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6"/>
  </p:notesMasterIdLst>
  <p:sldIdLst>
    <p:sldId id="256" r:id="rId2"/>
    <p:sldId id="340" r:id="rId3"/>
    <p:sldId id="339" r:id="rId4"/>
    <p:sldId id="344" r:id="rId5"/>
    <p:sldId id="343" r:id="rId6"/>
    <p:sldId id="261" r:id="rId7"/>
    <p:sldId id="341" r:id="rId8"/>
    <p:sldId id="332" r:id="rId9"/>
    <p:sldId id="257" r:id="rId10"/>
    <p:sldId id="258" r:id="rId11"/>
    <p:sldId id="333" r:id="rId12"/>
    <p:sldId id="263" r:id="rId13"/>
    <p:sldId id="264" r:id="rId14"/>
    <p:sldId id="265" r:id="rId15"/>
    <p:sldId id="346" r:id="rId16"/>
    <p:sldId id="267" r:id="rId17"/>
    <p:sldId id="268" r:id="rId18"/>
    <p:sldId id="347" r:id="rId19"/>
    <p:sldId id="270" r:id="rId20"/>
    <p:sldId id="271" r:id="rId21"/>
    <p:sldId id="272" r:id="rId22"/>
    <p:sldId id="274" r:id="rId23"/>
    <p:sldId id="348" r:id="rId24"/>
    <p:sldId id="279" r:id="rId25"/>
    <p:sldId id="349" r:id="rId26"/>
    <p:sldId id="280" r:id="rId27"/>
    <p:sldId id="281" r:id="rId28"/>
    <p:sldId id="284" r:id="rId29"/>
    <p:sldId id="285" r:id="rId30"/>
    <p:sldId id="286" r:id="rId31"/>
    <p:sldId id="287" r:id="rId32"/>
    <p:sldId id="288" r:id="rId33"/>
    <p:sldId id="290" r:id="rId34"/>
    <p:sldId id="291" r:id="rId35"/>
    <p:sldId id="292" r:id="rId36"/>
    <p:sldId id="330" r:id="rId37"/>
    <p:sldId id="331" r:id="rId38"/>
    <p:sldId id="329" r:id="rId39"/>
    <p:sldId id="293" r:id="rId40"/>
    <p:sldId id="350" r:id="rId41"/>
    <p:sldId id="294" r:id="rId42"/>
    <p:sldId id="296" r:id="rId43"/>
    <p:sldId id="297" r:id="rId44"/>
    <p:sldId id="298" r:id="rId45"/>
    <p:sldId id="299" r:id="rId46"/>
    <p:sldId id="300" r:id="rId47"/>
    <p:sldId id="303" r:id="rId48"/>
    <p:sldId id="304" r:id="rId49"/>
    <p:sldId id="305" r:id="rId50"/>
    <p:sldId id="302" r:id="rId51"/>
    <p:sldId id="342" r:id="rId52"/>
    <p:sldId id="351" r:id="rId53"/>
    <p:sldId id="308" r:id="rId54"/>
    <p:sldId id="307" r:id="rId55"/>
    <p:sldId id="310" r:id="rId56"/>
    <p:sldId id="311" r:id="rId57"/>
    <p:sldId id="313" r:id="rId58"/>
    <p:sldId id="315" r:id="rId59"/>
    <p:sldId id="345" r:id="rId60"/>
    <p:sldId id="318" r:id="rId61"/>
    <p:sldId id="334" r:id="rId62"/>
    <p:sldId id="335" r:id="rId63"/>
    <p:sldId id="336" r:id="rId64"/>
    <p:sldId id="337" r:id="rId65"/>
    <p:sldId id="338" r:id="rId66"/>
    <p:sldId id="319" r:id="rId67"/>
    <p:sldId id="322" r:id="rId68"/>
    <p:sldId id="323" r:id="rId69"/>
    <p:sldId id="324" r:id="rId70"/>
    <p:sldId id="326" r:id="rId71"/>
    <p:sldId id="327" r:id="rId72"/>
    <p:sldId id="320" r:id="rId73"/>
    <p:sldId id="321" r:id="rId74"/>
    <p:sldId id="328" r:id="rId75"/>
  </p:sldIdLst>
  <p:sldSz cx="9144000" cy="6858000" type="screen4x3"/>
  <p:notesSz cx="7099300" cy="10234613"/>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5F5F5F"/>
    <a:srgbClr val="3333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133" autoAdjust="0"/>
    <p:restoredTop sz="98209" autoAdjust="0"/>
  </p:normalViewPr>
  <p:slideViewPr>
    <p:cSldViewPr>
      <p:cViewPr varScale="1">
        <p:scale>
          <a:sx n="83" d="100"/>
          <a:sy n="83" d="100"/>
        </p:scale>
        <p:origin x="-1020" y="-90"/>
      </p:cViewPr>
      <p:guideLst>
        <p:guide orient="horz" pos="2160"/>
        <p:guide pos="2880"/>
      </p:guideLst>
    </p:cSldViewPr>
  </p:slideViewPr>
  <p:outlineViewPr>
    <p:cViewPr>
      <p:scale>
        <a:sx n="33" d="100"/>
        <a:sy n="33" d="100"/>
      </p:scale>
      <p:origin x="0" y="59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1.emf"/><Relationship Id="rId1" Type="http://schemas.openxmlformats.org/officeDocument/2006/relationships/image" Target="../media/image15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l-GR"/>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F39E659-60AF-4BDD-90DB-C52D92B956B8}" type="datetimeFigureOut">
              <a:rPr lang="el-GR" smtClean="0"/>
              <a:pPr/>
              <a:t>28/4/2009</a:t>
            </a:fld>
            <a:endParaRPr lang="el-GR"/>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l-GR"/>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l-GR"/>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748A2B9A-8909-4894-97C1-1D26F92446AA}"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1</a:t>
            </a:fld>
            <a:endParaRPr lang="el-G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b="1" kern="1200" dirty="0" smtClean="0">
                <a:solidFill>
                  <a:schemeClr val="tx1"/>
                </a:solidFill>
                <a:latin typeface="+mn-lt"/>
                <a:ea typeface="+mn-ea"/>
                <a:cs typeface="+mn-cs"/>
              </a:rPr>
              <a:t>Έτσι, </a:t>
            </a:r>
            <a:r>
              <a:rPr lang="el-GR" sz="1200" kern="1200" dirty="0" smtClean="0">
                <a:solidFill>
                  <a:schemeClr val="tx1"/>
                </a:solidFill>
                <a:latin typeface="+mn-lt"/>
                <a:ea typeface="+mn-ea"/>
                <a:cs typeface="+mn-cs"/>
              </a:rPr>
              <a:t>η δύναμη επαναφοράς...</a:t>
            </a:r>
          </a:p>
          <a:p>
            <a:r>
              <a:rPr lang="el-GR" sz="1200" b="1" kern="1200" dirty="0" smtClean="0">
                <a:solidFill>
                  <a:schemeClr val="tx1"/>
                </a:solidFill>
                <a:latin typeface="+mn-lt"/>
                <a:ea typeface="+mn-ea"/>
                <a:cs typeface="+mn-cs"/>
              </a:rPr>
              <a:t>Ενώ</a:t>
            </a:r>
            <a:r>
              <a:rPr lang="el-GR" sz="1200" kern="1200" dirty="0" smtClean="0">
                <a:solidFill>
                  <a:schemeClr val="tx1"/>
                </a:solidFill>
                <a:latin typeface="+mn-lt"/>
                <a:ea typeface="+mn-ea"/>
                <a:cs typeface="+mn-cs"/>
              </a:rPr>
              <a:t> η υστερητική παράμετρος...</a:t>
            </a:r>
          </a:p>
          <a:p>
            <a:r>
              <a:rPr lang="el-GR" sz="1200" b="1" kern="1200" dirty="0" smtClean="0">
                <a:solidFill>
                  <a:schemeClr val="tx1"/>
                </a:solidFill>
                <a:latin typeface="+mn-lt"/>
                <a:ea typeface="+mn-ea"/>
                <a:cs typeface="+mn-cs"/>
              </a:rPr>
              <a:t>Όπου</a:t>
            </a:r>
            <a:r>
              <a:rPr lang="el-GR" sz="1200" kern="1200" dirty="0" smtClean="0">
                <a:solidFill>
                  <a:schemeClr val="tx1"/>
                </a:solidFill>
                <a:latin typeface="+mn-lt"/>
                <a:ea typeface="+mn-ea"/>
                <a:cs typeface="+mn-cs"/>
              </a:rPr>
              <a:t>...</a:t>
            </a:r>
          </a:p>
          <a:p>
            <a:r>
              <a:rPr lang="el-GR" sz="1200" kern="1200" dirty="0" smtClean="0">
                <a:solidFill>
                  <a:schemeClr val="tx1"/>
                </a:solidFill>
                <a:latin typeface="+mn-lt"/>
                <a:ea typeface="+mn-ea"/>
                <a:cs typeface="+mn-cs"/>
              </a:rPr>
              <a:t> </a:t>
            </a:r>
          </a:p>
          <a:p>
            <a:r>
              <a:rPr lang="el-GR" sz="1200" b="1" kern="1200" dirty="0" smtClean="0">
                <a:solidFill>
                  <a:schemeClr val="tx1"/>
                </a:solidFill>
                <a:latin typeface="+mn-lt"/>
                <a:ea typeface="+mn-ea"/>
                <a:cs typeface="+mn-cs"/>
              </a:rPr>
              <a:t>Έτσι, το προσομοίωμα μπορεί να θεωρηθεί ότι αποτελείται από δύο ελατήρια συνδεδεμένα παράλληλα, όπου η δυσκαμψία του ελαστικού ελατηρίου ισούται με την μετελαστική δυσκαμψία του συστήματος.</a:t>
            </a:r>
            <a:endParaRPr lang="el-GR" sz="1200" kern="1200" dirty="0" smtClean="0">
              <a:solidFill>
                <a:schemeClr val="tx1"/>
              </a:solidFill>
              <a:latin typeface="+mn-lt"/>
              <a:ea typeface="+mn-ea"/>
              <a:cs typeface="+mn-cs"/>
            </a:endParaRPr>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12</a:t>
            </a:fld>
            <a:endParaRPr lang="el-G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Σχετικά με τις παραμέτρους του προσομοιώματος,</a:t>
            </a:r>
          </a:p>
          <a:p>
            <a:r>
              <a:rPr lang="el-GR" sz="1200" kern="1200" dirty="0" smtClean="0">
                <a:solidFill>
                  <a:schemeClr val="tx1"/>
                </a:solidFill>
                <a:latin typeface="+mn-lt"/>
                <a:ea typeface="+mn-ea"/>
                <a:cs typeface="+mn-cs"/>
              </a:rPr>
              <a:t>...για λόγους μαθηματικής συνέπειας, η παράμετρος Α κεφαλαίο θα πρέπει να είναι ίση με την μονάδα,</a:t>
            </a:r>
          </a:p>
          <a:p>
            <a:r>
              <a:rPr lang="el-GR" sz="1200" kern="1200" dirty="0" smtClean="0">
                <a:solidFill>
                  <a:schemeClr val="tx1"/>
                </a:solidFill>
                <a:latin typeface="+mn-lt"/>
                <a:ea typeface="+mn-ea"/>
                <a:cs typeface="+mn-cs"/>
              </a:rPr>
              <a:t>...για λόγους φυσικής συνέπειας, το άθροισμα των παραμέτρων β+γ θα πρέπει να είναι ίσο με την μονάδα,</a:t>
            </a:r>
          </a:p>
          <a:p>
            <a:r>
              <a:rPr lang="el-GR" sz="1200" kern="1200" dirty="0" smtClean="0">
                <a:solidFill>
                  <a:schemeClr val="tx1"/>
                </a:solidFill>
                <a:latin typeface="+mn-lt"/>
                <a:ea typeface="+mn-ea"/>
                <a:cs typeface="+mn-cs"/>
              </a:rPr>
              <a:t>...οπότε η υστερητική παράμετρος παίρνει τιμές στο διάστημα [-1,1].</a:t>
            </a:r>
          </a:p>
          <a:p>
            <a:r>
              <a:rPr lang="el-GR" sz="1200" kern="1200" dirty="0" smtClean="0">
                <a:solidFill>
                  <a:schemeClr val="tx1"/>
                </a:solidFill>
                <a:latin typeface="+mn-lt"/>
                <a:ea typeface="+mn-ea"/>
                <a:cs typeface="+mn-cs"/>
              </a:rPr>
              <a:t>Η παράμετρος α μικρό είναι ο λόγος της μετελαστικής προς την αρχική δυσκαμψία,</a:t>
            </a:r>
          </a:p>
          <a:p>
            <a:r>
              <a:rPr lang="el-GR" sz="1200" kern="1200" dirty="0" smtClean="0">
                <a:solidFill>
                  <a:schemeClr val="tx1"/>
                </a:solidFill>
                <a:latin typeface="+mn-lt"/>
                <a:ea typeface="+mn-ea"/>
                <a:cs typeface="+mn-cs"/>
              </a:rPr>
              <a:t>Η εκθετική παράμετρος </a:t>
            </a:r>
            <a:r>
              <a:rPr lang="en-US" sz="1200" kern="1200" dirty="0" smtClean="0">
                <a:solidFill>
                  <a:schemeClr val="tx1"/>
                </a:solidFill>
                <a:latin typeface="+mn-lt"/>
                <a:ea typeface="+mn-ea"/>
                <a:cs typeface="+mn-cs"/>
              </a:rPr>
              <a:t>n </a:t>
            </a:r>
            <a:r>
              <a:rPr lang="el-GR" sz="1200" kern="1200" dirty="0" smtClean="0">
                <a:solidFill>
                  <a:schemeClr val="tx1"/>
                </a:solidFill>
                <a:latin typeface="+mn-lt"/>
                <a:ea typeface="+mn-ea"/>
                <a:cs typeface="+mn-cs"/>
              </a:rPr>
              <a:t>καθορίζει την οξύτητα μετάβασης από τον ελαστικό στον μετελαστικό κλάδο. Για μεγάλες τιμές της εκθετικής παραμέτρου, το προσομοίωμα </a:t>
            </a:r>
            <a:r>
              <a:rPr lang="en-US" sz="1200" kern="1200" dirty="0" smtClean="0">
                <a:solidFill>
                  <a:schemeClr val="tx1"/>
                </a:solidFill>
                <a:latin typeface="+mn-lt"/>
                <a:ea typeface="+mn-ea"/>
                <a:cs typeface="+mn-cs"/>
              </a:rPr>
              <a:t>Bouc</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Wen </a:t>
            </a:r>
            <a:r>
              <a:rPr lang="el-GR" sz="1200" kern="1200" dirty="0" smtClean="0">
                <a:solidFill>
                  <a:schemeClr val="tx1"/>
                </a:solidFill>
                <a:latin typeface="+mn-lt"/>
                <a:ea typeface="+mn-ea"/>
                <a:cs typeface="+mn-cs"/>
              </a:rPr>
              <a:t>πλησιάζει το διγραμμικό.</a:t>
            </a:r>
          </a:p>
          <a:p>
            <a:r>
              <a:rPr lang="el-GR" sz="1200" kern="1200" dirty="0" smtClean="0">
                <a:solidFill>
                  <a:schemeClr val="tx1"/>
                </a:solidFill>
                <a:latin typeface="+mn-lt"/>
                <a:ea typeface="+mn-ea"/>
                <a:cs typeface="+mn-cs"/>
              </a:rPr>
              <a:t>... Και οι παράμετροι β και γ, και ιδιαίτερα η μεταξύ τους ανισοτική σχέση καθορίζει την μορφή των υστερητικών βρόχων. Όταν γ&gt;β ο βρόχος είναι ελλειψοειδής, όταν γ&lt;β παίρνει την μορφή “</a:t>
            </a:r>
            <a:r>
              <a:rPr lang="en-US" sz="1200" kern="1200" dirty="0" smtClean="0">
                <a:solidFill>
                  <a:schemeClr val="tx1"/>
                </a:solidFill>
                <a:latin typeface="+mn-lt"/>
                <a:ea typeface="+mn-ea"/>
                <a:cs typeface="+mn-cs"/>
              </a:rPr>
              <a:t>S</a:t>
            </a:r>
            <a:r>
              <a:rPr lang="el-GR" sz="1200" kern="1200" dirty="0" smtClean="0">
                <a:solidFill>
                  <a:schemeClr val="tx1"/>
                </a:solidFill>
                <a:latin typeface="+mn-lt"/>
                <a:ea typeface="+mn-ea"/>
                <a:cs typeface="+mn-cs"/>
              </a:rPr>
              <a:t>” ενώ όταν β=γ οι κλάδοι αποφόρτισης είναι ευθείες γραμμές.</a:t>
            </a:r>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13</a:t>
            </a:fld>
            <a:endParaRPr lang="el-G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dirty="0" smtClean="0"/>
              <a:t>Όσον</a:t>
            </a:r>
            <a:r>
              <a:rPr lang="el-GR" baseline="0" dirty="0" smtClean="0"/>
              <a:t> αφορά το θέμα της ακρίβειας, εξετάστηκε μια κυλινδρική διατομή η οποία έχει μελετηθεί επανειλημμένα στην βιβλιογραφία. Υπολογίστηκε το σχετικό σφάλμα στην μέγιστη αντοχή λόγω προσομοίωσης των κύκλων με πολύγωνα και λόγω χρήσης αδιάστατων ινών. Στην εικόνα (α) φαίνεται ότι το σφάλμα είναι σημαντικό για προσομοίωση με λιγότερες από 16 πλευρές, ενώ στην εικόνα (β) φαίνεται ότι το σφάλμα λόγω χρήσης αδιάστατων ινών γίνεται σημαντικό καθώς μεγαλώνει το αξονικό φορτίο.</a:t>
            </a:r>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59</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dirty="0" smtClean="0"/>
              <a:t>Η</a:t>
            </a:r>
            <a:r>
              <a:rPr lang="el-GR" baseline="0" dirty="0" smtClean="0"/>
              <a:t> απόκριση σε ανακυκλιζόμενη φόρτιση των περισσότερων υλικών, συνδέσεων και κατασκευών που αφορούν θέματα Πολιτικού Μηχανικού παρουσιάζει μορφή των λεγόμενων υστερητικών βρόχων. Παραδείγματα περιλαμβάνουν διατομές και τοιχώματα από Ω/Σ, σύμμικτα ή μεταλλικά τοιχώματα, φέρουσα τοιχοποιία,...</a:t>
            </a:r>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2</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el-GR" dirty="0" smtClean="0"/>
              <a:t>, μεταλλικές συνδέσεις, συστήματα σεισμικής μόνωσης</a:t>
            </a:r>
            <a:r>
              <a:rPr lang="en-US" dirty="0" smtClean="0"/>
              <a:t>,</a:t>
            </a:r>
            <a:r>
              <a:rPr lang="en-US" baseline="0" dirty="0" smtClean="0"/>
              <a:t> </a:t>
            </a:r>
            <a:r>
              <a:rPr lang="el-GR" baseline="0" dirty="0" smtClean="0"/>
              <a:t>ηλωτές συνδέσεις ξύλινων κατασκευών, ξύλινα τοιχώματα,...</a:t>
            </a:r>
            <a:endParaRPr lang="el-GR" dirty="0" smtClean="0"/>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3</a:t>
            </a:fld>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el-GR" dirty="0" smtClean="0"/>
              <a:t>, θεμέλια, αλλά</a:t>
            </a:r>
            <a:r>
              <a:rPr lang="el-GR" baseline="0" dirty="0" smtClean="0"/>
              <a:t> και πιο εξειδικευμένες περιπτώσεις, όπως μαγνητορεολογικούς αποσβεστήρες,...</a:t>
            </a:r>
            <a:endParaRPr lang="el-GR" dirty="0" smtClean="0"/>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4</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el-GR" dirty="0" smtClean="0"/>
              <a:t>, δυνάμεις</a:t>
            </a:r>
            <a:r>
              <a:rPr lang="el-GR" baseline="0" dirty="0" smtClean="0"/>
              <a:t> σε διεπιφάνεια ελαστομερούς-μετάλλου και δυνάμεις επαναφοράς σε ανάρτηση καθισμάτων επαγγελματικών οχημάτων.</a:t>
            </a:r>
            <a:endParaRPr lang="el-GR" dirty="0" smtClean="0"/>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5</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300" dirty="0" smtClean="0">
                <a:solidFill>
                  <a:schemeClr val="tx2"/>
                </a:solidFill>
              </a:rPr>
              <a:t>Το προσομοίωμα </a:t>
            </a:r>
            <a:r>
              <a:rPr lang="en-US" sz="1300" dirty="0" smtClean="0">
                <a:solidFill>
                  <a:schemeClr val="tx2"/>
                </a:solidFill>
              </a:rPr>
              <a:t>Bouc – Wen</a:t>
            </a:r>
            <a:r>
              <a:rPr lang="el-GR" sz="1300" dirty="0" smtClean="0">
                <a:solidFill>
                  <a:schemeClr val="tx2"/>
                </a:solidFill>
              </a:rPr>
              <a:t> είναι ένα ομαλό υστερητικό προσομοίωμα το οποίο μπορεί να περιγράψει πρακτικά κάθε μορφή υστερητικού βρόχου. </a:t>
            </a:r>
          </a:p>
          <a:p>
            <a:r>
              <a:rPr lang="el-GR" sz="1300" dirty="0" smtClean="0">
                <a:solidFill>
                  <a:schemeClr val="tx2"/>
                </a:solidFill>
              </a:rPr>
              <a:t>Η περιγραφή γίνεται με έναν βασικό υστερητικό βρόχο, στον οποίο ενσωματώνονται κατά περίπτωση κατάλληλοι μηχανισμοί για την αντιμετώπιση επιπλέον φαινομένων όπως η μείωση της αντοχής, η μείωση της δυσκαμψίας, η στένωση, η παραμορφωσιακή κράτυνση κ.α.</a:t>
            </a:r>
            <a:endParaRPr lang="el-GR" b="0"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6</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dirty="0" smtClean="0"/>
              <a:t>Η διάρθρωση της παρουσίασης έχει ως εξής: Μετά την εισαγωγή, οι πρώτες τέσσερις ενότητες</a:t>
            </a:r>
            <a:r>
              <a:rPr lang="el-GR" baseline="0" dirty="0" smtClean="0"/>
              <a:t> αφορούν την συμβολή της διατριβής που αφορά το ίδιο το προσομοίωμα </a:t>
            </a:r>
            <a:r>
              <a:rPr lang="en-US" baseline="0" dirty="0" smtClean="0"/>
              <a:t>Bouc-Wen</a:t>
            </a:r>
            <a:r>
              <a:rPr lang="el-GR" baseline="0" dirty="0" smtClean="0"/>
              <a:t> και συγκεκριμένα (1) τον υπολογισμό της απόκρισης, (2) της αναλισκόμενη ενέργειας, (3) την επισήμανση και την ποσοτικοποίηση μειονεκτημάτων του και (4) την αποτελεσματική αντιμετώπιση των μειονεκτημάτων του με βάση ένα νέο τροποποιημένο προσομοίωμα.</a:t>
            </a:r>
          </a:p>
          <a:p>
            <a:r>
              <a:rPr lang="el-GR" baseline="0" dirty="0" smtClean="0"/>
              <a:t>Στην πέμπτη ενότητα εξετάζεται η ταυτοποίηση των παραμέτρων, δηλαδή η διαδικασία εύρεσης κατάλληλων τιμών των παραμέτρων του προσομοιώματος  με βάση πειραματικά δεδομένα ώστε αυτό να αναπαριστά όσο το δυνατόν πιστότερα το φυσικό σύστημα.</a:t>
            </a:r>
          </a:p>
          <a:p>
            <a:r>
              <a:rPr lang="el-GR" baseline="0" dirty="0" smtClean="0"/>
              <a:t>Για την αντιμετώπιση της έλλειψης πειραματικών δεδομένων, στην έκτη ενότητα εξετάζονται τα προσομοιώματα ινών, με τα οποία είναι δυνατή η απόκτηση σημαντικών πληροφοριών σχετικά με την απόκριση τυχαίων διατομών χωρίς την διεξαγωγή πειραμάτων. Με βάση τις πληροφορίες αυτές, γίνεται ταυτοποίηση των παραμέτρων του προσομοιώματος </a:t>
            </a:r>
            <a:r>
              <a:rPr lang="en-US" baseline="0" dirty="0" smtClean="0"/>
              <a:t>Bouc-Wen.</a:t>
            </a:r>
          </a:p>
          <a:p>
            <a:r>
              <a:rPr lang="el-GR" baseline="0" dirty="0" smtClean="0"/>
              <a:t>Τέλος, η έβδομη ενότητα αφορά την εφαρμογή όλων των προηγουμένων μεθοδολογιών για την ανάλυση πολυορόφων κτιρίων από Ω/Σ.</a:t>
            </a:r>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8</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Το προσομοίωμα </a:t>
            </a:r>
            <a:r>
              <a:rPr lang="en-US" sz="1200" kern="1200" dirty="0" smtClean="0">
                <a:solidFill>
                  <a:schemeClr val="tx1"/>
                </a:solidFill>
                <a:latin typeface="+mn-lt"/>
                <a:ea typeface="+mn-ea"/>
                <a:cs typeface="+mn-cs"/>
              </a:rPr>
              <a:t>Bouc</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Wen </a:t>
            </a:r>
            <a:r>
              <a:rPr lang="el-GR" sz="1200" kern="1200" dirty="0" smtClean="0">
                <a:solidFill>
                  <a:schemeClr val="tx1"/>
                </a:solidFill>
                <a:latin typeface="+mn-lt"/>
                <a:ea typeface="+mn-ea"/>
                <a:cs typeface="+mn-cs"/>
              </a:rPr>
              <a:t>είναι ένα ομαλό </a:t>
            </a:r>
            <a:r>
              <a:rPr lang="el-GR" sz="1200" b="1" kern="1200" dirty="0" smtClean="0">
                <a:solidFill>
                  <a:schemeClr val="tx1"/>
                </a:solidFill>
                <a:latin typeface="+mn-lt"/>
                <a:ea typeface="+mn-ea"/>
                <a:cs typeface="+mn-cs"/>
              </a:rPr>
              <a:t>(</a:t>
            </a:r>
            <a:r>
              <a:rPr lang="en-US" sz="1200" b="1" kern="1200" dirty="0" smtClean="0">
                <a:solidFill>
                  <a:schemeClr val="tx1"/>
                </a:solidFill>
                <a:latin typeface="+mn-lt"/>
                <a:ea typeface="+mn-ea"/>
                <a:cs typeface="+mn-cs"/>
              </a:rPr>
              <a:t>smooth</a:t>
            </a:r>
            <a:r>
              <a:rPr lang="el-GR" sz="1200" b="1" kern="1200" dirty="0" smtClean="0">
                <a:solidFill>
                  <a:schemeClr val="tx1"/>
                </a:solidFill>
                <a:latin typeface="+mn-lt"/>
                <a:ea typeface="+mn-ea"/>
                <a:cs typeface="+mn-cs"/>
              </a:rPr>
              <a:t>)</a:t>
            </a:r>
            <a:r>
              <a:rPr lang="el-GR" sz="1200" kern="1200" dirty="0" smtClean="0">
                <a:solidFill>
                  <a:schemeClr val="tx1"/>
                </a:solidFill>
                <a:latin typeface="+mn-lt"/>
                <a:ea typeface="+mn-ea"/>
                <a:cs typeface="+mn-cs"/>
              </a:rPr>
              <a:t> υστερητικό προσομοίωμα, το οποίο παρουσιάστηκε από τον </a:t>
            </a:r>
            <a:r>
              <a:rPr lang="en-US" sz="1200" kern="1200" dirty="0" smtClean="0">
                <a:solidFill>
                  <a:schemeClr val="tx1"/>
                </a:solidFill>
                <a:latin typeface="+mn-lt"/>
                <a:ea typeface="+mn-ea"/>
                <a:cs typeface="+mn-cs"/>
              </a:rPr>
              <a:t>Bouc </a:t>
            </a:r>
            <a:r>
              <a:rPr lang="el-GR" sz="1200" b="1" kern="1200" dirty="0" smtClean="0">
                <a:solidFill>
                  <a:schemeClr val="tx1"/>
                </a:solidFill>
                <a:latin typeface="+mn-lt"/>
                <a:ea typeface="+mn-ea"/>
                <a:cs typeface="+mn-cs"/>
              </a:rPr>
              <a:t>και αργότερα</a:t>
            </a:r>
            <a:r>
              <a:rPr lang="el-GR" sz="1200" kern="1200" dirty="0" smtClean="0">
                <a:solidFill>
                  <a:schemeClr val="tx1"/>
                </a:solidFill>
                <a:latin typeface="+mn-lt"/>
                <a:ea typeface="+mn-ea"/>
                <a:cs typeface="+mn-cs"/>
              </a:rPr>
              <a:t> επεκτάθηκε από τον </a:t>
            </a:r>
            <a:r>
              <a:rPr lang="en-US" sz="1200" kern="1200" dirty="0" smtClean="0">
                <a:solidFill>
                  <a:schemeClr val="tx1"/>
                </a:solidFill>
                <a:latin typeface="+mn-lt"/>
                <a:ea typeface="+mn-ea"/>
                <a:cs typeface="+mn-cs"/>
              </a:rPr>
              <a:t>Wen</a:t>
            </a:r>
            <a:r>
              <a:rPr lang="el-GR" sz="1200" kern="1200" dirty="0" smtClean="0">
                <a:solidFill>
                  <a:schemeClr val="tx1"/>
                </a:solidFill>
                <a:latin typeface="+mn-lt"/>
                <a:ea typeface="+mn-ea"/>
                <a:cs typeface="+mn-cs"/>
              </a:rPr>
              <a:t>.</a:t>
            </a:r>
          </a:p>
          <a:p>
            <a:r>
              <a:rPr lang="el-GR" sz="1200" kern="1200" dirty="0" smtClean="0">
                <a:solidFill>
                  <a:schemeClr val="tx1"/>
                </a:solidFill>
                <a:latin typeface="+mn-lt"/>
                <a:ea typeface="+mn-ea"/>
                <a:cs typeface="+mn-cs"/>
              </a:rPr>
              <a:t>Είναι ιδιαίτερα δημοφιλές, με απλή μαθηματική διατύπωση και πλήθος εφαρμογών.</a:t>
            </a:r>
          </a:p>
          <a:p>
            <a:r>
              <a:rPr lang="el-GR" sz="1200" b="1" kern="1200" dirty="0" smtClean="0">
                <a:solidFill>
                  <a:schemeClr val="tx1"/>
                </a:solidFill>
                <a:latin typeface="+mn-lt"/>
                <a:ea typeface="+mn-ea"/>
                <a:cs typeface="+mn-cs"/>
              </a:rPr>
              <a:t>Σημειώνεται ότι </a:t>
            </a:r>
            <a:r>
              <a:rPr lang="el-GR" sz="1200" kern="1200" dirty="0" smtClean="0">
                <a:solidFill>
                  <a:schemeClr val="tx1"/>
                </a:solidFill>
                <a:latin typeface="+mn-lt"/>
                <a:ea typeface="+mn-ea"/>
                <a:cs typeface="+mn-cs"/>
              </a:rPr>
              <a:t>ο εσωτερικός....και δεν εξετάζεται </a:t>
            </a:r>
            <a:r>
              <a:rPr lang="el-GR" sz="1200" b="1" kern="1200" dirty="0" smtClean="0">
                <a:solidFill>
                  <a:schemeClr val="tx1"/>
                </a:solidFill>
                <a:latin typeface="+mn-lt"/>
                <a:ea typeface="+mn-ea"/>
                <a:cs typeface="+mn-cs"/>
              </a:rPr>
              <a:t>(και στην πραγματικότητα δεν ενδιαφέρει). Συνεπώς η </a:t>
            </a:r>
            <a:r>
              <a:rPr lang="el-GR" sz="1200" kern="1200" dirty="0" smtClean="0">
                <a:solidFill>
                  <a:schemeClr val="tx1"/>
                </a:solidFill>
                <a:latin typeface="+mn-lt"/>
                <a:ea typeface="+mn-ea"/>
                <a:cs typeface="+mn-cs"/>
              </a:rPr>
              <a:t>προσέγγιση...</a:t>
            </a:r>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10</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Για να αναδείξουμε τον μηχανισμό λειτουργίας του προσομοιώματος </a:t>
            </a:r>
            <a:r>
              <a:rPr lang="en-US" sz="1200" kern="1200" dirty="0" smtClean="0">
                <a:solidFill>
                  <a:schemeClr val="tx1"/>
                </a:solidFill>
                <a:latin typeface="+mn-lt"/>
                <a:ea typeface="+mn-ea"/>
                <a:cs typeface="+mn-cs"/>
              </a:rPr>
              <a:t>Bouc</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Wen</a:t>
            </a:r>
            <a:r>
              <a:rPr lang="el-GR" sz="1200" kern="1200" dirty="0" smtClean="0">
                <a:solidFill>
                  <a:schemeClr val="tx1"/>
                </a:solidFill>
                <a:latin typeface="+mn-lt"/>
                <a:ea typeface="+mn-ea"/>
                <a:cs typeface="+mn-cs"/>
              </a:rPr>
              <a:t>, ξεκινάμε από το απλό διγραμμικό προσομοίωμα της εικόνας, όπου </a:t>
            </a:r>
            <a:r>
              <a:rPr lang="en-US" sz="1200" kern="1200" dirty="0" err="1" smtClean="0">
                <a:solidFill>
                  <a:schemeClr val="tx1"/>
                </a:solidFill>
                <a:latin typeface="+mn-lt"/>
                <a:ea typeface="+mn-ea"/>
                <a:cs typeface="+mn-cs"/>
              </a:rPr>
              <a:t>F</a:t>
            </a:r>
            <a:r>
              <a:rPr lang="en-US" sz="1200" kern="1200" baseline="-250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 </a:t>
            </a:r>
            <a:r>
              <a:rPr lang="el-GR" sz="1200" kern="1200" dirty="0" smtClean="0">
                <a:solidFill>
                  <a:schemeClr val="tx1"/>
                </a:solidFill>
                <a:latin typeface="+mn-lt"/>
                <a:ea typeface="+mn-ea"/>
                <a:cs typeface="+mn-cs"/>
              </a:rPr>
              <a:t>η γενικευμένη δύναμη διαρροής,</a:t>
            </a:r>
            <a:r>
              <a:rPr lang="el-GR" sz="1200" kern="1200" baseline="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u</a:t>
            </a:r>
            <a:r>
              <a:rPr lang="en-US" sz="1200" kern="1200" baseline="-250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 </a:t>
            </a:r>
            <a:r>
              <a:rPr lang="el-GR" sz="1200" kern="1200" dirty="0" smtClean="0">
                <a:solidFill>
                  <a:schemeClr val="tx1"/>
                </a:solidFill>
                <a:latin typeface="+mn-lt"/>
                <a:ea typeface="+mn-ea"/>
                <a:cs typeface="+mn-cs"/>
              </a:rPr>
              <a:t>η γενικευμένη παραμόρφωση διαρροής και α μικρό ο λόγος της μετελαστικής δυσκαμψίας προς την αρχική. </a:t>
            </a:r>
          </a:p>
          <a:p>
            <a:r>
              <a:rPr lang="el-GR" sz="1200" kern="1200" dirty="0" smtClean="0">
                <a:solidFill>
                  <a:schemeClr val="tx1"/>
                </a:solidFill>
                <a:latin typeface="+mn-lt"/>
                <a:ea typeface="+mn-ea"/>
                <a:cs typeface="+mn-cs"/>
              </a:rPr>
              <a:t>Αν φέρουμε μια ευθεία παράλληλη προς τον μετελαστικό κλάδο, παρατηρούμε ότι η απόκριση μπορεί να χωριστεί σε δύο τμήματα. </a:t>
            </a:r>
          </a:p>
          <a:p>
            <a:r>
              <a:rPr lang="el-GR" sz="1200" kern="1200" dirty="0" smtClean="0">
                <a:solidFill>
                  <a:schemeClr val="tx1"/>
                </a:solidFill>
                <a:latin typeface="+mn-lt"/>
                <a:ea typeface="+mn-ea"/>
                <a:cs typeface="+mn-cs"/>
              </a:rPr>
              <a:t>Το κάτω τμήμα αντιστοιχεί σε μια γραμμικώς ελαστική απόκριση, ενώ το άνω τμήμα αντιστοιχεί σε μια υστερητική απόκριση η οποία παρουσιάζει μια μέγιστη τιμή.</a:t>
            </a:r>
          </a:p>
          <a:p>
            <a:r>
              <a:rPr lang="el-GR" sz="1200" kern="1200" dirty="0" smtClean="0">
                <a:solidFill>
                  <a:schemeClr val="tx1"/>
                </a:solidFill>
                <a:latin typeface="+mn-lt"/>
                <a:ea typeface="+mn-ea"/>
                <a:cs typeface="+mn-cs"/>
              </a:rPr>
              <a:t>Αν πολλαπλασιάσουμε την υστερητική απόκριση με μια αδιάστατη υστερητική παράμετρο </a:t>
            </a:r>
            <a:r>
              <a:rPr lang="en-US" sz="1200" kern="1200" dirty="0" smtClean="0">
                <a:solidFill>
                  <a:schemeClr val="tx1"/>
                </a:solidFill>
                <a:latin typeface="+mn-lt"/>
                <a:ea typeface="+mn-ea"/>
                <a:cs typeface="+mn-cs"/>
              </a:rPr>
              <a:t>z</a:t>
            </a:r>
            <a:r>
              <a:rPr lang="el-GR" sz="1200" kern="1200" dirty="0" smtClean="0">
                <a:solidFill>
                  <a:schemeClr val="tx1"/>
                </a:solidFill>
                <a:latin typeface="+mn-lt"/>
                <a:ea typeface="+mn-ea"/>
                <a:cs typeface="+mn-cs"/>
              </a:rPr>
              <a:t>, η οποία ακολουθεί κατάλληλη διαφορική εξίσωση και παίρνει τιμές στο διάστημα [-1,1], τότε παίρνουμε</a:t>
            </a:r>
            <a:r>
              <a:rPr lang="el-GR" sz="1200" kern="1200" baseline="0" dirty="0" smtClean="0">
                <a:solidFill>
                  <a:schemeClr val="tx1"/>
                </a:solidFill>
                <a:latin typeface="+mn-lt"/>
                <a:ea typeface="+mn-ea"/>
                <a:cs typeface="+mn-cs"/>
              </a:rPr>
              <a:t> </a:t>
            </a:r>
            <a:r>
              <a:rPr lang="el-GR" sz="1200" kern="1200" dirty="0" smtClean="0">
                <a:solidFill>
                  <a:schemeClr val="tx1"/>
                </a:solidFill>
                <a:latin typeface="+mn-lt"/>
                <a:ea typeface="+mn-ea"/>
                <a:cs typeface="+mn-cs"/>
              </a:rPr>
              <a:t>έναν ομαλό βασικό υστερητικό βρόχο.</a:t>
            </a:r>
          </a:p>
          <a:p>
            <a:endParaRPr lang="el-GR" dirty="0"/>
          </a:p>
        </p:txBody>
      </p:sp>
      <p:sp>
        <p:nvSpPr>
          <p:cNvPr id="4" name="Slide Number Placeholder 3"/>
          <p:cNvSpPr>
            <a:spLocks noGrp="1"/>
          </p:cNvSpPr>
          <p:nvPr>
            <p:ph type="sldNum" sz="quarter" idx="10"/>
          </p:nvPr>
        </p:nvSpPr>
        <p:spPr/>
        <p:txBody>
          <a:bodyPr/>
          <a:lstStyle/>
          <a:p>
            <a:fld id="{748A2B9A-8909-4894-97C1-1D26F92446AA}" type="slidenum">
              <a:rPr lang="el-GR" smtClean="0"/>
              <a:pPr/>
              <a:t>11</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74562" name="Rectangle 2"/>
          <p:cNvSpPr>
            <a:spLocks noGrp="1" noChangeArrowheads="1"/>
          </p:cNvSpPr>
          <p:nvPr>
            <p:ph type="subTitle" idx="1"/>
          </p:nvPr>
        </p:nvSpPr>
        <p:spPr>
          <a:xfrm>
            <a:off x="2286000" y="3581400"/>
            <a:ext cx="5638800" cy="1905000"/>
          </a:xfrm>
        </p:spPr>
        <p:txBody>
          <a:bodyPr/>
          <a:lstStyle>
            <a:lvl1pPr marL="0" indent="0">
              <a:buFont typeface="Wingdings" pitchFamily="2" charset="2"/>
              <a:buNone/>
              <a:defRPr/>
            </a:lvl1pPr>
          </a:lstStyle>
          <a:p>
            <a:r>
              <a:rPr lang="en-US" smtClean="0"/>
              <a:t>Click to edit Master subtitle style</a:t>
            </a:r>
            <a:endParaRPr lang="el-GR"/>
          </a:p>
        </p:txBody>
      </p:sp>
      <p:sp>
        <p:nvSpPr>
          <p:cNvPr id="1474563" name="Rectangle 3"/>
          <p:cNvSpPr>
            <a:spLocks noGrp="1" noChangeArrowheads="1"/>
          </p:cNvSpPr>
          <p:nvPr>
            <p:ph type="dt" sz="half" idx="2"/>
          </p:nvPr>
        </p:nvSpPr>
        <p:spPr>
          <a:xfrm>
            <a:off x="685800" y="6248400"/>
            <a:ext cx="1905000" cy="457200"/>
          </a:xfrm>
        </p:spPr>
        <p:txBody>
          <a:bodyPr/>
          <a:lstStyle>
            <a:lvl1pPr>
              <a:defRPr/>
            </a:lvl1pPr>
          </a:lstStyle>
          <a:p>
            <a:fld id="{5A6D0981-B59C-4A75-A1D4-86EBA3057C84}" type="datetimeFigureOut">
              <a:rPr lang="el-GR" smtClean="0"/>
              <a:pPr/>
              <a:t>28/4/2009</a:t>
            </a:fld>
            <a:endParaRPr lang="el-GR"/>
          </a:p>
        </p:txBody>
      </p:sp>
      <p:sp>
        <p:nvSpPr>
          <p:cNvPr id="1474564" name="Rectangle 4"/>
          <p:cNvSpPr>
            <a:spLocks noGrp="1" noChangeArrowheads="1"/>
          </p:cNvSpPr>
          <p:nvPr>
            <p:ph type="ftr" sz="quarter" idx="3"/>
          </p:nvPr>
        </p:nvSpPr>
        <p:spPr>
          <a:xfrm>
            <a:off x="3124200" y="6248400"/>
            <a:ext cx="2895600" cy="457200"/>
          </a:xfrm>
        </p:spPr>
        <p:txBody>
          <a:bodyPr/>
          <a:lstStyle>
            <a:lvl1pPr>
              <a:defRPr/>
            </a:lvl1pPr>
          </a:lstStyle>
          <a:p>
            <a:endParaRPr lang="el-GR"/>
          </a:p>
        </p:txBody>
      </p:sp>
      <p:sp>
        <p:nvSpPr>
          <p:cNvPr id="1474565" name="Rectangle 5"/>
          <p:cNvSpPr>
            <a:spLocks noGrp="1" noChangeArrowheads="1"/>
          </p:cNvSpPr>
          <p:nvPr>
            <p:ph type="sldNum" sz="quarter" idx="4"/>
          </p:nvPr>
        </p:nvSpPr>
        <p:spPr>
          <a:xfrm>
            <a:off x="6553200" y="6248400"/>
            <a:ext cx="1905000" cy="457200"/>
          </a:xfrm>
        </p:spPr>
        <p:txBody>
          <a:bodyPr/>
          <a:lstStyle>
            <a:lvl1pPr>
              <a:defRPr/>
            </a:lvl1pPr>
          </a:lstStyle>
          <a:p>
            <a:fld id="{84EBC233-E5CC-4BCD-962D-ACD9399D99AD}" type="slidenum">
              <a:rPr lang="el-GR" smtClean="0"/>
              <a:pPr/>
              <a:t>‹#›</a:t>
            </a:fld>
            <a:endParaRPr lang="el-GR"/>
          </a:p>
        </p:txBody>
      </p:sp>
      <p:grpSp>
        <p:nvGrpSpPr>
          <p:cNvPr id="2" name="Group 6"/>
          <p:cNvGrpSpPr>
            <a:grpSpLocks/>
          </p:cNvGrpSpPr>
          <p:nvPr/>
        </p:nvGrpSpPr>
        <p:grpSpPr bwMode="auto">
          <a:xfrm>
            <a:off x="0" y="914400"/>
            <a:ext cx="8686800" cy="2514600"/>
            <a:chOff x="0" y="576"/>
            <a:chExt cx="5472" cy="1584"/>
          </a:xfrm>
        </p:grpSpPr>
        <p:sp>
          <p:nvSpPr>
            <p:cNvPr id="1474567" name="Oval 7"/>
            <p:cNvSpPr>
              <a:spLocks noChangeArrowheads="1"/>
            </p:cNvSpPr>
            <p:nvPr/>
          </p:nvSpPr>
          <p:spPr bwMode="auto">
            <a:xfrm>
              <a:off x="144" y="576"/>
              <a:ext cx="1584" cy="1584"/>
            </a:xfrm>
            <a:prstGeom prst="ellipse">
              <a:avLst/>
            </a:prstGeom>
            <a:noFill/>
            <a:ln w="12700">
              <a:solidFill>
                <a:schemeClr val="accent1"/>
              </a:solidFill>
              <a:round/>
              <a:headEnd/>
              <a:tailEnd/>
            </a:ln>
            <a:effectLst/>
          </p:spPr>
          <p:txBody>
            <a:bodyPr wrap="none" anchor="ctr"/>
            <a:lstStyle/>
            <a:p>
              <a:pPr algn="ctr"/>
              <a:endParaRPr lang="el-GR"/>
            </a:p>
          </p:txBody>
        </p:sp>
        <p:sp>
          <p:nvSpPr>
            <p:cNvPr id="1474568" name="Rectangle 8"/>
            <p:cNvSpPr>
              <a:spLocks noChangeArrowheads="1"/>
            </p:cNvSpPr>
            <p:nvPr/>
          </p:nvSpPr>
          <p:spPr bwMode="hidden">
            <a:xfrm>
              <a:off x="0" y="1056"/>
              <a:ext cx="2976" cy="720"/>
            </a:xfrm>
            <a:prstGeom prst="rect">
              <a:avLst/>
            </a:prstGeom>
            <a:solidFill>
              <a:schemeClr val="accent2"/>
            </a:solidFill>
            <a:ln w="9525">
              <a:noFill/>
              <a:miter lim="800000"/>
              <a:headEnd/>
              <a:tailEnd/>
            </a:ln>
            <a:effectLst/>
          </p:spPr>
          <p:txBody>
            <a:bodyPr wrap="none" anchor="ctr"/>
            <a:lstStyle/>
            <a:p>
              <a:pPr algn="ctr"/>
              <a:endParaRPr lang="el-GR" sz="2400"/>
            </a:p>
          </p:txBody>
        </p:sp>
        <p:sp>
          <p:nvSpPr>
            <p:cNvPr id="1474569" name="Rectangle 9"/>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endParaRPr lang="el-GR" sz="2400"/>
            </a:p>
          </p:txBody>
        </p:sp>
        <p:sp>
          <p:nvSpPr>
            <p:cNvPr id="1474570" name="Freeform 10"/>
            <p:cNvSpPr>
              <a:spLocks noChangeArrowheads="1"/>
            </p:cNvSpPr>
            <p:nvPr/>
          </p:nvSpPr>
          <p:spPr bwMode="auto">
            <a:xfrm>
              <a:off x="384" y="960"/>
              <a:ext cx="144" cy="913"/>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endParaRPr lang="el-GR"/>
            </a:p>
          </p:txBody>
        </p:sp>
        <p:sp>
          <p:nvSpPr>
            <p:cNvPr id="1474571" name="Freeform 11"/>
            <p:cNvSpPr>
              <a:spLocks noChangeArrowheads="1"/>
            </p:cNvSpPr>
            <p:nvPr/>
          </p:nvSpPr>
          <p:spPr bwMode="auto">
            <a:xfrm>
              <a:off x="4944" y="762"/>
              <a:ext cx="165" cy="864"/>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endParaRPr lang="el-GR"/>
            </a:p>
          </p:txBody>
        </p:sp>
      </p:grpSp>
      <p:sp>
        <p:nvSpPr>
          <p:cNvPr id="1474572" name="Rectangle 12"/>
          <p:cNvSpPr>
            <a:spLocks noGrp="1" noChangeArrowheads="1"/>
          </p:cNvSpPr>
          <p:nvPr>
            <p:ph type="ctrTitle"/>
          </p:nvPr>
        </p:nvSpPr>
        <p:spPr>
          <a:xfrm>
            <a:off x="838200" y="1443038"/>
            <a:ext cx="7086600" cy="1600200"/>
          </a:xfrm>
        </p:spPr>
        <p:txBody>
          <a:bodyPr anchor="ctr"/>
          <a:lstStyle>
            <a:lvl1pPr>
              <a:defRPr/>
            </a:lvl1pPr>
          </a:lstStyle>
          <a:p>
            <a:r>
              <a:rPr lang="en-US" smtClean="0"/>
              <a:t>Click to edit Master title style</a:t>
            </a:r>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5" name="Footer Placeholder 4"/>
          <p:cNvSpPr>
            <a:spLocks noGrp="1"/>
          </p:cNvSpPr>
          <p:nvPr>
            <p:ph type="ftr" sz="quarter" idx="11"/>
          </p:nvPr>
        </p:nvSpPr>
        <p:spPr/>
        <p:txBody>
          <a:bodyPr/>
          <a:lstStyle>
            <a:lvl1pPr>
              <a:defRPr/>
            </a:lvl1pPr>
          </a:lstStyle>
          <a:p>
            <a:endParaRPr lang="el-GR"/>
          </a:p>
        </p:txBody>
      </p:sp>
      <p:sp>
        <p:nvSpPr>
          <p:cNvPr id="6" name="Slide Number Placeholder 5"/>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0947" y="96838"/>
            <a:ext cx="1919654" cy="5999162"/>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931985" y="96838"/>
            <a:ext cx="5618285" cy="5999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5" name="Footer Placeholder 4"/>
          <p:cNvSpPr>
            <a:spLocks noGrp="1"/>
          </p:cNvSpPr>
          <p:nvPr>
            <p:ph type="ftr" sz="quarter" idx="11"/>
          </p:nvPr>
        </p:nvSpPr>
        <p:spPr/>
        <p:txBody>
          <a:bodyPr/>
          <a:lstStyle>
            <a:lvl1pPr>
              <a:defRPr/>
            </a:lvl1pPr>
          </a:lstStyle>
          <a:p>
            <a:endParaRPr lang="el-GR"/>
          </a:p>
        </p:txBody>
      </p:sp>
      <p:sp>
        <p:nvSpPr>
          <p:cNvPr id="6" name="Slide Number Placeholder 5"/>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985" y="96838"/>
            <a:ext cx="7678615" cy="599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3" name="Date Placeholder 2"/>
          <p:cNvSpPr>
            <a:spLocks noGrp="1"/>
          </p:cNvSpPr>
          <p:nvPr>
            <p:ph type="dt" sz="half" idx="10"/>
          </p:nvPr>
        </p:nvSpPr>
        <p:spPr>
          <a:xfrm>
            <a:off x="946638" y="6248400"/>
            <a:ext cx="1905000" cy="457200"/>
          </a:xfrm>
        </p:spPr>
        <p:txBody>
          <a:bodyPr/>
          <a:lstStyle>
            <a:lvl1pPr>
              <a:defRPr/>
            </a:lvl1pPr>
          </a:lstStyle>
          <a:p>
            <a:fld id="{5A6D0981-B59C-4A75-A1D4-86EBA3057C84}" type="datetimeFigureOut">
              <a:rPr lang="el-GR" smtClean="0"/>
              <a:pPr/>
              <a:t>28/4/2009</a:t>
            </a:fld>
            <a:endParaRPr lang="el-GR"/>
          </a:p>
        </p:txBody>
      </p:sp>
      <p:sp>
        <p:nvSpPr>
          <p:cNvPr id="4" name="Footer Placeholder 3"/>
          <p:cNvSpPr>
            <a:spLocks noGrp="1"/>
          </p:cNvSpPr>
          <p:nvPr>
            <p:ph type="ftr" sz="quarter" idx="11"/>
          </p:nvPr>
        </p:nvSpPr>
        <p:spPr>
          <a:xfrm>
            <a:off x="3352800" y="6248400"/>
            <a:ext cx="2895600" cy="457200"/>
          </a:xfrm>
        </p:spPr>
        <p:txBody>
          <a:bodyPr/>
          <a:lstStyle>
            <a:lvl1pPr>
              <a:defRPr/>
            </a:lvl1pPr>
          </a:lstStyle>
          <a:p>
            <a:endParaRPr lang="el-GR"/>
          </a:p>
        </p:txBody>
      </p:sp>
      <p:sp>
        <p:nvSpPr>
          <p:cNvPr id="5" name="Slide Number Placeholder 4"/>
          <p:cNvSpPr>
            <a:spLocks noGrp="1"/>
          </p:cNvSpPr>
          <p:nvPr>
            <p:ph type="sldNum" sz="quarter" idx="12"/>
          </p:nvPr>
        </p:nvSpPr>
        <p:spPr>
          <a:xfrm>
            <a:off x="6705600" y="6248400"/>
            <a:ext cx="1905000" cy="457200"/>
          </a:xfrm>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31985" y="96839"/>
            <a:ext cx="7158404" cy="1412875"/>
          </a:xfrm>
        </p:spPr>
        <p:txBody>
          <a:bodyPr/>
          <a:lstStyle/>
          <a:p>
            <a:r>
              <a:rPr lang="en-US" smtClean="0"/>
              <a:t>Click to edit Master title style</a:t>
            </a:r>
            <a:endParaRPr lang="el-GR"/>
          </a:p>
        </p:txBody>
      </p:sp>
      <p:sp>
        <p:nvSpPr>
          <p:cNvPr id="3" name="Content Placeholder 2"/>
          <p:cNvSpPr>
            <a:spLocks noGrp="1"/>
          </p:cNvSpPr>
          <p:nvPr>
            <p:ph sz="half" idx="1"/>
          </p:nvPr>
        </p:nvSpPr>
        <p:spPr>
          <a:xfrm>
            <a:off x="949570" y="1981200"/>
            <a:ext cx="376017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quarter" idx="2"/>
          </p:nvPr>
        </p:nvSpPr>
        <p:spPr>
          <a:xfrm>
            <a:off x="4850424" y="1981200"/>
            <a:ext cx="376017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Content Placeholder 4"/>
          <p:cNvSpPr>
            <a:spLocks noGrp="1"/>
          </p:cNvSpPr>
          <p:nvPr>
            <p:ph sz="quarter" idx="3"/>
          </p:nvPr>
        </p:nvSpPr>
        <p:spPr>
          <a:xfrm>
            <a:off x="4850424" y="4114800"/>
            <a:ext cx="3760177"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Date Placeholder 5"/>
          <p:cNvSpPr>
            <a:spLocks noGrp="1"/>
          </p:cNvSpPr>
          <p:nvPr>
            <p:ph type="dt" sz="half" idx="10"/>
          </p:nvPr>
        </p:nvSpPr>
        <p:spPr>
          <a:xfrm>
            <a:off x="946638" y="6248400"/>
            <a:ext cx="1905000" cy="457200"/>
          </a:xfrm>
        </p:spPr>
        <p:txBody>
          <a:bodyPr/>
          <a:lstStyle>
            <a:lvl1pPr>
              <a:defRPr/>
            </a:lvl1pPr>
          </a:lstStyle>
          <a:p>
            <a:fld id="{5A6D0981-B59C-4A75-A1D4-86EBA3057C84}" type="datetimeFigureOut">
              <a:rPr lang="el-GR" smtClean="0"/>
              <a:pPr/>
              <a:t>28/4/2009</a:t>
            </a:fld>
            <a:endParaRPr lang="el-GR"/>
          </a:p>
        </p:txBody>
      </p:sp>
      <p:sp>
        <p:nvSpPr>
          <p:cNvPr id="7" name="Footer Placeholder 6"/>
          <p:cNvSpPr>
            <a:spLocks noGrp="1"/>
          </p:cNvSpPr>
          <p:nvPr>
            <p:ph type="ftr" sz="quarter" idx="11"/>
          </p:nvPr>
        </p:nvSpPr>
        <p:spPr>
          <a:xfrm>
            <a:off x="3352800" y="6248400"/>
            <a:ext cx="2895600" cy="457200"/>
          </a:xfrm>
        </p:spPr>
        <p:txBody>
          <a:bodyPr/>
          <a:lstStyle>
            <a:lvl1pPr>
              <a:defRPr/>
            </a:lvl1pPr>
          </a:lstStyle>
          <a:p>
            <a:endParaRPr lang="el-GR"/>
          </a:p>
        </p:txBody>
      </p:sp>
      <p:sp>
        <p:nvSpPr>
          <p:cNvPr id="8" name="Slide Number Placeholder 7"/>
          <p:cNvSpPr>
            <a:spLocks noGrp="1"/>
          </p:cNvSpPr>
          <p:nvPr>
            <p:ph type="sldNum" sz="quarter" idx="12"/>
          </p:nvPr>
        </p:nvSpPr>
        <p:spPr>
          <a:xfrm>
            <a:off x="6705600" y="6248400"/>
            <a:ext cx="1905000" cy="457200"/>
          </a:xfrm>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5" name="Footer Placeholder 4"/>
          <p:cNvSpPr>
            <a:spLocks noGrp="1"/>
          </p:cNvSpPr>
          <p:nvPr>
            <p:ph type="ftr" sz="quarter" idx="11"/>
          </p:nvPr>
        </p:nvSpPr>
        <p:spPr/>
        <p:txBody>
          <a:bodyPr/>
          <a:lstStyle>
            <a:lvl1pPr>
              <a:defRPr/>
            </a:lvl1pPr>
          </a:lstStyle>
          <a:p>
            <a:endParaRPr lang="el-GR"/>
          </a:p>
        </p:txBody>
      </p:sp>
      <p:sp>
        <p:nvSpPr>
          <p:cNvPr id="6" name="Slide Number Placeholder 5"/>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5" name="Footer Placeholder 4"/>
          <p:cNvSpPr>
            <a:spLocks noGrp="1"/>
          </p:cNvSpPr>
          <p:nvPr>
            <p:ph type="ftr" sz="quarter" idx="11"/>
          </p:nvPr>
        </p:nvSpPr>
        <p:spPr/>
        <p:txBody>
          <a:bodyPr/>
          <a:lstStyle>
            <a:lvl1pPr>
              <a:defRPr/>
            </a:lvl1pPr>
          </a:lstStyle>
          <a:p>
            <a:endParaRPr lang="el-GR"/>
          </a:p>
        </p:txBody>
      </p:sp>
      <p:sp>
        <p:nvSpPr>
          <p:cNvPr id="6" name="Slide Number Placeholder 5"/>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949570" y="1981200"/>
            <a:ext cx="376017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850424" y="1981200"/>
            <a:ext cx="376017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4"/>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6" name="Footer Placeholder 5"/>
          <p:cNvSpPr>
            <a:spLocks noGrp="1"/>
          </p:cNvSpPr>
          <p:nvPr>
            <p:ph type="ftr" sz="quarter" idx="11"/>
          </p:nvPr>
        </p:nvSpPr>
        <p:spPr/>
        <p:txBody>
          <a:bodyPr/>
          <a:lstStyle>
            <a:lvl1pPr>
              <a:defRPr/>
            </a:lvl1pPr>
          </a:lstStyle>
          <a:p>
            <a:endParaRPr lang="el-GR"/>
          </a:p>
        </p:txBody>
      </p:sp>
      <p:sp>
        <p:nvSpPr>
          <p:cNvPr id="7" name="Slide Number Placeholder 6"/>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6"/>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8" name="Footer Placeholder 7"/>
          <p:cNvSpPr>
            <a:spLocks noGrp="1"/>
          </p:cNvSpPr>
          <p:nvPr>
            <p:ph type="ftr" sz="quarter" idx="11"/>
          </p:nvPr>
        </p:nvSpPr>
        <p:spPr/>
        <p:txBody>
          <a:bodyPr/>
          <a:lstStyle>
            <a:lvl1pPr>
              <a:defRPr/>
            </a:lvl1pPr>
          </a:lstStyle>
          <a:p>
            <a:endParaRPr lang="el-GR"/>
          </a:p>
        </p:txBody>
      </p:sp>
      <p:sp>
        <p:nvSpPr>
          <p:cNvPr id="9" name="Slide Number Placeholder 8"/>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2"/>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4" name="Footer Placeholder 3"/>
          <p:cNvSpPr>
            <a:spLocks noGrp="1"/>
          </p:cNvSpPr>
          <p:nvPr>
            <p:ph type="ftr" sz="quarter" idx="11"/>
          </p:nvPr>
        </p:nvSpPr>
        <p:spPr/>
        <p:txBody>
          <a:bodyPr/>
          <a:lstStyle>
            <a:lvl1pPr>
              <a:defRPr/>
            </a:lvl1pPr>
          </a:lstStyle>
          <a:p>
            <a:endParaRPr lang="el-GR"/>
          </a:p>
        </p:txBody>
      </p:sp>
      <p:sp>
        <p:nvSpPr>
          <p:cNvPr id="5" name="Slide Number Placeholder 4"/>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3" name="Footer Placeholder 2"/>
          <p:cNvSpPr>
            <a:spLocks noGrp="1"/>
          </p:cNvSpPr>
          <p:nvPr>
            <p:ph type="ftr" sz="quarter" idx="11"/>
          </p:nvPr>
        </p:nvSpPr>
        <p:spPr/>
        <p:txBody>
          <a:bodyPr/>
          <a:lstStyle>
            <a:lvl1pPr>
              <a:defRPr/>
            </a:lvl1pPr>
          </a:lstStyle>
          <a:p>
            <a:endParaRPr lang="el-GR"/>
          </a:p>
        </p:txBody>
      </p:sp>
      <p:sp>
        <p:nvSpPr>
          <p:cNvPr id="4" name="Slide Number Placeholder 3"/>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6" name="Footer Placeholder 5"/>
          <p:cNvSpPr>
            <a:spLocks noGrp="1"/>
          </p:cNvSpPr>
          <p:nvPr>
            <p:ph type="ftr" sz="quarter" idx="11"/>
          </p:nvPr>
        </p:nvSpPr>
        <p:spPr/>
        <p:txBody>
          <a:bodyPr/>
          <a:lstStyle>
            <a:lvl1pPr>
              <a:defRPr/>
            </a:lvl1pPr>
          </a:lstStyle>
          <a:p>
            <a:endParaRPr lang="el-GR"/>
          </a:p>
        </p:txBody>
      </p:sp>
      <p:sp>
        <p:nvSpPr>
          <p:cNvPr id="7" name="Slide Number Placeholder 6"/>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l-GR"/>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5A6D0981-B59C-4A75-A1D4-86EBA3057C84}" type="datetimeFigureOut">
              <a:rPr lang="el-GR" smtClean="0"/>
              <a:pPr/>
              <a:t>28/4/2009</a:t>
            </a:fld>
            <a:endParaRPr lang="el-GR"/>
          </a:p>
        </p:txBody>
      </p:sp>
      <p:sp>
        <p:nvSpPr>
          <p:cNvPr id="6" name="Footer Placeholder 5"/>
          <p:cNvSpPr>
            <a:spLocks noGrp="1"/>
          </p:cNvSpPr>
          <p:nvPr>
            <p:ph type="ftr" sz="quarter" idx="11"/>
          </p:nvPr>
        </p:nvSpPr>
        <p:spPr/>
        <p:txBody>
          <a:bodyPr/>
          <a:lstStyle>
            <a:lvl1pPr>
              <a:defRPr/>
            </a:lvl1pPr>
          </a:lstStyle>
          <a:p>
            <a:endParaRPr lang="el-GR"/>
          </a:p>
        </p:txBody>
      </p:sp>
      <p:sp>
        <p:nvSpPr>
          <p:cNvPr id="7" name="Slide Number Placeholder 6"/>
          <p:cNvSpPr>
            <a:spLocks noGrp="1"/>
          </p:cNvSpPr>
          <p:nvPr>
            <p:ph type="sldNum" sz="quarter" idx="12"/>
          </p:nvPr>
        </p:nvSpPr>
        <p:spPr/>
        <p:txBody>
          <a:bodyPr/>
          <a:lstStyle>
            <a:lvl1pPr>
              <a:defRPr/>
            </a:lvl1pPr>
          </a:lstStyle>
          <a:p>
            <a:fld id="{84EBC233-E5CC-4BCD-962D-ACD9399D99AD}"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73538" name="Rectangle 2"/>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a:endParaRPr lang="el-GR" sz="2400"/>
          </a:p>
        </p:txBody>
      </p:sp>
      <p:sp>
        <p:nvSpPr>
          <p:cNvPr id="1473539" name="Rectangle 3"/>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endParaRPr lang="el-GR" sz="2400"/>
          </a:p>
        </p:txBody>
      </p:sp>
      <p:sp>
        <p:nvSpPr>
          <p:cNvPr id="1473540" name="Rectangle 4"/>
          <p:cNvSpPr>
            <a:spLocks noGrp="1" noChangeArrowheads="1"/>
          </p:cNvSpPr>
          <p:nvPr>
            <p:ph type="title"/>
          </p:nvPr>
        </p:nvSpPr>
        <p:spPr bwMode="auto">
          <a:xfrm>
            <a:off x="931985" y="96839"/>
            <a:ext cx="7158404" cy="14128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endParaRPr lang="el-GR" smtClean="0"/>
          </a:p>
        </p:txBody>
      </p:sp>
      <p:sp>
        <p:nvSpPr>
          <p:cNvPr id="1473541" name="Rectangle 5"/>
          <p:cNvSpPr>
            <a:spLocks noGrp="1" noChangeArrowheads="1"/>
          </p:cNvSpPr>
          <p:nvPr>
            <p:ph type="body" idx="1"/>
          </p:nvPr>
        </p:nvSpPr>
        <p:spPr bwMode="auto">
          <a:xfrm>
            <a:off x="949569" y="1981200"/>
            <a:ext cx="7661031"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smtClean="0"/>
          </a:p>
        </p:txBody>
      </p:sp>
      <p:sp>
        <p:nvSpPr>
          <p:cNvPr id="1473542" name="Rectangle 6"/>
          <p:cNvSpPr>
            <a:spLocks noGrp="1" noChangeArrowheads="1"/>
          </p:cNvSpPr>
          <p:nvPr>
            <p:ph type="dt" sz="half" idx="2"/>
          </p:nvPr>
        </p:nvSpPr>
        <p:spPr bwMode="auto">
          <a:xfrm>
            <a:off x="946638"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fld id="{5A6D0981-B59C-4A75-A1D4-86EBA3057C84}" type="datetimeFigureOut">
              <a:rPr lang="el-GR" smtClean="0"/>
              <a:pPr/>
              <a:t>28/4/2009</a:t>
            </a:fld>
            <a:endParaRPr lang="el-GR"/>
          </a:p>
        </p:txBody>
      </p:sp>
      <p:sp>
        <p:nvSpPr>
          <p:cNvPr id="1473543" name="Rectangle 7"/>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el-GR"/>
          </a:p>
        </p:txBody>
      </p:sp>
      <p:sp>
        <p:nvSpPr>
          <p:cNvPr id="1473544" name="Rectangle 8"/>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84EBC233-E5CC-4BCD-962D-ACD9399D99AD}" type="slidenum">
              <a:rPr lang="el-GR" smtClean="0"/>
              <a:pPr/>
              <a:t>‹#›</a:t>
            </a:fld>
            <a:endParaRPr lang="el-GR"/>
          </a:p>
        </p:txBody>
      </p:sp>
      <p:sp>
        <p:nvSpPr>
          <p:cNvPr id="1473545" name="Freeform 9"/>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endParaRPr lang="el-GR"/>
          </a:p>
        </p:txBody>
      </p:sp>
      <p:sp>
        <p:nvSpPr>
          <p:cNvPr id="1473546" name="Freeform 10"/>
          <p:cNvSpPr>
            <a:spLocks noChangeArrowheads="1"/>
          </p:cNvSpPr>
          <p:nvPr/>
        </p:nvSpPr>
        <p:spPr bwMode="auto">
          <a:xfrm>
            <a:off x="8263304"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endParaRPr lang="el-G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1" fontAlgn="base" hangingPunct="1">
        <a:spcBef>
          <a:spcPct val="0"/>
        </a:spcBef>
        <a:spcAft>
          <a:spcPct val="0"/>
        </a:spcAft>
        <a:defRPr sz="40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Arial" pitchFamily="34" charset="0"/>
          <a:cs typeface="Arial" pitchFamily="34" charset="0"/>
        </a:defRPr>
      </a:lvl2pPr>
      <a:lvl3pPr algn="l" rtl="0" eaLnBrk="1" fontAlgn="base" hangingPunct="1">
        <a:spcBef>
          <a:spcPct val="0"/>
        </a:spcBef>
        <a:spcAft>
          <a:spcPct val="0"/>
        </a:spcAft>
        <a:defRPr sz="4000">
          <a:solidFill>
            <a:schemeClr val="tx2"/>
          </a:solidFill>
          <a:latin typeface="Arial" pitchFamily="34" charset="0"/>
          <a:cs typeface="Arial" pitchFamily="34" charset="0"/>
        </a:defRPr>
      </a:lvl3pPr>
      <a:lvl4pPr algn="l" rtl="0" eaLnBrk="1" fontAlgn="base" hangingPunct="1">
        <a:spcBef>
          <a:spcPct val="0"/>
        </a:spcBef>
        <a:spcAft>
          <a:spcPct val="0"/>
        </a:spcAft>
        <a:defRPr sz="4000">
          <a:solidFill>
            <a:schemeClr val="tx2"/>
          </a:solidFill>
          <a:latin typeface="Arial" pitchFamily="34" charset="0"/>
          <a:cs typeface="Arial" pitchFamily="34" charset="0"/>
        </a:defRPr>
      </a:lvl4pPr>
      <a:lvl5pPr algn="l" rtl="0" eaLnBrk="1" fontAlgn="base" hangingPunct="1">
        <a:spcBef>
          <a:spcPct val="0"/>
        </a:spcBef>
        <a:spcAft>
          <a:spcPct val="0"/>
        </a:spcAft>
        <a:defRPr sz="4000">
          <a:solidFill>
            <a:schemeClr val="tx2"/>
          </a:solidFill>
          <a:latin typeface="Arial" pitchFamily="34" charset="0"/>
          <a:cs typeface="Arial" pitchFamily="34" charset="0"/>
        </a:defRPr>
      </a:lvl5pPr>
      <a:lvl6pPr marL="457200" algn="l" rtl="0" eaLnBrk="1" fontAlgn="base" hangingPunct="1">
        <a:spcBef>
          <a:spcPct val="0"/>
        </a:spcBef>
        <a:spcAft>
          <a:spcPct val="0"/>
        </a:spcAft>
        <a:defRPr sz="4000">
          <a:solidFill>
            <a:schemeClr val="tx2"/>
          </a:solidFill>
          <a:latin typeface="Arial" pitchFamily="34" charset="0"/>
          <a:cs typeface="Arial" pitchFamily="34" charset="0"/>
        </a:defRPr>
      </a:lvl6pPr>
      <a:lvl7pPr marL="914400" algn="l" rtl="0" eaLnBrk="1" fontAlgn="base" hangingPunct="1">
        <a:spcBef>
          <a:spcPct val="0"/>
        </a:spcBef>
        <a:spcAft>
          <a:spcPct val="0"/>
        </a:spcAft>
        <a:defRPr sz="4000">
          <a:solidFill>
            <a:schemeClr val="tx2"/>
          </a:solidFill>
          <a:latin typeface="Arial" pitchFamily="34" charset="0"/>
          <a:cs typeface="Arial" pitchFamily="34" charset="0"/>
        </a:defRPr>
      </a:lvl7pPr>
      <a:lvl8pPr marL="1371600" algn="l" rtl="0" eaLnBrk="1" fontAlgn="base" hangingPunct="1">
        <a:spcBef>
          <a:spcPct val="0"/>
        </a:spcBef>
        <a:spcAft>
          <a:spcPct val="0"/>
        </a:spcAft>
        <a:defRPr sz="4000">
          <a:solidFill>
            <a:schemeClr val="tx2"/>
          </a:solidFill>
          <a:latin typeface="Arial" pitchFamily="34" charset="0"/>
          <a:cs typeface="Arial" pitchFamily="34" charset="0"/>
        </a:defRPr>
      </a:lvl8pPr>
      <a:lvl9pPr marL="1828800" algn="l" rtl="0" eaLnBrk="1" fontAlgn="base" hangingPunct="1">
        <a:spcBef>
          <a:spcPct val="0"/>
        </a:spcBef>
        <a:spcAft>
          <a:spcPct val="0"/>
        </a:spcAft>
        <a:defRPr sz="4000">
          <a:solidFill>
            <a:schemeClr val="tx2"/>
          </a:solidFill>
          <a:latin typeface="Arial" pitchFamily="34" charset="0"/>
          <a:cs typeface="Arial" pitchFamily="34" charset="0"/>
        </a:defRPr>
      </a:lvl9pPr>
    </p:titleStyle>
    <p:bodyStyle>
      <a:lvl1pPr marL="447675" indent="-447675" algn="l" rtl="0" eaLnBrk="1" fontAlgn="base" hangingPunct="1">
        <a:spcBef>
          <a:spcPct val="20000"/>
        </a:spcBef>
        <a:spcAft>
          <a:spcPct val="0"/>
        </a:spcAft>
        <a:buClr>
          <a:schemeClr val="accent1"/>
        </a:buClr>
        <a:buSzPct val="70000"/>
        <a:buFont typeface="Wingdings" pitchFamily="2" charset="2"/>
        <a:buChar char="n"/>
        <a:defRPr sz="3200">
          <a:solidFill>
            <a:schemeClr val="tx1"/>
          </a:solidFill>
          <a:latin typeface="+mn-lt"/>
          <a:ea typeface="+mn-ea"/>
          <a:cs typeface="+mn-cs"/>
        </a:defRPr>
      </a:lvl1pPr>
      <a:lvl2pPr marL="889000" indent="-439738" algn="l" rtl="0" eaLnBrk="1" fontAlgn="base" hangingPunct="1">
        <a:spcBef>
          <a:spcPct val="20000"/>
        </a:spcBef>
        <a:spcAft>
          <a:spcPct val="0"/>
        </a:spcAft>
        <a:buClr>
          <a:schemeClr val="hlink"/>
        </a:buClr>
        <a:buSzPct val="65000"/>
        <a:buFont typeface="Wingdings" pitchFamily="2" charset="2"/>
        <a:buChar char="¡"/>
        <a:defRPr sz="2800">
          <a:solidFill>
            <a:schemeClr val="tx1"/>
          </a:solidFill>
          <a:latin typeface="+mn-lt"/>
          <a:cs typeface="+mn-cs"/>
        </a:defRPr>
      </a:lvl2pPr>
      <a:lvl3pPr marL="1293813" indent="-403225" algn="l" rtl="0" eaLnBrk="1" fontAlgn="base" hangingPunct="1">
        <a:spcBef>
          <a:spcPct val="20000"/>
        </a:spcBef>
        <a:spcAft>
          <a:spcPct val="0"/>
        </a:spcAft>
        <a:buClr>
          <a:schemeClr val="accent1"/>
        </a:buClr>
        <a:buSzPct val="70000"/>
        <a:buFont typeface="Wingdings" pitchFamily="2" charset="2"/>
        <a:buChar char="n"/>
        <a:defRPr sz="2400">
          <a:solidFill>
            <a:schemeClr val="tx1"/>
          </a:solidFill>
          <a:latin typeface="+mn-lt"/>
          <a:cs typeface="+mn-cs"/>
        </a:defRPr>
      </a:lvl3pPr>
      <a:lvl4pPr marL="1681163" indent="-385763" algn="l" rtl="0" eaLnBrk="1" fontAlgn="base" hangingPunct="1">
        <a:spcBef>
          <a:spcPct val="20000"/>
        </a:spcBef>
        <a:spcAft>
          <a:spcPct val="0"/>
        </a:spcAft>
        <a:buClr>
          <a:schemeClr val="hlink"/>
        </a:buClr>
        <a:buSzPct val="75000"/>
        <a:buFont typeface="Wingdings" pitchFamily="2" charset="2"/>
        <a:buChar char="¡"/>
        <a:defRPr sz="2000">
          <a:solidFill>
            <a:schemeClr val="tx1"/>
          </a:solidFill>
          <a:latin typeface="+mn-lt"/>
          <a:cs typeface="+mn-cs"/>
        </a:defRPr>
      </a:lvl4pPr>
      <a:lvl5pPr marL="2070100" indent="-387350" algn="l" rtl="0" eaLnBrk="1" fontAlgn="base" hangingPunct="1">
        <a:spcBef>
          <a:spcPct val="20000"/>
        </a:spcBef>
        <a:spcAft>
          <a:spcPct val="0"/>
        </a:spcAft>
        <a:buClr>
          <a:schemeClr val="accent1"/>
        </a:buClr>
        <a:buSzPct val="70000"/>
        <a:buFont typeface="Wingdings" pitchFamily="2" charset="2"/>
        <a:buChar char="n"/>
        <a:defRPr sz="2000">
          <a:solidFill>
            <a:schemeClr val="tx1"/>
          </a:solidFill>
          <a:latin typeface="+mn-lt"/>
          <a:cs typeface="+mn-cs"/>
        </a:defRPr>
      </a:lvl5pPr>
      <a:lvl6pPr marL="2527300" indent="-387350" algn="l" rtl="0" eaLnBrk="1" fontAlgn="base" hangingPunct="1">
        <a:spcBef>
          <a:spcPct val="20000"/>
        </a:spcBef>
        <a:spcAft>
          <a:spcPct val="0"/>
        </a:spcAft>
        <a:buClr>
          <a:schemeClr val="accent1"/>
        </a:buClr>
        <a:buSzPct val="70000"/>
        <a:buFont typeface="Wingdings" pitchFamily="2" charset="2"/>
        <a:buChar char="n"/>
        <a:defRPr sz="2000">
          <a:solidFill>
            <a:schemeClr val="tx1"/>
          </a:solidFill>
          <a:latin typeface="+mn-lt"/>
          <a:cs typeface="+mn-cs"/>
        </a:defRPr>
      </a:lvl6pPr>
      <a:lvl7pPr marL="2984500" indent="-387350" algn="l" rtl="0" eaLnBrk="1" fontAlgn="base" hangingPunct="1">
        <a:spcBef>
          <a:spcPct val="20000"/>
        </a:spcBef>
        <a:spcAft>
          <a:spcPct val="0"/>
        </a:spcAft>
        <a:buClr>
          <a:schemeClr val="accent1"/>
        </a:buClr>
        <a:buSzPct val="70000"/>
        <a:buFont typeface="Wingdings" pitchFamily="2" charset="2"/>
        <a:buChar char="n"/>
        <a:defRPr sz="2000">
          <a:solidFill>
            <a:schemeClr val="tx1"/>
          </a:solidFill>
          <a:latin typeface="+mn-lt"/>
          <a:cs typeface="+mn-cs"/>
        </a:defRPr>
      </a:lvl7pPr>
      <a:lvl8pPr marL="3441700" indent="-387350" algn="l" rtl="0" eaLnBrk="1" fontAlgn="base" hangingPunct="1">
        <a:spcBef>
          <a:spcPct val="20000"/>
        </a:spcBef>
        <a:spcAft>
          <a:spcPct val="0"/>
        </a:spcAft>
        <a:buClr>
          <a:schemeClr val="accent1"/>
        </a:buClr>
        <a:buSzPct val="70000"/>
        <a:buFont typeface="Wingdings" pitchFamily="2" charset="2"/>
        <a:buChar char="n"/>
        <a:defRPr sz="2000">
          <a:solidFill>
            <a:schemeClr val="tx1"/>
          </a:solidFill>
          <a:latin typeface="+mn-lt"/>
          <a:cs typeface="+mn-cs"/>
        </a:defRPr>
      </a:lvl8pPr>
      <a:lvl9pPr marL="3898900" indent="-387350" algn="l" rtl="0" eaLnBrk="1" fontAlgn="base" hangingPunct="1">
        <a:spcBef>
          <a:spcPct val="20000"/>
        </a:spcBef>
        <a:spcAft>
          <a:spcPct val="0"/>
        </a:spcAft>
        <a:buClr>
          <a:schemeClr val="accent1"/>
        </a:buClr>
        <a:buSzPct val="70000"/>
        <a:buFont typeface="Wingdings" pitchFamily="2" charset="2"/>
        <a:buChar char="n"/>
        <a:defRPr sz="2000">
          <a:solidFill>
            <a:schemeClr val="tx1"/>
          </a:solidFill>
          <a:latin typeface="+mn-lt"/>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image" Target="../media/image29.gif"/><Relationship Id="rId7" Type="http://schemas.openxmlformats.org/officeDocument/2006/relationships/image" Target="../media/image33.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gif"/><Relationship Id="rId10" Type="http://schemas.openxmlformats.org/officeDocument/2006/relationships/image" Target="../media/image36.gif"/><Relationship Id="rId4" Type="http://schemas.openxmlformats.org/officeDocument/2006/relationships/image" Target="../media/image30.gif"/><Relationship Id="rId9" Type="http://schemas.openxmlformats.org/officeDocument/2006/relationships/image" Target="../media/image35.gif"/></Relationships>
</file>

<file path=ppt/slides/_rels/slide13.xml.rels><?xml version="1.0" encoding="UTF-8" standalone="yes"?>
<Relationships xmlns="http://schemas.openxmlformats.org/package/2006/relationships"><Relationship Id="rId8" Type="http://schemas.openxmlformats.org/officeDocument/2006/relationships/image" Target="../media/image42.gif"/><Relationship Id="rId13" Type="http://schemas.openxmlformats.org/officeDocument/2006/relationships/image" Target="../media/image46.gif"/><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5.g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4.gif"/><Relationship Id="rId5" Type="http://schemas.openxmlformats.org/officeDocument/2006/relationships/image" Target="../media/image39.png"/><Relationship Id="rId15" Type="http://schemas.openxmlformats.org/officeDocument/2006/relationships/image" Target="../media/image48.gif"/><Relationship Id="rId10" Type="http://schemas.openxmlformats.org/officeDocument/2006/relationships/image" Target="../media/image34.gif"/><Relationship Id="rId4" Type="http://schemas.openxmlformats.org/officeDocument/2006/relationships/image" Target="../media/image38.png"/><Relationship Id="rId9" Type="http://schemas.openxmlformats.org/officeDocument/2006/relationships/image" Target="../media/image43.gif"/><Relationship Id="rId14" Type="http://schemas.openxmlformats.org/officeDocument/2006/relationships/image" Target="../media/image47.gif"/></Relationships>
</file>

<file path=ppt/slides/_rels/slide14.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30.gif"/><Relationship Id="rId1" Type="http://schemas.openxmlformats.org/officeDocument/2006/relationships/slideLayout" Target="../slideLayouts/slideLayout2.xml"/><Relationship Id="rId5" Type="http://schemas.openxmlformats.org/officeDocument/2006/relationships/image" Target="../media/image51.gif"/><Relationship Id="rId4" Type="http://schemas.openxmlformats.org/officeDocument/2006/relationships/image" Target="../media/image50.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58.gif"/><Relationship Id="rId3" Type="http://schemas.openxmlformats.org/officeDocument/2006/relationships/image" Target="../media/image53.gif"/><Relationship Id="rId7" Type="http://schemas.openxmlformats.org/officeDocument/2006/relationships/image" Target="../media/image57.png"/><Relationship Id="rId2" Type="http://schemas.openxmlformats.org/officeDocument/2006/relationships/image" Target="../media/image52.gif"/><Relationship Id="rId1" Type="http://schemas.openxmlformats.org/officeDocument/2006/relationships/slideLayout" Target="../slideLayouts/slideLayout2.xml"/><Relationship Id="rId6" Type="http://schemas.openxmlformats.org/officeDocument/2006/relationships/image" Target="../media/image56.gif"/><Relationship Id="rId5" Type="http://schemas.openxmlformats.org/officeDocument/2006/relationships/image" Target="../media/image55.gif"/><Relationship Id="rId4" Type="http://schemas.openxmlformats.org/officeDocument/2006/relationships/image" Target="../media/image54.gif"/><Relationship Id="rId9" Type="http://schemas.openxmlformats.org/officeDocument/2006/relationships/image" Target="../media/image59.gif"/></Relationships>
</file>

<file path=ppt/slides/_rels/slide17.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8.gif"/><Relationship Id="rId1" Type="http://schemas.openxmlformats.org/officeDocument/2006/relationships/slideLayout" Target="../slideLayouts/slideLayout2.xml"/><Relationship Id="rId5" Type="http://schemas.openxmlformats.org/officeDocument/2006/relationships/image" Target="../media/image52.gif"/><Relationship Id="rId4" Type="http://schemas.openxmlformats.org/officeDocument/2006/relationships/image" Target="../media/image61.gif"/></Relationships>
</file>

<file path=ppt/slides/_rels/slide1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gif"/><Relationship Id="rId1" Type="http://schemas.openxmlformats.org/officeDocument/2006/relationships/slideLayout" Target="../slideLayouts/slideLayout2.xml"/><Relationship Id="rId6" Type="http://schemas.openxmlformats.org/officeDocument/2006/relationships/image" Target="../media/image67.gif"/><Relationship Id="rId5" Type="http://schemas.openxmlformats.org/officeDocument/2006/relationships/image" Target="../media/image66.gif"/><Relationship Id="rId4" Type="http://schemas.openxmlformats.org/officeDocument/2006/relationships/image" Target="../media/image65.gif"/></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tiff"/><Relationship Id="rId4" Type="http://schemas.openxmlformats.org/officeDocument/2006/relationships/image" Target="../media/image3.tiff"/></Relationships>
</file>

<file path=ppt/slides/_rels/slide20.xml.rels><?xml version="1.0" encoding="UTF-8" standalone="yes"?>
<Relationships xmlns="http://schemas.openxmlformats.org/package/2006/relationships"><Relationship Id="rId8" Type="http://schemas.openxmlformats.org/officeDocument/2006/relationships/image" Target="../media/image74.gif"/><Relationship Id="rId3" Type="http://schemas.openxmlformats.org/officeDocument/2006/relationships/image" Target="../media/image69.gif"/><Relationship Id="rId7" Type="http://schemas.openxmlformats.org/officeDocument/2006/relationships/image" Target="../media/image73.gif"/><Relationship Id="rId2" Type="http://schemas.openxmlformats.org/officeDocument/2006/relationships/image" Target="../media/image68.gif"/><Relationship Id="rId1" Type="http://schemas.openxmlformats.org/officeDocument/2006/relationships/slideLayout" Target="../slideLayouts/slideLayout2.xml"/><Relationship Id="rId6" Type="http://schemas.openxmlformats.org/officeDocument/2006/relationships/image" Target="../media/image72.gif"/><Relationship Id="rId5" Type="http://schemas.openxmlformats.org/officeDocument/2006/relationships/image" Target="../media/image71.gif"/><Relationship Id="rId4" Type="http://schemas.openxmlformats.org/officeDocument/2006/relationships/image" Target="../media/image70.gif"/></Relationships>
</file>

<file path=ppt/slides/_rels/slide21.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image" Target="../media/image75.gif"/><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86.gif"/><Relationship Id="rId3" Type="http://schemas.openxmlformats.org/officeDocument/2006/relationships/image" Target="../media/image58.gif"/><Relationship Id="rId7" Type="http://schemas.openxmlformats.org/officeDocument/2006/relationships/image" Target="../media/image85.gif"/><Relationship Id="rId2" Type="http://schemas.openxmlformats.org/officeDocument/2006/relationships/image" Target="../media/image81.gif"/><Relationship Id="rId1" Type="http://schemas.openxmlformats.org/officeDocument/2006/relationships/slideLayout" Target="../slideLayouts/slideLayout2.xml"/><Relationship Id="rId6" Type="http://schemas.openxmlformats.org/officeDocument/2006/relationships/image" Target="../media/image84.gif"/><Relationship Id="rId11" Type="http://schemas.openxmlformats.org/officeDocument/2006/relationships/image" Target="../media/image89.gif"/><Relationship Id="rId5" Type="http://schemas.openxmlformats.org/officeDocument/2006/relationships/image" Target="../media/image83.gif"/><Relationship Id="rId10" Type="http://schemas.openxmlformats.org/officeDocument/2006/relationships/image" Target="../media/image88.gif"/><Relationship Id="rId4" Type="http://schemas.openxmlformats.org/officeDocument/2006/relationships/image" Target="../media/image82.gif"/><Relationship Id="rId9" Type="http://schemas.openxmlformats.org/officeDocument/2006/relationships/image" Target="../media/image87.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image" Target="../media/image91.gif"/><Relationship Id="rId1" Type="http://schemas.openxmlformats.org/officeDocument/2006/relationships/slideLayout" Target="../slideLayouts/slideLayout2.xml"/><Relationship Id="rId4" Type="http://schemas.openxmlformats.org/officeDocument/2006/relationships/image" Target="../media/image93.gif"/></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30.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94.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6.gif"/><Relationship Id="rId7" Type="http://schemas.openxmlformats.org/officeDocument/2006/relationships/image" Target="../media/image100.gif"/><Relationship Id="rId2" Type="http://schemas.openxmlformats.org/officeDocument/2006/relationships/image" Target="../media/image95.gif"/><Relationship Id="rId1" Type="http://schemas.openxmlformats.org/officeDocument/2006/relationships/slideLayout" Target="../slideLayouts/slideLayout2.xml"/><Relationship Id="rId6" Type="http://schemas.openxmlformats.org/officeDocument/2006/relationships/image" Target="../media/image99.gif"/><Relationship Id="rId5" Type="http://schemas.openxmlformats.org/officeDocument/2006/relationships/image" Target="../media/image98.gif"/><Relationship Id="rId4" Type="http://schemas.openxmlformats.org/officeDocument/2006/relationships/image" Target="../media/image97.gif"/></Relationships>
</file>

<file path=ppt/slides/_rels/slide3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most%20recent%20reversal%20point.avi" TargetMode="Externa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hyperlink" Target="max%20u%20reversal%20point.avi"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05.gif"/><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108.gif"/><Relationship Id="rId5" Type="http://schemas.openxmlformats.org/officeDocument/2006/relationships/image" Target="../media/image107.gif"/><Relationship Id="rId4" Type="http://schemas.openxmlformats.org/officeDocument/2006/relationships/image" Target="../media/image106.gif"/></Relationships>
</file>

<file path=ppt/slides/_rels/slide35.xml.rels><?xml version="1.0" encoding="UTF-8" standalone="yes"?>
<Relationships xmlns="http://schemas.openxmlformats.org/package/2006/relationships"><Relationship Id="rId3" Type="http://schemas.openxmlformats.org/officeDocument/2006/relationships/image" Target="../media/image110.gif"/><Relationship Id="rId7" Type="http://schemas.openxmlformats.org/officeDocument/2006/relationships/image" Target="../media/image112.gif"/><Relationship Id="rId2" Type="http://schemas.openxmlformats.org/officeDocument/2006/relationships/image" Target="../media/image109.gif"/><Relationship Id="rId1" Type="http://schemas.openxmlformats.org/officeDocument/2006/relationships/slideLayout" Target="../slideLayouts/slideLayout2.xml"/><Relationship Id="rId6" Type="http://schemas.openxmlformats.org/officeDocument/2006/relationships/image" Target="../media/image93.gif"/><Relationship Id="rId5" Type="http://schemas.openxmlformats.org/officeDocument/2006/relationships/image" Target="../media/image111.png"/><Relationship Id="rId4" Type="http://schemas.openxmlformats.org/officeDocument/2006/relationships/hyperlink" Target="all%20reversal%20points.avi"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3.xml.rels><?xml version="1.0" encoding="UTF-8" standalone="yes"?>
<Relationships xmlns="http://schemas.openxmlformats.org/package/2006/relationships"><Relationship Id="rId3" Type="http://schemas.openxmlformats.org/officeDocument/2006/relationships/image" Target="../media/image119.gif"/><Relationship Id="rId2" Type="http://schemas.openxmlformats.org/officeDocument/2006/relationships/image" Target="../media/image118.gif"/><Relationship Id="rId1" Type="http://schemas.openxmlformats.org/officeDocument/2006/relationships/slideLayout" Target="../slideLayouts/slideLayout2.xml"/><Relationship Id="rId6" Type="http://schemas.openxmlformats.org/officeDocument/2006/relationships/image" Target="../media/image122.gif"/><Relationship Id="rId5" Type="http://schemas.openxmlformats.org/officeDocument/2006/relationships/image" Target="../media/image121.gif"/><Relationship Id="rId4" Type="http://schemas.openxmlformats.org/officeDocument/2006/relationships/image" Target="../media/image120.gi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12.gif"/><Relationship Id="rId2" Type="http://schemas.openxmlformats.org/officeDocument/2006/relationships/image" Target="../media/image123.png"/><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hyperlink" Target="myBWID%201b%20no%20viscous.avi" TargetMode="External"/><Relationship Id="rId4" Type="http://schemas.openxmlformats.org/officeDocument/2006/relationships/image" Target="../media/image125.png"/></Relationships>
</file>

<file path=ppt/slides/_rels/slide4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gif"/><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4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yBWIDPSO.avi" TargetMode="External"/><Relationship Id="rId2" Type="http://schemas.openxmlformats.org/officeDocument/2006/relationships/image" Target="../media/image134.png"/><Relationship Id="rId1" Type="http://schemas.openxmlformats.org/officeDocument/2006/relationships/slideLayout" Target="../slideLayouts/slideLayout2.xml"/><Relationship Id="rId5" Type="http://schemas.openxmlformats.org/officeDocument/2006/relationships/image" Target="../media/image112.gif"/><Relationship Id="rId4" Type="http://schemas.openxmlformats.org/officeDocument/2006/relationships/image" Target="../media/image13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5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myBiaxial%20Chen%20Moment-Curvature%20Diagram.avi" TargetMode="Externa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12.gif"/><Relationship Id="rId4" Type="http://schemas.openxmlformats.org/officeDocument/2006/relationships/oleObject" Target="../embeddings/oleObject5.bin"/></Relationships>
</file>

<file path=ppt/slides/_rels/slide58.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hyperlink" Target="myBiaxial%20Chen%20Interaction%20Diagram.avi" TargetMode="External"/><Relationship Id="rId1" Type="http://schemas.openxmlformats.org/officeDocument/2006/relationships/slideLayout" Target="../slideLayouts/slideLayout2.xml"/><Relationship Id="rId4" Type="http://schemas.openxmlformats.org/officeDocument/2006/relationships/image" Target="../media/image145.png"/></Relationships>
</file>

<file path=ppt/slides/_rels/slide5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8.png"/><Relationship Id="rId4" Type="http://schemas.openxmlformats.org/officeDocument/2006/relationships/image" Target="../media/image147.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hyperlink" Target="myBiaxial%20Bouc-Wen%20ID.avi" TargetMode="External"/><Relationship Id="rId1" Type="http://schemas.openxmlformats.org/officeDocument/2006/relationships/slideLayout" Target="../slideLayouts/slideLayout2.xml"/><Relationship Id="rId4" Type="http://schemas.openxmlformats.org/officeDocument/2006/relationships/image" Target="../media/image112.gi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6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6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160.png"/></Relationships>
</file>

<file path=ppt/slides/_rels/slide65.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oleObject" Target="../embeddings/oleObject8.bin"/><Relationship Id="rId7" Type="http://schemas.openxmlformats.org/officeDocument/2006/relationships/image" Target="../media/image166.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65.png"/><Relationship Id="rId5" Type="http://schemas.openxmlformats.org/officeDocument/2006/relationships/image" Target="../media/image164.pn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png"/></Relationships>
</file>

<file path=ppt/slides/_rels/slide66.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yrforos"/>
          <p:cNvPicPr>
            <a:picLocks noChangeAspect="1" noChangeArrowheads="1"/>
          </p:cNvPicPr>
          <p:nvPr/>
        </p:nvPicPr>
        <p:blipFill>
          <a:blip r:embed="rId3" cstate="print"/>
          <a:srcRect/>
          <a:stretch>
            <a:fillRect/>
          </a:stretch>
        </p:blipFill>
        <p:spPr bwMode="auto">
          <a:xfrm>
            <a:off x="3954435" y="260336"/>
            <a:ext cx="1270000" cy="1168400"/>
          </a:xfrm>
          <a:prstGeom prst="rect">
            <a:avLst/>
          </a:prstGeom>
          <a:noFill/>
        </p:spPr>
      </p:pic>
      <p:sp>
        <p:nvSpPr>
          <p:cNvPr id="5" name="Text Box 5"/>
          <p:cNvSpPr txBox="1">
            <a:spLocks noChangeArrowheads="1"/>
          </p:cNvSpPr>
          <p:nvPr/>
        </p:nvSpPr>
        <p:spPr bwMode="auto">
          <a:xfrm>
            <a:off x="2596634" y="3643314"/>
            <a:ext cx="4391843" cy="2492990"/>
          </a:xfrm>
          <a:prstGeom prst="rect">
            <a:avLst/>
          </a:prstGeom>
          <a:noFill/>
          <a:ln w="9525">
            <a:noFill/>
            <a:miter lim="800000"/>
            <a:headEnd/>
            <a:tailEnd/>
          </a:ln>
          <a:effectLst/>
        </p:spPr>
        <p:txBody>
          <a:bodyPr wrap="none">
            <a:spAutoFit/>
          </a:bodyPr>
          <a:lstStyle/>
          <a:p>
            <a:pPr algn="ctr" eaLnBrk="0" hangingPunct="0"/>
            <a:r>
              <a:rPr lang="el-GR" sz="2000" b="1" dirty="0">
                <a:solidFill>
                  <a:schemeClr val="tx2"/>
                </a:solidFill>
              </a:rPr>
              <a:t>Διδακτορική Διατριβή</a:t>
            </a:r>
          </a:p>
          <a:p>
            <a:pPr algn="ctr" eaLnBrk="0" hangingPunct="0"/>
            <a:endParaRPr lang="el-GR" sz="800" b="1" dirty="0">
              <a:solidFill>
                <a:schemeClr val="tx2"/>
              </a:solidFill>
            </a:endParaRPr>
          </a:p>
          <a:p>
            <a:pPr algn="ctr" eaLnBrk="0" hangingPunct="0"/>
            <a:r>
              <a:rPr lang="el-GR" sz="2400" b="1" dirty="0" smtClean="0">
                <a:solidFill>
                  <a:schemeClr val="tx2"/>
                </a:solidFill>
              </a:rPr>
              <a:t>Αριστοτέλη </a:t>
            </a:r>
            <a:r>
              <a:rPr lang="el-GR" sz="2400" b="1" dirty="0">
                <a:solidFill>
                  <a:schemeClr val="tx2"/>
                </a:solidFill>
              </a:rPr>
              <a:t>Ε. </a:t>
            </a:r>
            <a:r>
              <a:rPr lang="el-GR" sz="2400" b="1" dirty="0" smtClean="0">
                <a:solidFill>
                  <a:schemeClr val="tx2"/>
                </a:solidFill>
              </a:rPr>
              <a:t>Χαραλαμπάκη</a:t>
            </a:r>
            <a:endParaRPr lang="en-US" sz="2400" b="1" dirty="0">
              <a:solidFill>
                <a:schemeClr val="tx2"/>
              </a:solidFill>
            </a:endParaRPr>
          </a:p>
          <a:p>
            <a:pPr algn="ctr" eaLnBrk="0" hangingPunct="0"/>
            <a:endParaRPr lang="el-GR" sz="2000" b="1" dirty="0">
              <a:solidFill>
                <a:schemeClr val="tx2"/>
              </a:solidFill>
            </a:endParaRPr>
          </a:p>
          <a:p>
            <a:pPr algn="ctr" eaLnBrk="0" hangingPunct="0"/>
            <a:endParaRPr lang="el-GR" sz="2000" b="1" dirty="0" smtClean="0">
              <a:solidFill>
                <a:schemeClr val="tx2"/>
              </a:solidFill>
            </a:endParaRPr>
          </a:p>
          <a:p>
            <a:pPr algn="ctr" eaLnBrk="0" hangingPunct="0"/>
            <a:endParaRPr lang="en-US" sz="2000" b="1" dirty="0">
              <a:solidFill>
                <a:schemeClr val="tx2"/>
              </a:solidFill>
            </a:endParaRPr>
          </a:p>
          <a:p>
            <a:pPr algn="ctr" eaLnBrk="0" hangingPunct="0"/>
            <a:r>
              <a:rPr lang="el-GR" sz="1400" b="1" dirty="0">
                <a:solidFill>
                  <a:schemeClr val="tx2"/>
                </a:solidFill>
              </a:rPr>
              <a:t>Επιβλέπων</a:t>
            </a:r>
            <a:r>
              <a:rPr lang="el-GR" sz="1400" b="1" dirty="0" smtClean="0">
                <a:solidFill>
                  <a:schemeClr val="tx2"/>
                </a:solidFill>
              </a:rPr>
              <a:t>:</a:t>
            </a:r>
            <a:r>
              <a:rPr lang="en-US" sz="1400" b="1" dirty="0" smtClean="0">
                <a:solidFill>
                  <a:schemeClr val="tx2"/>
                </a:solidFill>
              </a:rPr>
              <a:t/>
            </a:r>
            <a:br>
              <a:rPr lang="en-US" sz="1400" b="1" dirty="0" smtClean="0">
                <a:solidFill>
                  <a:schemeClr val="tx2"/>
                </a:solidFill>
              </a:rPr>
            </a:br>
            <a:r>
              <a:rPr lang="el-GR" sz="1600" b="1" dirty="0" smtClean="0">
                <a:solidFill>
                  <a:schemeClr val="tx2"/>
                </a:solidFill>
              </a:rPr>
              <a:t>Βλάσης </a:t>
            </a:r>
            <a:r>
              <a:rPr lang="el-GR" sz="1600" b="1" dirty="0">
                <a:solidFill>
                  <a:schemeClr val="tx2"/>
                </a:solidFill>
              </a:rPr>
              <a:t>Κ. </a:t>
            </a:r>
            <a:r>
              <a:rPr lang="el-GR" sz="1600" b="1" dirty="0" smtClean="0">
                <a:solidFill>
                  <a:schemeClr val="tx2"/>
                </a:solidFill>
              </a:rPr>
              <a:t>Κουμούσης</a:t>
            </a:r>
            <a:r>
              <a:rPr lang="en-US" sz="1600" b="1" dirty="0" smtClean="0">
                <a:solidFill>
                  <a:schemeClr val="tx2"/>
                </a:solidFill>
              </a:rPr>
              <a:t/>
            </a:r>
            <a:br>
              <a:rPr lang="en-US" sz="1600" b="1" dirty="0" smtClean="0">
                <a:solidFill>
                  <a:schemeClr val="tx2"/>
                </a:solidFill>
              </a:rPr>
            </a:br>
            <a:r>
              <a:rPr lang="el-GR" sz="1400" b="1" dirty="0" smtClean="0">
                <a:solidFill>
                  <a:schemeClr val="tx2"/>
                </a:solidFill>
              </a:rPr>
              <a:t>Καθηγητής </a:t>
            </a:r>
            <a:r>
              <a:rPr lang="el-GR" sz="1400" b="1" dirty="0">
                <a:solidFill>
                  <a:schemeClr val="tx2"/>
                </a:solidFill>
              </a:rPr>
              <a:t>ΕΜΠ</a:t>
            </a:r>
          </a:p>
        </p:txBody>
      </p:sp>
      <p:sp>
        <p:nvSpPr>
          <p:cNvPr id="6" name="Text Box 11"/>
          <p:cNvSpPr txBox="1">
            <a:spLocks noChangeArrowheads="1"/>
          </p:cNvSpPr>
          <p:nvPr/>
        </p:nvSpPr>
        <p:spPr bwMode="auto">
          <a:xfrm>
            <a:off x="1217275" y="1785926"/>
            <a:ext cx="6497997" cy="892552"/>
          </a:xfrm>
          <a:prstGeom prst="rect">
            <a:avLst/>
          </a:prstGeom>
          <a:noFill/>
          <a:ln w="9525">
            <a:noFill/>
            <a:miter lim="800000"/>
            <a:headEnd/>
            <a:tailEnd/>
          </a:ln>
          <a:effectLst/>
        </p:spPr>
        <p:txBody>
          <a:bodyPr wrap="none">
            <a:spAutoFit/>
          </a:bodyPr>
          <a:lstStyle/>
          <a:p>
            <a:pPr algn="ctr" eaLnBrk="0" hangingPunct="0"/>
            <a:r>
              <a:rPr lang="el-GR" sz="2600" b="1" dirty="0">
                <a:solidFill>
                  <a:schemeClr val="tx2"/>
                </a:solidFill>
              </a:rPr>
              <a:t>Ανελαστική Δυναμική Ανάλυση </a:t>
            </a:r>
            <a:r>
              <a:rPr lang="el-GR" sz="2600" b="1" dirty="0" smtClean="0">
                <a:solidFill>
                  <a:schemeClr val="tx2"/>
                </a:solidFill>
              </a:rPr>
              <a:t>Φορέων</a:t>
            </a:r>
            <a:endParaRPr lang="el-GR" sz="2600" b="1" dirty="0">
              <a:solidFill>
                <a:schemeClr val="tx2"/>
              </a:solidFill>
            </a:endParaRPr>
          </a:p>
          <a:p>
            <a:pPr algn="ctr" eaLnBrk="0" hangingPunct="0"/>
            <a:r>
              <a:rPr lang="el-GR" sz="2600" b="1" dirty="0">
                <a:solidFill>
                  <a:schemeClr val="tx2"/>
                </a:solidFill>
              </a:rPr>
              <a:t>με Προσομοίωση κατά </a:t>
            </a:r>
            <a:r>
              <a:rPr lang="en-US" sz="2600" b="1" dirty="0">
                <a:solidFill>
                  <a:schemeClr val="tx2"/>
                </a:solidFill>
              </a:rPr>
              <a:t>Bouc-Wen</a:t>
            </a:r>
            <a:endParaRPr lang="el-GR" sz="2600" b="1" dirty="0">
              <a:solidFill>
                <a:schemeClr val="tx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47607" y="1785926"/>
            <a:ext cx="8864600" cy="369332"/>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b="1" dirty="0">
                <a:solidFill>
                  <a:schemeClr val="tx2"/>
                </a:solidFill>
              </a:rPr>
              <a:t>Προσομοίωμα </a:t>
            </a:r>
            <a:r>
              <a:rPr lang="en-US" b="1" dirty="0">
                <a:solidFill>
                  <a:schemeClr val="tx2"/>
                </a:solidFill>
              </a:rPr>
              <a:t>Bouc - Wen</a:t>
            </a:r>
            <a:endParaRPr lang="en-US" dirty="0">
              <a:solidFill>
                <a:schemeClr val="tx2"/>
              </a:solidFill>
            </a:endParaRPr>
          </a:p>
        </p:txBody>
      </p:sp>
      <p:sp>
        <p:nvSpPr>
          <p:cNvPr id="5" name="Text Box 7"/>
          <p:cNvSpPr txBox="1">
            <a:spLocks noChangeArrowheads="1"/>
          </p:cNvSpPr>
          <p:nvPr/>
        </p:nvSpPr>
        <p:spPr bwMode="auto">
          <a:xfrm>
            <a:off x="147607" y="2219313"/>
            <a:ext cx="5353087" cy="58477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l-GR" sz="1600" dirty="0">
                <a:solidFill>
                  <a:schemeClr val="tx2"/>
                </a:solidFill>
              </a:rPr>
              <a:t>Ομαλό υστερητικό </a:t>
            </a:r>
            <a:r>
              <a:rPr lang="el-GR" sz="1600" dirty="0" smtClean="0">
                <a:solidFill>
                  <a:schemeClr val="tx2"/>
                </a:solidFill>
              </a:rPr>
              <a:t>προσομοίωμα. Παρουσιάστηκε </a:t>
            </a:r>
            <a:r>
              <a:rPr lang="el-GR" sz="1600" dirty="0">
                <a:solidFill>
                  <a:schemeClr val="tx2"/>
                </a:solidFill>
              </a:rPr>
              <a:t>από τον </a:t>
            </a:r>
            <a:r>
              <a:rPr lang="en-US" sz="1600" dirty="0" smtClean="0">
                <a:solidFill>
                  <a:schemeClr val="tx2"/>
                </a:solidFill>
              </a:rPr>
              <a:t>Bouc </a:t>
            </a:r>
            <a:r>
              <a:rPr lang="en-US" sz="1600" b="1" baseline="30000" dirty="0" smtClean="0">
                <a:solidFill>
                  <a:schemeClr val="tx2"/>
                </a:solidFill>
              </a:rPr>
              <a:t>[1</a:t>
            </a:r>
            <a:r>
              <a:rPr lang="en-US" sz="1600" b="1" baseline="30000" dirty="0">
                <a:solidFill>
                  <a:schemeClr val="tx2"/>
                </a:solidFill>
              </a:rPr>
              <a:t>]</a:t>
            </a:r>
            <a:r>
              <a:rPr lang="en-US" sz="1600" dirty="0">
                <a:solidFill>
                  <a:schemeClr val="tx2"/>
                </a:solidFill>
              </a:rPr>
              <a:t> </a:t>
            </a:r>
            <a:r>
              <a:rPr lang="el-GR" sz="1600" dirty="0">
                <a:solidFill>
                  <a:schemeClr val="tx2"/>
                </a:solidFill>
              </a:rPr>
              <a:t>και επεκτάθηκε από τον </a:t>
            </a:r>
            <a:r>
              <a:rPr lang="en-US" sz="1600" dirty="0" smtClean="0">
                <a:solidFill>
                  <a:schemeClr val="tx2"/>
                </a:solidFill>
              </a:rPr>
              <a:t>Wen </a:t>
            </a:r>
            <a:r>
              <a:rPr lang="en-US" sz="1600" b="1" baseline="30000" dirty="0" smtClean="0">
                <a:solidFill>
                  <a:schemeClr val="tx2"/>
                </a:solidFill>
              </a:rPr>
              <a:t>[</a:t>
            </a:r>
            <a:r>
              <a:rPr lang="en-US" sz="1600" b="1" baseline="30000" dirty="0">
                <a:solidFill>
                  <a:schemeClr val="tx2"/>
                </a:solidFill>
              </a:rPr>
              <a:t>2]</a:t>
            </a:r>
            <a:r>
              <a:rPr lang="en-US" sz="1600" dirty="0">
                <a:solidFill>
                  <a:schemeClr val="tx2"/>
                </a:solidFill>
              </a:rPr>
              <a:t>. </a:t>
            </a:r>
            <a:r>
              <a:rPr lang="el-GR" sz="1600" dirty="0">
                <a:solidFill>
                  <a:schemeClr val="tx2"/>
                </a:solidFill>
              </a:rPr>
              <a:t> </a:t>
            </a:r>
            <a:endParaRPr lang="en-US" sz="1600" dirty="0">
              <a:solidFill>
                <a:schemeClr val="tx2"/>
              </a:solidFill>
            </a:endParaRPr>
          </a:p>
        </p:txBody>
      </p:sp>
      <p:sp>
        <p:nvSpPr>
          <p:cNvPr id="6" name="Text Box 8"/>
          <p:cNvSpPr txBox="1">
            <a:spLocks noChangeArrowheads="1"/>
          </p:cNvSpPr>
          <p:nvPr/>
        </p:nvSpPr>
        <p:spPr bwMode="auto">
          <a:xfrm>
            <a:off x="147606" y="5446525"/>
            <a:ext cx="8853549" cy="954107"/>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400" dirty="0">
                <a:solidFill>
                  <a:schemeClr val="tx2"/>
                </a:solidFill>
              </a:rPr>
              <a:t>[1</a:t>
            </a:r>
            <a:r>
              <a:rPr lang="en-US" sz="1400" dirty="0"/>
              <a:t>] </a:t>
            </a:r>
            <a:r>
              <a:rPr lang="en-GB" sz="1400" dirty="0"/>
              <a:t>Bouc, R. (1967) “Forced vibration of mechanical systems with hysteresis”, Proc. 4th Conf. on Non-linear oscillation, Prague, Czechoslovakia</a:t>
            </a:r>
            <a:r>
              <a:rPr lang="el-GR" sz="1400" dirty="0" smtClean="0"/>
              <a:t>.</a:t>
            </a:r>
            <a:br>
              <a:rPr lang="el-GR" sz="1400" dirty="0" smtClean="0"/>
            </a:br>
            <a:r>
              <a:rPr lang="el-GR" sz="1400" dirty="0" smtClean="0"/>
              <a:t>[</a:t>
            </a:r>
            <a:r>
              <a:rPr lang="el-GR" sz="1400" dirty="0"/>
              <a:t>2] </a:t>
            </a:r>
            <a:r>
              <a:rPr lang="en-GB" sz="1400" dirty="0"/>
              <a:t>Wen, Y.-K. (1976) “Method for random vibration of hysteretic systems”, J. </a:t>
            </a:r>
            <a:r>
              <a:rPr lang="en-GB" sz="1400" dirty="0" err="1"/>
              <a:t>Engrg</a:t>
            </a:r>
            <a:r>
              <a:rPr lang="en-GB" sz="1400" dirty="0"/>
              <a:t>. Mech. Div., ASCE, 102(2):249-263</a:t>
            </a:r>
            <a:r>
              <a:rPr lang="en-GB" sz="1400" dirty="0" smtClean="0"/>
              <a:t>.</a:t>
            </a:r>
            <a:endParaRPr lang="en-US" sz="1400" dirty="0"/>
          </a:p>
        </p:txBody>
      </p:sp>
      <p:sp>
        <p:nvSpPr>
          <p:cNvPr id="7" name="Text Box 13"/>
          <p:cNvSpPr txBox="1">
            <a:spLocks noChangeArrowheads="1"/>
          </p:cNvSpPr>
          <p:nvPr/>
        </p:nvSpPr>
        <p:spPr bwMode="auto">
          <a:xfrm>
            <a:off x="147607" y="2786058"/>
            <a:ext cx="5424525" cy="58477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l-GR" sz="1600" dirty="0">
                <a:solidFill>
                  <a:schemeClr val="tx2"/>
                </a:solidFill>
              </a:rPr>
              <a:t>Ιδιαίτερα δημοφιλές, με απλή μαθηματική διατύπωση και πλήθος </a:t>
            </a:r>
            <a:r>
              <a:rPr lang="el-GR" sz="1600" dirty="0" smtClean="0">
                <a:solidFill>
                  <a:schemeClr val="tx2"/>
                </a:solidFill>
              </a:rPr>
              <a:t>εφαρμογών.</a:t>
            </a:r>
            <a:endParaRPr lang="en-US" sz="1600" dirty="0">
              <a:solidFill>
                <a:schemeClr val="tx2"/>
              </a:solidFill>
            </a:endParaRPr>
          </a:p>
        </p:txBody>
      </p:sp>
      <p:sp>
        <p:nvSpPr>
          <p:cNvPr id="8" name="Text Box 20"/>
          <p:cNvSpPr txBox="1">
            <a:spLocks noChangeArrowheads="1"/>
          </p:cNvSpPr>
          <p:nvPr/>
        </p:nvSpPr>
        <p:spPr bwMode="auto">
          <a:xfrm>
            <a:off x="142844" y="3403587"/>
            <a:ext cx="6286544" cy="954107"/>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l-GR" sz="1600" dirty="0">
                <a:solidFill>
                  <a:schemeClr val="tx2"/>
                </a:solidFill>
              </a:rPr>
              <a:t>Ο εσωτερικός μηχανισμός ο οποίος προκαλεί την συνολική υστερητική συμπεριφορά είναι άγνωστος και δεν εξετάζεται</a:t>
            </a:r>
            <a:r>
              <a:rPr lang="el-GR" sz="1600" dirty="0" smtClean="0">
                <a:solidFill>
                  <a:schemeClr val="tx2"/>
                </a:solidFill>
              </a:rPr>
              <a:t>.</a:t>
            </a:r>
          </a:p>
          <a:p>
            <a:pPr>
              <a:spcBef>
                <a:spcPct val="50000"/>
              </a:spcBef>
              <a:buFont typeface="Wingdings" pitchFamily="2" charset="2"/>
              <a:buNone/>
            </a:pPr>
            <a:r>
              <a:rPr lang="el-GR" sz="1600" b="1" dirty="0" smtClean="0">
                <a:solidFill>
                  <a:schemeClr val="tx2"/>
                </a:solidFill>
              </a:rPr>
              <a:t>Η </a:t>
            </a:r>
            <a:r>
              <a:rPr lang="el-GR" sz="1600" b="1" dirty="0">
                <a:solidFill>
                  <a:schemeClr val="tx2"/>
                </a:solidFill>
              </a:rPr>
              <a:t>προσέγγιση του φαινομένου είναι καθαρά φαινομενολογική</a:t>
            </a:r>
            <a:r>
              <a:rPr lang="el-GR" sz="1600" dirty="0">
                <a:solidFill>
                  <a:schemeClr val="tx2"/>
                </a:solidFill>
              </a:rPr>
              <a:t>.</a:t>
            </a:r>
            <a:endParaRPr lang="en-US" sz="1600" dirty="0">
              <a:solidFill>
                <a:schemeClr val="tx2"/>
              </a:solidFill>
            </a:endParaRPr>
          </a:p>
        </p:txBody>
      </p:sp>
      <p:sp>
        <p:nvSpPr>
          <p:cNvPr id="9" name="Text Box 21"/>
          <p:cNvSpPr txBox="1">
            <a:spLocks noChangeArrowheads="1"/>
          </p:cNvSpPr>
          <p:nvPr/>
        </p:nvSpPr>
        <p:spPr bwMode="auto">
          <a:xfrm>
            <a:off x="142844" y="4429132"/>
            <a:ext cx="8864600" cy="830997"/>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dirty="0">
                <a:solidFill>
                  <a:schemeClr val="tx2"/>
                </a:solidFill>
              </a:rPr>
              <a:t>Αν και αναπτύχθηκε ανεξάρτητα, το προσομοίωμα </a:t>
            </a:r>
            <a:r>
              <a:rPr lang="en-US" sz="1600" dirty="0">
                <a:solidFill>
                  <a:schemeClr val="tx2"/>
                </a:solidFill>
              </a:rPr>
              <a:t>Bouc-Wen </a:t>
            </a:r>
            <a:r>
              <a:rPr lang="el-GR" sz="1600" dirty="0">
                <a:solidFill>
                  <a:schemeClr val="tx2"/>
                </a:solidFill>
              </a:rPr>
              <a:t>ανήκει στην κατηγορία των </a:t>
            </a:r>
            <a:r>
              <a:rPr lang="el-GR" sz="1600" b="1" dirty="0">
                <a:solidFill>
                  <a:schemeClr val="tx2"/>
                </a:solidFill>
              </a:rPr>
              <a:t>ενδοχρονικών προσομοιωμάτων</a:t>
            </a:r>
            <a:r>
              <a:rPr lang="en-US" sz="1600" b="1" dirty="0">
                <a:solidFill>
                  <a:schemeClr val="tx2"/>
                </a:solidFill>
              </a:rPr>
              <a:t> (</a:t>
            </a:r>
            <a:r>
              <a:rPr lang="en-US" sz="1600" b="1" dirty="0" err="1">
                <a:solidFill>
                  <a:schemeClr val="tx2"/>
                </a:solidFill>
              </a:rPr>
              <a:t>endochronic</a:t>
            </a:r>
            <a:r>
              <a:rPr lang="en-US" sz="1600" b="1" dirty="0">
                <a:solidFill>
                  <a:schemeClr val="tx2"/>
                </a:solidFill>
              </a:rPr>
              <a:t> models)</a:t>
            </a:r>
            <a:r>
              <a:rPr lang="el-GR" sz="1600" dirty="0">
                <a:solidFill>
                  <a:schemeClr val="tx2"/>
                </a:solidFill>
              </a:rPr>
              <a:t>, τα οποία αναπτύχθηκαν από τον </a:t>
            </a:r>
            <a:r>
              <a:rPr lang="en-US" sz="1600" dirty="0" err="1" smtClean="0">
                <a:solidFill>
                  <a:schemeClr val="tx2"/>
                </a:solidFill>
              </a:rPr>
              <a:t>Valanis</a:t>
            </a:r>
            <a:r>
              <a:rPr lang="en-US" sz="1600" dirty="0" smtClean="0">
                <a:solidFill>
                  <a:schemeClr val="tx2"/>
                </a:solidFill>
              </a:rPr>
              <a:t> </a:t>
            </a:r>
            <a:r>
              <a:rPr lang="en-US" sz="1600" b="1" baseline="30000" dirty="0" smtClean="0">
                <a:solidFill>
                  <a:schemeClr val="tx2"/>
                </a:solidFill>
              </a:rPr>
              <a:t>[3</a:t>
            </a:r>
            <a:r>
              <a:rPr lang="en-US" sz="1600" b="1" baseline="30000" dirty="0">
                <a:solidFill>
                  <a:schemeClr val="tx2"/>
                </a:solidFill>
              </a:rPr>
              <a:t>]</a:t>
            </a:r>
            <a:r>
              <a:rPr lang="el-GR" sz="1600" dirty="0">
                <a:solidFill>
                  <a:schemeClr val="tx2"/>
                </a:solidFill>
              </a:rPr>
              <a:t>.</a:t>
            </a:r>
            <a:endParaRPr lang="en-US" sz="1600" dirty="0">
              <a:solidFill>
                <a:schemeClr val="tx2"/>
              </a:solidFill>
            </a:endParaRPr>
          </a:p>
        </p:txBody>
      </p:sp>
      <p:pic>
        <p:nvPicPr>
          <p:cNvPr id="10" name="Picture 9" descr="01-01.gif"/>
          <p:cNvPicPr>
            <a:picLocks noChangeAspect="1"/>
          </p:cNvPicPr>
          <p:nvPr/>
        </p:nvPicPr>
        <p:blipFill>
          <a:blip r:embed="rId3"/>
          <a:stretch>
            <a:fillRect/>
          </a:stretch>
        </p:blipFill>
        <p:spPr>
          <a:xfrm>
            <a:off x="5715008" y="1643050"/>
            <a:ext cx="3212306" cy="2402681"/>
          </a:xfrm>
          <a:prstGeom prst="rect">
            <a:avLst/>
          </a:prstGeom>
        </p:spPr>
      </p:pic>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Εισαγωγή</a:t>
            </a:r>
            <a:r>
              <a:rPr lang="en-US" sz="2400" b="1" dirty="0" smtClean="0">
                <a:solidFill>
                  <a:schemeClr val="tx2"/>
                </a:solidFill>
              </a:rPr>
              <a:t>:</a:t>
            </a:r>
            <a:endParaRPr lang="el-GR" sz="2400" b="1" dirty="0" smtClean="0">
              <a:solidFill>
                <a:schemeClr val="tx2"/>
              </a:solidFill>
            </a:endParaRPr>
          </a:p>
          <a:p>
            <a:pPr algn="r">
              <a:spcBef>
                <a:spcPct val="50000"/>
              </a:spcBef>
            </a:pPr>
            <a:r>
              <a:rPr lang="el-GR" sz="2400" b="1" dirty="0" smtClean="0">
                <a:solidFill>
                  <a:schemeClr val="tx2"/>
                </a:solidFill>
              </a:rPr>
              <a:t>Προσομοίωμα </a:t>
            </a:r>
            <a:r>
              <a:rPr lang="en-US" sz="2400" b="1" dirty="0" smtClean="0">
                <a:solidFill>
                  <a:schemeClr val="tx2"/>
                </a:solidFill>
              </a:rPr>
              <a:t>Bouc-Wen</a:t>
            </a:r>
            <a:endParaRPr lang="en-GB" sz="2400" b="1" dirty="0">
              <a:solidFill>
                <a:schemeClr val="tx2"/>
              </a:solidFill>
            </a:endParaRPr>
          </a:p>
        </p:txBody>
      </p:sp>
      <p:sp>
        <p:nvSpPr>
          <p:cNvPr id="13" name="Text Box 8"/>
          <p:cNvSpPr txBox="1">
            <a:spLocks noChangeArrowheads="1"/>
          </p:cNvSpPr>
          <p:nvPr/>
        </p:nvSpPr>
        <p:spPr bwMode="auto">
          <a:xfrm>
            <a:off x="150751" y="6309380"/>
            <a:ext cx="8853549" cy="523220"/>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400" dirty="0" smtClean="0"/>
              <a:t>[3] </a:t>
            </a:r>
            <a:r>
              <a:rPr lang="en-GB" sz="1400" dirty="0" err="1" smtClean="0"/>
              <a:t>Valanis</a:t>
            </a:r>
            <a:r>
              <a:rPr lang="en-GB" sz="1400" dirty="0" smtClean="0"/>
              <a:t>, K. C. (1971) “A Theory of </a:t>
            </a:r>
            <a:r>
              <a:rPr lang="en-GB" sz="1400" dirty="0" err="1" smtClean="0"/>
              <a:t>Viscoplasticity</a:t>
            </a:r>
            <a:r>
              <a:rPr lang="en-GB" sz="1400" dirty="0" smtClean="0"/>
              <a:t> without a Yield Surface. Part I. General Theory”, Archives of Mechanics, 23(4):517</a:t>
            </a:r>
            <a:r>
              <a:rPr lang="el-GR" sz="1400" dirty="0" smtClean="0"/>
              <a:t>-</a:t>
            </a:r>
            <a:r>
              <a:rPr lang="en-GB" sz="1400" dirty="0" smtClean="0"/>
              <a:t>533</a:t>
            </a:r>
            <a:r>
              <a:rPr lang="el-GR" sz="1400" dirty="0" smtClean="0"/>
              <a:t> </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9" name="Picture 3"/>
          <p:cNvPicPr>
            <a:picLocks noChangeAspect="1" noChangeArrowheads="1"/>
          </p:cNvPicPr>
          <p:nvPr/>
        </p:nvPicPr>
        <p:blipFill>
          <a:blip r:embed="rId3"/>
          <a:srcRect/>
          <a:stretch>
            <a:fillRect/>
          </a:stretch>
        </p:blipFill>
        <p:spPr bwMode="auto">
          <a:xfrm>
            <a:off x="4214810" y="1928802"/>
            <a:ext cx="4162425" cy="2647950"/>
          </a:xfrm>
          <a:prstGeom prst="rect">
            <a:avLst/>
          </a:prstGeom>
          <a:noFill/>
          <a:ln w="9525">
            <a:noFill/>
            <a:miter lim="800000"/>
            <a:headEnd/>
            <a:tailEnd/>
          </a:ln>
          <a:effectLst/>
        </p:spPr>
      </p:pic>
      <p:pic>
        <p:nvPicPr>
          <p:cNvPr id="147461" name="Picture 5"/>
          <p:cNvPicPr>
            <a:picLocks noChangeAspect="1" noChangeArrowheads="1"/>
          </p:cNvPicPr>
          <p:nvPr/>
        </p:nvPicPr>
        <p:blipFill>
          <a:blip r:embed="rId4"/>
          <a:srcRect/>
          <a:stretch>
            <a:fillRect/>
          </a:stretch>
        </p:blipFill>
        <p:spPr bwMode="auto">
          <a:xfrm>
            <a:off x="4214810" y="1929842"/>
            <a:ext cx="4162425" cy="2781300"/>
          </a:xfrm>
          <a:prstGeom prst="rect">
            <a:avLst/>
          </a:prstGeom>
          <a:noFill/>
          <a:ln w="9525">
            <a:noFill/>
            <a:miter lim="800000"/>
            <a:headEnd/>
            <a:tailEnd/>
          </a:ln>
          <a:effectLst/>
        </p:spPr>
      </p:pic>
      <p:pic>
        <p:nvPicPr>
          <p:cNvPr id="147462" name="Picture 6"/>
          <p:cNvPicPr>
            <a:picLocks noChangeAspect="1" noChangeArrowheads="1"/>
          </p:cNvPicPr>
          <p:nvPr/>
        </p:nvPicPr>
        <p:blipFill>
          <a:blip r:embed="rId5"/>
          <a:srcRect/>
          <a:stretch>
            <a:fillRect/>
          </a:stretch>
        </p:blipFill>
        <p:spPr bwMode="auto">
          <a:xfrm>
            <a:off x="4214810" y="1929842"/>
            <a:ext cx="4162425" cy="2781300"/>
          </a:xfrm>
          <a:prstGeom prst="rect">
            <a:avLst/>
          </a:prstGeom>
          <a:noFill/>
          <a:ln w="9525">
            <a:noFill/>
            <a:miter lim="800000"/>
            <a:headEnd/>
            <a:tailEnd/>
          </a:ln>
          <a:effectLst/>
        </p:spPr>
      </p:pic>
      <p:pic>
        <p:nvPicPr>
          <p:cNvPr id="147465" name="Picture 9"/>
          <p:cNvPicPr>
            <a:picLocks noChangeAspect="1" noChangeArrowheads="1"/>
          </p:cNvPicPr>
          <p:nvPr/>
        </p:nvPicPr>
        <p:blipFill>
          <a:blip r:embed="rId6"/>
          <a:srcRect/>
          <a:stretch>
            <a:fillRect/>
          </a:stretch>
        </p:blipFill>
        <p:spPr bwMode="auto">
          <a:xfrm>
            <a:off x="1029432" y="1925634"/>
            <a:ext cx="7343775" cy="3600450"/>
          </a:xfrm>
          <a:prstGeom prst="rect">
            <a:avLst/>
          </a:prstGeom>
          <a:noFill/>
          <a:ln w="9525">
            <a:noFill/>
            <a:miter lim="800000"/>
            <a:headEnd/>
            <a:tailEnd/>
          </a:ln>
          <a:effectLst/>
        </p:spPr>
      </p:pic>
      <p:sp>
        <p:nvSpPr>
          <p:cNvPr id="15"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Εισαγωγή</a:t>
            </a:r>
            <a:r>
              <a:rPr lang="en-US" sz="2400" b="1" dirty="0" smtClean="0">
                <a:solidFill>
                  <a:schemeClr val="tx2"/>
                </a:solidFill>
              </a:rPr>
              <a:t>:</a:t>
            </a:r>
            <a:endParaRPr lang="el-GR" sz="2400" b="1" dirty="0" smtClean="0">
              <a:solidFill>
                <a:schemeClr val="tx2"/>
              </a:solidFill>
            </a:endParaRPr>
          </a:p>
          <a:p>
            <a:pPr algn="r">
              <a:spcBef>
                <a:spcPct val="50000"/>
              </a:spcBef>
            </a:pPr>
            <a:r>
              <a:rPr lang="el-GR" sz="2400" b="1" dirty="0" smtClean="0">
                <a:solidFill>
                  <a:schemeClr val="tx2"/>
                </a:solidFill>
              </a:rPr>
              <a:t>Προσομοίωμα </a:t>
            </a:r>
            <a:r>
              <a:rPr lang="en-US" sz="2400" b="1" dirty="0" smtClean="0">
                <a:solidFill>
                  <a:schemeClr val="tx2"/>
                </a:solidFill>
              </a:rPr>
              <a:t>Bouc-Wen</a:t>
            </a:r>
            <a:endParaRPr lang="en-GB" sz="2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fade">
                                      <p:cBhvr>
                                        <p:cTn id="7" dur="1000"/>
                                        <p:tgtEl>
                                          <p:spTgt spid="1474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7461"/>
                                        </p:tgtEl>
                                        <p:attrNameLst>
                                          <p:attrName>style.visibility</p:attrName>
                                        </p:attrNameLst>
                                      </p:cBhvr>
                                      <p:to>
                                        <p:strVal val="visible"/>
                                      </p:to>
                                    </p:set>
                                    <p:animEffect transition="in" filter="fade">
                                      <p:cBhvr>
                                        <p:cTn id="12" dur="1000"/>
                                        <p:tgtEl>
                                          <p:spTgt spid="1474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462"/>
                                        </p:tgtEl>
                                        <p:attrNameLst>
                                          <p:attrName>style.visibility</p:attrName>
                                        </p:attrNameLst>
                                      </p:cBhvr>
                                      <p:to>
                                        <p:strVal val="visible"/>
                                      </p:to>
                                    </p:set>
                                    <p:animEffect transition="in" filter="fade">
                                      <p:cBhvr>
                                        <p:cTn id="17" dur="1000"/>
                                        <p:tgtEl>
                                          <p:spTgt spid="1474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7465"/>
                                        </p:tgtEl>
                                        <p:attrNameLst>
                                          <p:attrName>style.visibility</p:attrName>
                                        </p:attrNameLst>
                                      </p:cBhvr>
                                      <p:to>
                                        <p:strVal val="visible"/>
                                      </p:to>
                                    </p:set>
                                    <p:animEffect transition="in" filter="fade">
                                      <p:cBhvr>
                                        <p:cTn id="22" dur="1000"/>
                                        <p:tgtEl>
                                          <p:spTgt spid="147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07-08.gif"/>
          <p:cNvPicPr>
            <a:picLocks noChangeAspect="1"/>
          </p:cNvPicPr>
          <p:nvPr/>
        </p:nvPicPr>
        <p:blipFill>
          <a:blip r:embed="rId3"/>
          <a:stretch>
            <a:fillRect/>
          </a:stretch>
        </p:blipFill>
        <p:spPr>
          <a:xfrm>
            <a:off x="4700671" y="2357430"/>
            <a:ext cx="4250141" cy="3143272"/>
          </a:xfrm>
          <a:prstGeom prst="rect">
            <a:avLst/>
          </a:prstGeom>
        </p:spPr>
      </p:pic>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Εισαγωγή</a:t>
            </a:r>
            <a:r>
              <a:rPr lang="en-US" sz="2400" b="1" dirty="0" smtClean="0">
                <a:solidFill>
                  <a:schemeClr val="tx2"/>
                </a:solidFill>
              </a:rPr>
              <a:t>:</a:t>
            </a:r>
            <a:endParaRPr lang="el-GR" sz="2400" b="1" dirty="0" smtClean="0">
              <a:solidFill>
                <a:schemeClr val="tx2"/>
              </a:solidFill>
            </a:endParaRPr>
          </a:p>
          <a:p>
            <a:pPr algn="r">
              <a:spcBef>
                <a:spcPct val="50000"/>
              </a:spcBef>
            </a:pPr>
            <a:r>
              <a:rPr lang="el-GR" sz="2400" b="1" dirty="0" smtClean="0">
                <a:solidFill>
                  <a:schemeClr val="tx2"/>
                </a:solidFill>
              </a:rPr>
              <a:t>Προσομοίωμα </a:t>
            </a:r>
            <a:r>
              <a:rPr lang="en-US" sz="2400" b="1" dirty="0" smtClean="0">
                <a:solidFill>
                  <a:schemeClr val="tx2"/>
                </a:solidFill>
              </a:rPr>
              <a:t>Bouc-Wen</a:t>
            </a:r>
            <a:endParaRPr lang="en-GB" sz="2400" b="1" dirty="0">
              <a:solidFill>
                <a:schemeClr val="tx2"/>
              </a:solidFill>
            </a:endParaRPr>
          </a:p>
        </p:txBody>
      </p:sp>
      <p:sp>
        <p:nvSpPr>
          <p:cNvPr id="8" name="Text Box 14"/>
          <p:cNvSpPr txBox="1">
            <a:spLocks noChangeArrowheads="1"/>
          </p:cNvSpPr>
          <p:nvPr/>
        </p:nvSpPr>
        <p:spPr bwMode="auto">
          <a:xfrm>
            <a:off x="142844" y="1857364"/>
            <a:ext cx="478634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Η δύναμη επαναφοράς </a:t>
            </a:r>
            <a:r>
              <a:rPr lang="en-US" sz="1600" i="1" dirty="0" smtClean="0">
                <a:solidFill>
                  <a:schemeClr val="tx2"/>
                </a:solidFill>
              </a:rPr>
              <a:t>F(t)</a:t>
            </a:r>
            <a:r>
              <a:rPr lang="el-GR" sz="1600" dirty="0" smtClean="0">
                <a:solidFill>
                  <a:schemeClr val="tx2"/>
                </a:solidFill>
              </a:rPr>
              <a:t> δίνεται από την σχέση</a:t>
            </a:r>
            <a:r>
              <a:rPr lang="en-US" sz="1600" dirty="0" smtClean="0">
                <a:solidFill>
                  <a:schemeClr val="tx2"/>
                </a:solidFill>
              </a:rPr>
              <a:t>:</a:t>
            </a:r>
            <a:endParaRPr lang="en-GB" sz="1600" dirty="0">
              <a:solidFill>
                <a:schemeClr val="tx2"/>
              </a:solidFill>
            </a:endParaRPr>
          </a:p>
        </p:txBody>
      </p:sp>
      <p:sp>
        <p:nvSpPr>
          <p:cNvPr id="9" name="Text Box 15"/>
          <p:cNvSpPr txBox="1">
            <a:spLocks noChangeArrowheads="1"/>
          </p:cNvSpPr>
          <p:nvPr/>
        </p:nvSpPr>
        <p:spPr bwMode="auto">
          <a:xfrm>
            <a:off x="142844" y="3214686"/>
            <a:ext cx="4403438"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Η </a:t>
            </a:r>
            <a:r>
              <a:rPr lang="el-GR" sz="1600" b="1" dirty="0" smtClean="0">
                <a:solidFill>
                  <a:schemeClr val="tx2"/>
                </a:solidFill>
              </a:rPr>
              <a:t>υστερητική παράμετρος </a:t>
            </a:r>
            <a:r>
              <a:rPr lang="en-US" sz="1600" i="1" dirty="0" smtClean="0">
                <a:solidFill>
                  <a:schemeClr val="tx2"/>
                </a:solidFill>
              </a:rPr>
              <a:t>z(t) </a:t>
            </a:r>
            <a:r>
              <a:rPr lang="el-GR" sz="1600" dirty="0" smtClean="0">
                <a:solidFill>
                  <a:schemeClr val="tx2"/>
                </a:solidFill>
              </a:rPr>
              <a:t>μεταβάλλεται σύμφωνα με την διαφορική εξίσωση</a:t>
            </a:r>
            <a:r>
              <a:rPr lang="en-US" sz="1600" dirty="0" smtClean="0">
                <a:solidFill>
                  <a:schemeClr val="tx2"/>
                </a:solidFill>
              </a:rPr>
              <a:t>:</a:t>
            </a:r>
            <a:endParaRPr lang="en-GB" sz="1600" dirty="0">
              <a:solidFill>
                <a:schemeClr val="tx2"/>
              </a:solidFill>
            </a:endParaRPr>
          </a:p>
        </p:txBody>
      </p:sp>
      <p:sp>
        <p:nvSpPr>
          <p:cNvPr id="15" name="Text Box 22"/>
          <p:cNvSpPr txBox="1">
            <a:spLocks noChangeArrowheads="1"/>
          </p:cNvSpPr>
          <p:nvPr/>
        </p:nvSpPr>
        <p:spPr bwMode="auto">
          <a:xfrm>
            <a:off x="1214414" y="4899825"/>
            <a:ext cx="3000375" cy="1815882"/>
          </a:xfrm>
          <a:prstGeom prst="rect">
            <a:avLst/>
          </a:prstGeom>
          <a:noFill/>
          <a:ln w="12700">
            <a:noFill/>
            <a:miter lim="800000"/>
            <a:headEnd type="none" w="sm" len="sm"/>
            <a:tailEnd type="none" w="sm" len="sm"/>
          </a:ln>
        </p:spPr>
        <p:txBody>
          <a:bodyPr>
            <a:spAutoFit/>
          </a:bodyPr>
          <a:lstStyle/>
          <a:p>
            <a:pPr>
              <a:spcBef>
                <a:spcPct val="50000"/>
              </a:spcBef>
            </a:pPr>
            <a:r>
              <a:rPr lang="el-GR" sz="1400" dirty="0">
                <a:solidFill>
                  <a:schemeClr val="tx2"/>
                </a:solidFill>
              </a:rPr>
              <a:t>η </a:t>
            </a:r>
            <a:r>
              <a:rPr lang="el-GR" sz="1400" dirty="0" smtClean="0">
                <a:solidFill>
                  <a:schemeClr val="tx2"/>
                </a:solidFill>
              </a:rPr>
              <a:t>γενικευμένη δύναμη </a:t>
            </a:r>
            <a:r>
              <a:rPr lang="el-GR" sz="1400" dirty="0">
                <a:solidFill>
                  <a:schemeClr val="tx2"/>
                </a:solidFill>
              </a:rPr>
              <a:t>διαρροής</a:t>
            </a:r>
          </a:p>
          <a:p>
            <a:pPr>
              <a:spcBef>
                <a:spcPct val="50000"/>
              </a:spcBef>
            </a:pPr>
            <a:r>
              <a:rPr lang="el-GR" sz="1400" dirty="0">
                <a:solidFill>
                  <a:schemeClr val="tx2"/>
                </a:solidFill>
              </a:rPr>
              <a:t>η </a:t>
            </a:r>
            <a:r>
              <a:rPr lang="el-GR" sz="1400" dirty="0" smtClean="0">
                <a:solidFill>
                  <a:schemeClr val="tx2"/>
                </a:solidFill>
              </a:rPr>
              <a:t>γενικευμένη μετατόπιση </a:t>
            </a:r>
            <a:r>
              <a:rPr lang="el-GR" sz="1400" dirty="0">
                <a:solidFill>
                  <a:schemeClr val="tx2"/>
                </a:solidFill>
              </a:rPr>
              <a:t>διαρροής</a:t>
            </a:r>
          </a:p>
          <a:p>
            <a:pPr>
              <a:spcBef>
                <a:spcPct val="50000"/>
              </a:spcBef>
            </a:pPr>
            <a:r>
              <a:rPr lang="el-GR" sz="1400" dirty="0">
                <a:solidFill>
                  <a:schemeClr val="tx2"/>
                </a:solidFill>
              </a:rPr>
              <a:t>ο λόγος μετελαστικής δυσκαμψίας προς την αρχική</a:t>
            </a:r>
          </a:p>
          <a:p>
            <a:pPr>
              <a:spcBef>
                <a:spcPct val="50000"/>
              </a:spcBef>
            </a:pPr>
            <a:r>
              <a:rPr lang="el-GR" sz="1400" dirty="0">
                <a:solidFill>
                  <a:schemeClr val="tx2"/>
                </a:solidFill>
              </a:rPr>
              <a:t>παράμετροι του προσομοιώματος</a:t>
            </a:r>
          </a:p>
          <a:p>
            <a:pPr>
              <a:spcBef>
                <a:spcPct val="50000"/>
              </a:spcBef>
            </a:pPr>
            <a:r>
              <a:rPr lang="el-GR" sz="1400" dirty="0">
                <a:solidFill>
                  <a:schemeClr val="tx2"/>
                </a:solidFill>
              </a:rPr>
              <a:t>η αρχική δυσκαμψία</a:t>
            </a:r>
            <a:endParaRPr lang="en-GB" sz="1400" dirty="0">
              <a:solidFill>
                <a:schemeClr val="tx2"/>
              </a:solidFill>
            </a:endParaRPr>
          </a:p>
        </p:txBody>
      </p:sp>
      <p:pic>
        <p:nvPicPr>
          <p:cNvPr id="23" name="Picture 22" descr="07-02.gif"/>
          <p:cNvPicPr>
            <a:picLocks noChangeAspect="1"/>
          </p:cNvPicPr>
          <p:nvPr/>
        </p:nvPicPr>
        <p:blipFill>
          <a:blip r:embed="rId4"/>
          <a:stretch>
            <a:fillRect/>
          </a:stretch>
        </p:blipFill>
        <p:spPr>
          <a:xfrm>
            <a:off x="243210" y="3774288"/>
            <a:ext cx="3771900" cy="583406"/>
          </a:xfrm>
          <a:prstGeom prst="rect">
            <a:avLst/>
          </a:prstGeom>
        </p:spPr>
      </p:pic>
      <p:pic>
        <p:nvPicPr>
          <p:cNvPr id="24" name="Picture 23" descr="07-01.gif"/>
          <p:cNvPicPr>
            <a:picLocks noChangeAspect="1"/>
          </p:cNvPicPr>
          <p:nvPr/>
        </p:nvPicPr>
        <p:blipFill>
          <a:blip r:embed="rId5"/>
          <a:stretch>
            <a:fillRect/>
          </a:stretch>
        </p:blipFill>
        <p:spPr>
          <a:xfrm>
            <a:off x="214282" y="2214554"/>
            <a:ext cx="2590800" cy="659606"/>
          </a:xfrm>
          <a:prstGeom prst="rect">
            <a:avLst/>
          </a:prstGeom>
        </p:spPr>
      </p:pic>
      <p:pic>
        <p:nvPicPr>
          <p:cNvPr id="25" name="Picture 24" descr="07-03.gif"/>
          <p:cNvPicPr>
            <a:picLocks noChangeAspect="1"/>
          </p:cNvPicPr>
          <p:nvPr/>
        </p:nvPicPr>
        <p:blipFill>
          <a:blip r:embed="rId6"/>
          <a:stretch>
            <a:fillRect/>
          </a:stretch>
        </p:blipFill>
        <p:spPr>
          <a:xfrm>
            <a:off x="836586" y="4926819"/>
            <a:ext cx="290513" cy="342900"/>
          </a:xfrm>
          <a:prstGeom prst="rect">
            <a:avLst/>
          </a:prstGeom>
        </p:spPr>
      </p:pic>
      <p:pic>
        <p:nvPicPr>
          <p:cNvPr id="26" name="Picture 25" descr="07-04.gif"/>
          <p:cNvPicPr>
            <a:picLocks noChangeAspect="1"/>
          </p:cNvPicPr>
          <p:nvPr/>
        </p:nvPicPr>
        <p:blipFill>
          <a:blip r:embed="rId7"/>
          <a:stretch>
            <a:fillRect/>
          </a:stretch>
        </p:blipFill>
        <p:spPr>
          <a:xfrm>
            <a:off x="857224" y="5272105"/>
            <a:ext cx="266700" cy="316706"/>
          </a:xfrm>
          <a:prstGeom prst="rect">
            <a:avLst/>
          </a:prstGeom>
        </p:spPr>
      </p:pic>
      <p:pic>
        <p:nvPicPr>
          <p:cNvPr id="27" name="Picture 26" descr="07-05.gif"/>
          <p:cNvPicPr>
            <a:picLocks noChangeAspect="1"/>
          </p:cNvPicPr>
          <p:nvPr/>
        </p:nvPicPr>
        <p:blipFill>
          <a:blip r:embed="rId8"/>
          <a:stretch>
            <a:fillRect/>
          </a:stretch>
        </p:blipFill>
        <p:spPr>
          <a:xfrm>
            <a:off x="952476" y="5631674"/>
            <a:ext cx="152400" cy="164306"/>
          </a:xfrm>
          <a:prstGeom prst="rect">
            <a:avLst/>
          </a:prstGeom>
        </p:spPr>
      </p:pic>
      <p:pic>
        <p:nvPicPr>
          <p:cNvPr id="28" name="Picture 27" descr="07-06.gif"/>
          <p:cNvPicPr>
            <a:picLocks noChangeAspect="1"/>
          </p:cNvPicPr>
          <p:nvPr/>
        </p:nvPicPr>
        <p:blipFill>
          <a:blip r:embed="rId9"/>
          <a:stretch>
            <a:fillRect/>
          </a:stretch>
        </p:blipFill>
        <p:spPr>
          <a:xfrm>
            <a:off x="257146" y="6098402"/>
            <a:ext cx="805815" cy="257175"/>
          </a:xfrm>
          <a:prstGeom prst="rect">
            <a:avLst/>
          </a:prstGeom>
        </p:spPr>
      </p:pic>
      <p:pic>
        <p:nvPicPr>
          <p:cNvPr id="29" name="Picture 28" descr="07-07.gif"/>
          <p:cNvPicPr>
            <a:picLocks noChangeAspect="1"/>
          </p:cNvPicPr>
          <p:nvPr/>
        </p:nvPicPr>
        <p:blipFill>
          <a:blip r:embed="rId10"/>
          <a:stretch>
            <a:fillRect/>
          </a:stretch>
        </p:blipFill>
        <p:spPr>
          <a:xfrm>
            <a:off x="233333" y="6436542"/>
            <a:ext cx="876300" cy="278606"/>
          </a:xfrm>
          <a:prstGeom prst="rect">
            <a:avLst/>
          </a:prstGeom>
        </p:spPr>
      </p:pic>
      <p:grpSp>
        <p:nvGrpSpPr>
          <p:cNvPr id="39" name="Group 38"/>
          <p:cNvGrpSpPr/>
          <p:nvPr/>
        </p:nvGrpSpPr>
        <p:grpSpPr>
          <a:xfrm>
            <a:off x="1687497" y="2168516"/>
            <a:ext cx="5932503" cy="3760814"/>
            <a:chOff x="1687497" y="2168516"/>
            <a:chExt cx="5932503" cy="3760814"/>
          </a:xfrm>
        </p:grpSpPr>
        <p:sp>
          <p:nvSpPr>
            <p:cNvPr id="34" name="Rounded Rectangle 33"/>
            <p:cNvSpPr/>
            <p:nvPr/>
          </p:nvSpPr>
          <p:spPr bwMode="auto">
            <a:xfrm>
              <a:off x="1687497" y="2168516"/>
              <a:ext cx="1116000" cy="720000"/>
            </a:xfrm>
            <a:prstGeom prst="roundRect">
              <a:avLst>
                <a:gd name="adj" fmla="val 26769"/>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58" name="Elbow Connector 57"/>
            <p:cNvCxnSpPr>
              <a:stCxn id="34" idx="3"/>
            </p:cNvCxnSpPr>
            <p:nvPr/>
          </p:nvCxnSpPr>
          <p:spPr bwMode="auto">
            <a:xfrm>
              <a:off x="2803497" y="2528516"/>
              <a:ext cx="1839941" cy="3400814"/>
            </a:xfrm>
            <a:prstGeom prst="bentConnector2">
              <a:avLst/>
            </a:prstGeom>
            <a:noFill/>
            <a:ln w="28575" cap="flat" cmpd="sng" algn="ctr">
              <a:solidFill>
                <a:schemeClr val="accent1"/>
              </a:solidFill>
              <a:prstDash val="solid"/>
              <a:round/>
              <a:headEnd type="none" w="sm" len="sm"/>
              <a:tailEnd type="none" w="sm" len="sm"/>
            </a:ln>
            <a:effectLst/>
          </p:spPr>
        </p:cxnSp>
        <p:sp>
          <p:nvSpPr>
            <p:cNvPr id="61" name="Rounded Rectangle 60"/>
            <p:cNvSpPr/>
            <p:nvPr/>
          </p:nvSpPr>
          <p:spPr bwMode="auto">
            <a:xfrm>
              <a:off x="5429256" y="3867150"/>
              <a:ext cx="2190744" cy="1562114"/>
            </a:xfrm>
            <a:prstGeom prst="roundRect">
              <a:avLst>
                <a:gd name="adj" fmla="val 8379"/>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63" name="Elbow Connector 62"/>
            <p:cNvCxnSpPr>
              <a:stCxn id="61" idx="2"/>
            </p:cNvCxnSpPr>
            <p:nvPr/>
          </p:nvCxnSpPr>
          <p:spPr bwMode="auto">
            <a:xfrm rot="5400000">
              <a:off x="5334000" y="4738702"/>
              <a:ext cx="500066" cy="1881190"/>
            </a:xfrm>
            <a:prstGeom prst="bentConnector2">
              <a:avLst/>
            </a:prstGeom>
            <a:noFill/>
            <a:ln w="28575" cap="flat" cmpd="sng" algn="ctr">
              <a:solidFill>
                <a:schemeClr val="accent1"/>
              </a:solidFill>
              <a:prstDash val="solid"/>
              <a:round/>
              <a:headEnd type="none" w="sm" len="sm"/>
              <a:tailEnd type="none" w="sm" len="sm"/>
            </a:ln>
            <a:effectLst/>
          </p:spPr>
        </p:cxnSp>
      </p:grpSp>
      <p:sp>
        <p:nvSpPr>
          <p:cNvPr id="31" name="Text Box 32"/>
          <p:cNvSpPr txBox="1">
            <a:spLocks noChangeArrowheads="1"/>
          </p:cNvSpPr>
          <p:nvPr/>
        </p:nvSpPr>
        <p:spPr bwMode="auto">
          <a:xfrm>
            <a:off x="4168772" y="3898114"/>
            <a:ext cx="455616"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solidFill>
                  <a:schemeClr val="tx2"/>
                </a:solidFill>
              </a:rPr>
              <a:t>(2)</a:t>
            </a:r>
            <a:endParaRPr lang="el-GR" sz="1400" dirty="0">
              <a:solidFill>
                <a:schemeClr val="tx2"/>
              </a:solidFill>
            </a:endParaRPr>
          </a:p>
        </p:txBody>
      </p:sp>
      <p:sp>
        <p:nvSpPr>
          <p:cNvPr id="32" name="Text Box 32"/>
          <p:cNvSpPr txBox="1">
            <a:spLocks noChangeArrowheads="1"/>
          </p:cNvSpPr>
          <p:nvPr/>
        </p:nvSpPr>
        <p:spPr bwMode="auto">
          <a:xfrm>
            <a:off x="2922575" y="2371718"/>
            <a:ext cx="1697050"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n-US" sz="1400" dirty="0" smtClean="0">
                <a:solidFill>
                  <a:schemeClr val="tx2"/>
                </a:solidFill>
              </a:rPr>
              <a:t>(1)</a:t>
            </a:r>
            <a:endParaRPr lang="el-GR" sz="1400" dirty="0">
              <a:solidFill>
                <a:schemeClr val="tx2"/>
              </a:solidFill>
            </a:endParaRPr>
          </a:p>
        </p:txBody>
      </p:sp>
      <p:grpSp>
        <p:nvGrpSpPr>
          <p:cNvPr id="41" name="Group 40"/>
          <p:cNvGrpSpPr/>
          <p:nvPr/>
        </p:nvGrpSpPr>
        <p:grpSpPr>
          <a:xfrm>
            <a:off x="747686" y="2177184"/>
            <a:ext cx="6872314" cy="1696316"/>
            <a:chOff x="747686" y="2177184"/>
            <a:chExt cx="6872314" cy="1696316"/>
          </a:xfrm>
        </p:grpSpPr>
        <p:sp>
          <p:nvSpPr>
            <p:cNvPr id="33" name="Rounded Rectangle 32"/>
            <p:cNvSpPr/>
            <p:nvPr/>
          </p:nvSpPr>
          <p:spPr bwMode="auto">
            <a:xfrm>
              <a:off x="747686" y="2177184"/>
              <a:ext cx="828000" cy="720000"/>
            </a:xfrm>
            <a:prstGeom prst="roundRect">
              <a:avLst>
                <a:gd name="adj" fmla="val 26769"/>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ounded Rectangle 34"/>
            <p:cNvSpPr/>
            <p:nvPr/>
          </p:nvSpPr>
          <p:spPr bwMode="auto">
            <a:xfrm>
              <a:off x="5429256" y="2336800"/>
              <a:ext cx="2190744" cy="1536700"/>
            </a:xfrm>
            <a:prstGeom prst="roundRect">
              <a:avLst>
                <a:gd name="adj" fmla="val 8379"/>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0" name="Elbow Connector 39"/>
            <p:cNvCxnSpPr>
              <a:stCxn id="33" idx="0"/>
              <a:endCxn id="35" idx="0"/>
            </p:cNvCxnSpPr>
            <p:nvPr/>
          </p:nvCxnSpPr>
          <p:spPr bwMode="auto">
            <a:xfrm rot="16200000" flipH="1">
              <a:off x="3763349" y="-424479"/>
              <a:ext cx="159616" cy="5362942"/>
            </a:xfrm>
            <a:prstGeom prst="bentConnector3">
              <a:avLst>
                <a:gd name="adj1" fmla="val -195732"/>
              </a:avLst>
            </a:prstGeom>
            <a:noFill/>
            <a:ln w="28575" cap="flat" cmpd="sng" algn="ctr">
              <a:solidFill>
                <a:schemeClr val="accent1"/>
              </a:solidFill>
              <a:prstDash val="solid"/>
              <a:round/>
              <a:headEnd type="none" w="sm" len="sm"/>
              <a:tailEnd type="none" w="sm" len="sm"/>
            </a:ln>
            <a:effectLst/>
          </p:spPr>
        </p:cxnSp>
      </p:grpSp>
      <p:sp>
        <p:nvSpPr>
          <p:cNvPr id="36" name="Rounded Rectangular Callout 35"/>
          <p:cNvSpPr/>
          <p:nvPr/>
        </p:nvSpPr>
        <p:spPr bwMode="auto">
          <a:xfrm>
            <a:off x="5929290" y="571480"/>
            <a:ext cx="3214710" cy="1357322"/>
          </a:xfrm>
          <a:prstGeom prst="wedgeRoundRectCallout">
            <a:avLst>
              <a:gd name="adj1" fmla="val -18937"/>
              <a:gd name="adj2" fmla="val 136409"/>
              <a:gd name="adj3" fmla="val 16667"/>
            </a:avLst>
          </a:prstGeom>
          <a:solidFill>
            <a:schemeClr val="accent5"/>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r>
              <a:rPr lang="el-GR" dirty="0" smtClean="0">
                <a:latin typeface="Arial" pitchFamily="34" charset="0"/>
                <a:cs typeface="Arial" pitchFamily="34" charset="0"/>
              </a:rPr>
              <a:t>Η δυσκαμψία του ελαστικού ελατηρίου ισούται με την </a:t>
            </a:r>
            <a:r>
              <a:rPr lang="el-GR" b="1" dirty="0" smtClean="0">
                <a:latin typeface="Arial" pitchFamily="34" charset="0"/>
                <a:cs typeface="Arial" pitchFamily="34" charset="0"/>
              </a:rPr>
              <a:t>μετελαστική</a:t>
            </a:r>
            <a:r>
              <a:rPr lang="el-GR" dirty="0" smtClean="0">
                <a:latin typeface="Arial" pitchFamily="34" charset="0"/>
                <a:cs typeface="Arial" pitchFamily="34" charset="0"/>
              </a:rPr>
              <a:t> δυσκαμψία του συστήματος.</a:t>
            </a: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8" name="Text Box 22"/>
          <p:cNvSpPr txBox="1">
            <a:spLocks noChangeArrowheads="1"/>
          </p:cNvSpPr>
          <p:nvPr/>
        </p:nvSpPr>
        <p:spPr bwMode="auto">
          <a:xfrm>
            <a:off x="214282" y="4572008"/>
            <a:ext cx="3000375" cy="307777"/>
          </a:xfrm>
          <a:prstGeom prst="rect">
            <a:avLst/>
          </a:prstGeom>
          <a:noFill/>
          <a:ln w="12700">
            <a:noFill/>
            <a:miter lim="800000"/>
            <a:headEnd type="none" w="sm" len="sm"/>
            <a:tailEnd type="none" w="sm" len="sm"/>
          </a:ln>
        </p:spPr>
        <p:txBody>
          <a:bodyPr>
            <a:spAutoFit/>
          </a:bodyPr>
          <a:lstStyle/>
          <a:p>
            <a:pPr>
              <a:spcBef>
                <a:spcPct val="50000"/>
              </a:spcBef>
            </a:pPr>
            <a:r>
              <a:rPr lang="el-GR" sz="1400" dirty="0" smtClean="0">
                <a:solidFill>
                  <a:schemeClr val="tx2"/>
                </a:solidFill>
              </a:rPr>
              <a:t>Όπου:</a:t>
            </a:r>
            <a:endParaRPr lang="en-GB"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xit" presetSubtype="0" fill="hold" grpId="1" nodeType="clickEffect">
                                  <p:stCondLst>
                                    <p:cond delay="0"/>
                                  </p:stCondLst>
                                  <p:childTnLst>
                                    <p:anim calcmode="lin" valueType="num">
                                      <p:cBhvr>
                                        <p:cTn id="66" dur="1000"/>
                                        <p:tgtEl>
                                          <p:spTgt spid="36"/>
                                        </p:tgtEl>
                                        <p:attrNameLst>
                                          <p:attrName>ppt_w</p:attrName>
                                        </p:attrNameLst>
                                      </p:cBhvr>
                                      <p:tavLst>
                                        <p:tav tm="0">
                                          <p:val>
                                            <p:strVal val="ppt_w"/>
                                          </p:val>
                                        </p:tav>
                                        <p:tav tm="100000">
                                          <p:val>
                                            <p:fltVal val="0"/>
                                          </p:val>
                                        </p:tav>
                                      </p:tavLst>
                                    </p:anim>
                                    <p:anim calcmode="lin" valueType="num">
                                      <p:cBhvr>
                                        <p:cTn id="67" dur="1000"/>
                                        <p:tgtEl>
                                          <p:spTgt spid="36"/>
                                        </p:tgtEl>
                                        <p:attrNameLst>
                                          <p:attrName>ppt_h</p:attrName>
                                        </p:attrNameLst>
                                      </p:cBhvr>
                                      <p:tavLst>
                                        <p:tav tm="0">
                                          <p:val>
                                            <p:strVal val="ppt_h"/>
                                          </p:val>
                                        </p:tav>
                                        <p:tav tm="100000">
                                          <p:val>
                                            <p:fltVal val="0"/>
                                          </p:val>
                                        </p:tav>
                                      </p:tavLst>
                                    </p:anim>
                                    <p:animEffect transition="out" filter="fade">
                                      <p:cBhvr>
                                        <p:cTn id="68" dur="1000"/>
                                        <p:tgtEl>
                                          <p:spTgt spid="36"/>
                                        </p:tgtEl>
                                      </p:cBhvr>
                                    </p:animEffect>
                                    <p:set>
                                      <p:cBhvr>
                                        <p:cTn id="69" dur="1" fill="hold">
                                          <p:stCondLst>
                                            <p:cond delay="999"/>
                                          </p:stCondLst>
                                        </p:cTn>
                                        <p:tgtEl>
                                          <p:spTgt spid="36"/>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31" grpId="0"/>
      <p:bldP spid="32" grpId="0"/>
      <p:bldP spid="36" grpId="0" animBg="1"/>
      <p:bldP spid="36" grpId="1" animBg="1"/>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Εισαγωγή</a:t>
            </a:r>
            <a:r>
              <a:rPr lang="en-US" sz="2400" b="1" dirty="0" smtClean="0">
                <a:solidFill>
                  <a:schemeClr val="tx2"/>
                </a:solidFill>
              </a:rPr>
              <a:t>:</a:t>
            </a:r>
            <a:endParaRPr lang="el-GR" sz="2400" b="1" dirty="0" smtClean="0">
              <a:solidFill>
                <a:schemeClr val="tx2"/>
              </a:solidFill>
            </a:endParaRPr>
          </a:p>
          <a:p>
            <a:pPr algn="r">
              <a:spcBef>
                <a:spcPct val="50000"/>
              </a:spcBef>
            </a:pPr>
            <a:r>
              <a:rPr lang="el-GR" sz="2400" b="1" dirty="0" smtClean="0">
                <a:solidFill>
                  <a:schemeClr val="tx2"/>
                </a:solidFill>
              </a:rPr>
              <a:t>Προσομοίωμα </a:t>
            </a:r>
            <a:r>
              <a:rPr lang="en-US" sz="2400" b="1" dirty="0" smtClean="0">
                <a:solidFill>
                  <a:schemeClr val="tx2"/>
                </a:solidFill>
              </a:rPr>
              <a:t>Bouc-Wen</a:t>
            </a:r>
            <a:endParaRPr lang="en-GB" sz="2400" b="1" dirty="0">
              <a:solidFill>
                <a:schemeClr val="tx2"/>
              </a:solidFill>
            </a:endParaRPr>
          </a:p>
        </p:txBody>
      </p:sp>
      <p:pic>
        <p:nvPicPr>
          <p:cNvPr id="31" name="Picture 20" descr="a=0, a=0"/>
          <p:cNvPicPr>
            <a:picLocks noChangeAspect="1" noChangeArrowheads="1"/>
          </p:cNvPicPr>
          <p:nvPr/>
        </p:nvPicPr>
        <p:blipFill>
          <a:blip r:embed="rId3"/>
          <a:srcRect/>
          <a:stretch>
            <a:fillRect/>
          </a:stretch>
        </p:blipFill>
        <p:spPr bwMode="auto">
          <a:xfrm>
            <a:off x="3235358" y="2272289"/>
            <a:ext cx="2732087" cy="1958975"/>
          </a:xfrm>
          <a:prstGeom prst="rect">
            <a:avLst/>
          </a:prstGeom>
          <a:noFill/>
          <a:ln w="9525">
            <a:noFill/>
            <a:miter lim="800000"/>
            <a:headEnd/>
            <a:tailEnd/>
          </a:ln>
        </p:spPr>
      </p:pic>
      <p:pic>
        <p:nvPicPr>
          <p:cNvPr id="32" name="Picture 21" descr="b=0"/>
          <p:cNvPicPr>
            <a:picLocks noChangeAspect="1" noChangeArrowheads="1"/>
          </p:cNvPicPr>
          <p:nvPr/>
        </p:nvPicPr>
        <p:blipFill>
          <a:blip r:embed="rId4"/>
          <a:srcRect/>
          <a:stretch>
            <a:fillRect/>
          </a:stretch>
        </p:blipFill>
        <p:spPr bwMode="auto">
          <a:xfrm>
            <a:off x="6332570" y="2310389"/>
            <a:ext cx="2727325" cy="1955800"/>
          </a:xfrm>
          <a:prstGeom prst="rect">
            <a:avLst/>
          </a:prstGeom>
          <a:noFill/>
          <a:ln w="9525">
            <a:noFill/>
            <a:miter lim="800000"/>
            <a:headEnd/>
            <a:tailEnd/>
          </a:ln>
        </p:spPr>
      </p:pic>
      <p:sp>
        <p:nvSpPr>
          <p:cNvPr id="36" name="Text Box 22"/>
          <p:cNvSpPr txBox="1">
            <a:spLocks noChangeArrowheads="1"/>
          </p:cNvSpPr>
          <p:nvPr/>
        </p:nvSpPr>
        <p:spPr bwMode="auto">
          <a:xfrm>
            <a:off x="3463958" y="1645843"/>
            <a:ext cx="2503487" cy="646331"/>
          </a:xfrm>
          <a:prstGeom prst="rect">
            <a:avLst/>
          </a:prstGeom>
          <a:noFill/>
          <a:ln w="12700">
            <a:noFill/>
            <a:miter lim="800000"/>
            <a:headEnd type="none" w="sm" len="sm"/>
            <a:tailEnd type="none" w="sm" len="sm"/>
          </a:ln>
        </p:spPr>
        <p:txBody>
          <a:bodyPr>
            <a:spAutoFit/>
          </a:bodyPr>
          <a:lstStyle/>
          <a:p>
            <a:pPr>
              <a:spcBef>
                <a:spcPct val="50000"/>
              </a:spcBef>
            </a:pPr>
            <a:r>
              <a:rPr lang="el-GR" dirty="0" smtClean="0">
                <a:solidFill>
                  <a:schemeClr val="tx2"/>
                </a:solidFill>
              </a:rPr>
              <a:t>Λόγος μετελαστικής / αρχική δυσκαμψία</a:t>
            </a:r>
            <a:endParaRPr lang="el-GR" dirty="0">
              <a:solidFill>
                <a:schemeClr val="tx2"/>
              </a:solidFill>
            </a:endParaRPr>
          </a:p>
        </p:txBody>
      </p:sp>
      <p:sp>
        <p:nvSpPr>
          <p:cNvPr id="37" name="Text Box 24"/>
          <p:cNvSpPr txBox="1">
            <a:spLocks noChangeArrowheads="1"/>
          </p:cNvSpPr>
          <p:nvPr/>
        </p:nvSpPr>
        <p:spPr bwMode="auto">
          <a:xfrm>
            <a:off x="6357950" y="1643050"/>
            <a:ext cx="2714644" cy="646331"/>
          </a:xfrm>
          <a:prstGeom prst="rect">
            <a:avLst/>
          </a:prstGeom>
          <a:noFill/>
          <a:ln w="12700">
            <a:noFill/>
            <a:miter lim="800000"/>
            <a:headEnd type="none" w="sm" len="sm"/>
            <a:tailEnd type="none" w="sm" len="sm"/>
          </a:ln>
        </p:spPr>
        <p:txBody>
          <a:bodyPr wrap="square">
            <a:spAutoFit/>
          </a:bodyPr>
          <a:lstStyle/>
          <a:p>
            <a:pPr>
              <a:spcBef>
                <a:spcPct val="50000"/>
              </a:spcBef>
            </a:pPr>
            <a:r>
              <a:rPr lang="el-GR" dirty="0" smtClean="0">
                <a:solidFill>
                  <a:schemeClr val="tx2"/>
                </a:solidFill>
              </a:rPr>
              <a:t>Οξύτητα μετάβασης μεταξύ κλάδων</a:t>
            </a:r>
            <a:endParaRPr lang="el-GR" dirty="0">
              <a:solidFill>
                <a:schemeClr val="tx2"/>
              </a:solidFill>
            </a:endParaRPr>
          </a:p>
        </p:txBody>
      </p:sp>
      <p:pic>
        <p:nvPicPr>
          <p:cNvPr id="38" name="Picture 25" descr="b=0"/>
          <p:cNvPicPr>
            <a:picLocks noChangeAspect="1" noChangeArrowheads="1"/>
          </p:cNvPicPr>
          <p:nvPr/>
        </p:nvPicPr>
        <p:blipFill>
          <a:blip r:embed="rId5"/>
          <a:srcRect/>
          <a:stretch>
            <a:fillRect/>
          </a:stretch>
        </p:blipFill>
        <p:spPr bwMode="auto">
          <a:xfrm>
            <a:off x="160371" y="4519612"/>
            <a:ext cx="2709862" cy="1943100"/>
          </a:xfrm>
          <a:prstGeom prst="rect">
            <a:avLst/>
          </a:prstGeom>
          <a:noFill/>
          <a:ln w="9525">
            <a:noFill/>
            <a:miter lim="800000"/>
            <a:headEnd/>
            <a:tailEnd/>
          </a:ln>
        </p:spPr>
      </p:pic>
      <p:pic>
        <p:nvPicPr>
          <p:cNvPr id="39" name="Picture 27" descr="b=0"/>
          <p:cNvPicPr>
            <a:picLocks noChangeAspect="1" noChangeArrowheads="1"/>
          </p:cNvPicPr>
          <p:nvPr/>
        </p:nvPicPr>
        <p:blipFill>
          <a:blip r:embed="rId6"/>
          <a:srcRect/>
          <a:stretch>
            <a:fillRect/>
          </a:stretch>
        </p:blipFill>
        <p:spPr bwMode="auto">
          <a:xfrm>
            <a:off x="3257583" y="4502149"/>
            <a:ext cx="2724150" cy="1952625"/>
          </a:xfrm>
          <a:prstGeom prst="rect">
            <a:avLst/>
          </a:prstGeom>
          <a:noFill/>
          <a:ln w="9525">
            <a:noFill/>
            <a:miter lim="800000"/>
            <a:headEnd/>
            <a:tailEnd/>
          </a:ln>
        </p:spPr>
      </p:pic>
      <p:pic>
        <p:nvPicPr>
          <p:cNvPr id="41" name="Picture 30" descr="b=0"/>
          <p:cNvPicPr>
            <a:picLocks noChangeAspect="1" noChangeArrowheads="1"/>
          </p:cNvPicPr>
          <p:nvPr/>
        </p:nvPicPr>
        <p:blipFill>
          <a:blip r:embed="rId7"/>
          <a:srcRect/>
          <a:stretch>
            <a:fillRect/>
          </a:stretch>
        </p:blipFill>
        <p:spPr bwMode="auto">
          <a:xfrm>
            <a:off x="6284946" y="4519612"/>
            <a:ext cx="2724150" cy="1952625"/>
          </a:xfrm>
          <a:prstGeom prst="rect">
            <a:avLst/>
          </a:prstGeom>
          <a:noFill/>
          <a:ln w="9525">
            <a:noFill/>
            <a:miter lim="800000"/>
            <a:headEnd/>
            <a:tailEnd/>
          </a:ln>
        </p:spPr>
      </p:pic>
      <p:sp>
        <p:nvSpPr>
          <p:cNvPr id="42" name="Text Box 32"/>
          <p:cNvSpPr txBox="1">
            <a:spLocks noChangeArrowheads="1"/>
          </p:cNvSpPr>
          <p:nvPr/>
        </p:nvSpPr>
        <p:spPr bwMode="auto">
          <a:xfrm>
            <a:off x="142844" y="1662689"/>
            <a:ext cx="3071834"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dirty="0">
                <a:solidFill>
                  <a:schemeClr val="tx2"/>
                </a:solidFill>
              </a:rPr>
              <a:t>Μαθηματική </a:t>
            </a:r>
            <a:r>
              <a:rPr lang="el-GR" dirty="0" smtClean="0">
                <a:solidFill>
                  <a:schemeClr val="tx2"/>
                </a:solidFill>
              </a:rPr>
              <a:t>συνέπεια</a:t>
            </a:r>
            <a:r>
              <a:rPr lang="en-US" dirty="0" smtClean="0">
                <a:solidFill>
                  <a:schemeClr val="tx2"/>
                </a:solidFill>
              </a:rPr>
              <a:t> </a:t>
            </a:r>
            <a:r>
              <a:rPr lang="en-US" b="1" baseline="30000" dirty="0" smtClean="0">
                <a:solidFill>
                  <a:schemeClr val="tx2"/>
                </a:solidFill>
              </a:rPr>
              <a:t>[1]</a:t>
            </a:r>
            <a:r>
              <a:rPr lang="el-GR" dirty="0" smtClean="0">
                <a:solidFill>
                  <a:schemeClr val="tx2"/>
                </a:solidFill>
              </a:rPr>
              <a:t>:</a:t>
            </a:r>
            <a:endParaRPr lang="el-GR" dirty="0">
              <a:solidFill>
                <a:schemeClr val="tx2"/>
              </a:solidFill>
            </a:endParaRPr>
          </a:p>
        </p:txBody>
      </p:sp>
      <p:sp>
        <p:nvSpPr>
          <p:cNvPr id="43" name="Text Box 33"/>
          <p:cNvSpPr txBox="1">
            <a:spLocks noChangeArrowheads="1"/>
          </p:cNvSpPr>
          <p:nvPr/>
        </p:nvSpPr>
        <p:spPr bwMode="auto">
          <a:xfrm>
            <a:off x="142844" y="2454851"/>
            <a:ext cx="3071834"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dirty="0">
                <a:solidFill>
                  <a:schemeClr val="tx2"/>
                </a:solidFill>
              </a:rPr>
              <a:t>Φυσική </a:t>
            </a:r>
            <a:r>
              <a:rPr lang="el-GR" dirty="0" smtClean="0">
                <a:solidFill>
                  <a:schemeClr val="tx2"/>
                </a:solidFill>
              </a:rPr>
              <a:t>συνέπεια:</a:t>
            </a:r>
            <a:endParaRPr lang="el-GR" dirty="0">
              <a:solidFill>
                <a:schemeClr val="tx2"/>
              </a:solidFill>
            </a:endParaRPr>
          </a:p>
        </p:txBody>
      </p:sp>
      <p:sp>
        <p:nvSpPr>
          <p:cNvPr id="44" name="Text Box 37"/>
          <p:cNvSpPr txBox="1">
            <a:spLocks noChangeArrowheads="1"/>
          </p:cNvSpPr>
          <p:nvPr/>
        </p:nvSpPr>
        <p:spPr bwMode="auto">
          <a:xfrm>
            <a:off x="142844" y="3374014"/>
            <a:ext cx="3071834"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dirty="0">
                <a:solidFill>
                  <a:schemeClr val="tx2"/>
                </a:solidFill>
              </a:rPr>
              <a:t>Υστερητική παράμετρος:</a:t>
            </a:r>
          </a:p>
        </p:txBody>
      </p:sp>
      <p:pic>
        <p:nvPicPr>
          <p:cNvPr id="50" name="Picture 49" descr="08-06.gif"/>
          <p:cNvPicPr>
            <a:picLocks noChangeAspect="1"/>
          </p:cNvPicPr>
          <p:nvPr/>
        </p:nvPicPr>
        <p:blipFill>
          <a:blip r:embed="rId8"/>
          <a:stretch>
            <a:fillRect/>
          </a:stretch>
        </p:blipFill>
        <p:spPr>
          <a:xfrm>
            <a:off x="1300139" y="4214818"/>
            <a:ext cx="594360" cy="302895"/>
          </a:xfrm>
          <a:prstGeom prst="rect">
            <a:avLst/>
          </a:prstGeom>
        </p:spPr>
      </p:pic>
      <p:pic>
        <p:nvPicPr>
          <p:cNvPr id="51" name="Picture 50" descr="08-07.gif"/>
          <p:cNvPicPr>
            <a:picLocks noChangeAspect="1"/>
          </p:cNvPicPr>
          <p:nvPr/>
        </p:nvPicPr>
        <p:blipFill>
          <a:blip r:embed="rId9"/>
          <a:stretch>
            <a:fillRect/>
          </a:stretch>
        </p:blipFill>
        <p:spPr>
          <a:xfrm>
            <a:off x="4395786" y="4214818"/>
            <a:ext cx="594360" cy="302895"/>
          </a:xfrm>
          <a:prstGeom prst="rect">
            <a:avLst/>
          </a:prstGeom>
        </p:spPr>
      </p:pic>
      <p:pic>
        <p:nvPicPr>
          <p:cNvPr id="53" name="Picture 52" descr="08-01.gif"/>
          <p:cNvPicPr>
            <a:picLocks noChangeAspect="1"/>
          </p:cNvPicPr>
          <p:nvPr/>
        </p:nvPicPr>
        <p:blipFill>
          <a:blip r:embed="rId10"/>
          <a:stretch>
            <a:fillRect/>
          </a:stretch>
        </p:blipFill>
        <p:spPr>
          <a:xfrm>
            <a:off x="3222298" y="1740141"/>
            <a:ext cx="182880" cy="197168"/>
          </a:xfrm>
          <a:prstGeom prst="rect">
            <a:avLst/>
          </a:prstGeom>
        </p:spPr>
      </p:pic>
      <p:pic>
        <p:nvPicPr>
          <p:cNvPr id="54" name="Picture 53" descr="08-02.gif"/>
          <p:cNvPicPr>
            <a:picLocks noChangeAspect="1"/>
          </p:cNvPicPr>
          <p:nvPr/>
        </p:nvPicPr>
        <p:blipFill>
          <a:blip r:embed="rId11"/>
          <a:stretch>
            <a:fillRect/>
          </a:stretch>
        </p:blipFill>
        <p:spPr>
          <a:xfrm>
            <a:off x="6140123" y="1739195"/>
            <a:ext cx="182880" cy="197168"/>
          </a:xfrm>
          <a:prstGeom prst="rect">
            <a:avLst/>
          </a:prstGeom>
        </p:spPr>
      </p:pic>
      <p:pic>
        <p:nvPicPr>
          <p:cNvPr id="55" name="Picture 54" descr="08-03.gif"/>
          <p:cNvPicPr>
            <a:picLocks noChangeAspect="1"/>
          </p:cNvPicPr>
          <p:nvPr/>
        </p:nvPicPr>
        <p:blipFill>
          <a:blip r:embed="rId12"/>
          <a:stretch>
            <a:fillRect/>
          </a:stretch>
        </p:blipFill>
        <p:spPr>
          <a:xfrm>
            <a:off x="714348" y="2051611"/>
            <a:ext cx="517208" cy="242888"/>
          </a:xfrm>
          <a:prstGeom prst="rect">
            <a:avLst/>
          </a:prstGeom>
        </p:spPr>
      </p:pic>
      <p:pic>
        <p:nvPicPr>
          <p:cNvPr id="56" name="Picture 55" descr="08-04.gif"/>
          <p:cNvPicPr>
            <a:picLocks noChangeAspect="1"/>
          </p:cNvPicPr>
          <p:nvPr/>
        </p:nvPicPr>
        <p:blipFill>
          <a:blip r:embed="rId13"/>
          <a:stretch>
            <a:fillRect/>
          </a:stretch>
        </p:blipFill>
        <p:spPr>
          <a:xfrm>
            <a:off x="724326" y="2891724"/>
            <a:ext cx="868680" cy="302895"/>
          </a:xfrm>
          <a:prstGeom prst="rect">
            <a:avLst/>
          </a:prstGeom>
        </p:spPr>
      </p:pic>
      <p:pic>
        <p:nvPicPr>
          <p:cNvPr id="57" name="Picture 56" descr="08-05.gif"/>
          <p:cNvPicPr>
            <a:picLocks noChangeAspect="1"/>
          </p:cNvPicPr>
          <p:nvPr/>
        </p:nvPicPr>
        <p:blipFill>
          <a:blip r:embed="rId14"/>
          <a:stretch>
            <a:fillRect/>
          </a:stretch>
        </p:blipFill>
        <p:spPr>
          <a:xfrm>
            <a:off x="742244" y="3766123"/>
            <a:ext cx="805815" cy="302895"/>
          </a:xfrm>
          <a:prstGeom prst="rect">
            <a:avLst/>
          </a:prstGeom>
        </p:spPr>
      </p:pic>
      <p:pic>
        <p:nvPicPr>
          <p:cNvPr id="59" name="Picture 58" descr="08-08.gif"/>
          <p:cNvPicPr>
            <a:picLocks noChangeAspect="1"/>
          </p:cNvPicPr>
          <p:nvPr/>
        </p:nvPicPr>
        <p:blipFill>
          <a:blip r:embed="rId15"/>
          <a:stretch>
            <a:fillRect/>
          </a:stretch>
        </p:blipFill>
        <p:spPr>
          <a:xfrm>
            <a:off x="7434286" y="4214818"/>
            <a:ext cx="594360" cy="302895"/>
          </a:xfrm>
          <a:prstGeom prst="rect">
            <a:avLst/>
          </a:prstGeom>
        </p:spPr>
      </p:pic>
      <p:sp>
        <p:nvSpPr>
          <p:cNvPr id="24" name="Text Box 14"/>
          <p:cNvSpPr txBox="1">
            <a:spLocks noChangeArrowheads="1"/>
          </p:cNvSpPr>
          <p:nvPr/>
        </p:nvSpPr>
        <p:spPr bwMode="auto">
          <a:xfrm>
            <a:off x="0" y="6334780"/>
            <a:ext cx="9001156"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[1] </a:t>
            </a:r>
            <a:r>
              <a:rPr lang="en-US" sz="1400" dirty="0" smtClean="0"/>
              <a:t>F. Ma, H. Zhang, A. </a:t>
            </a:r>
            <a:r>
              <a:rPr lang="en-US" sz="1400" dirty="0" err="1" smtClean="0"/>
              <a:t>Bockstedte</a:t>
            </a:r>
            <a:r>
              <a:rPr lang="en-US" sz="1400" dirty="0" smtClean="0"/>
              <a:t>, G. C. Foliente, P. </a:t>
            </a:r>
            <a:r>
              <a:rPr lang="en-US" sz="1400" dirty="0" err="1" smtClean="0"/>
              <a:t>Paevere</a:t>
            </a:r>
            <a:r>
              <a:rPr lang="en-US" sz="1400" dirty="0" smtClean="0"/>
              <a:t> (2004) “Parameter Analysis of the Differential Model of Hysteresis”, Journal of Applied Mechanics ASME, 71:342–349</a:t>
            </a:r>
            <a:r>
              <a:rPr lang="el-GR" sz="1400" dirty="0" smtClean="0"/>
              <a:t>.</a:t>
            </a:r>
            <a:endParaRPr lang="en-US"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10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childTnLst>
                                </p:cTn>
                              </p:par>
                              <p:par>
                                <p:cTn id="19" presetID="10"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1000"/>
                                        <p:tgtEl>
                                          <p:spTgt spid="5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childTnLst>
                                </p:cTn>
                              </p:par>
                              <p:par>
                                <p:cTn id="27" presetID="10" presetClass="entr" presetSubtype="0" fill="hold"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childTnLst>
                                </p:cTn>
                              </p:par>
                              <p:par>
                                <p:cTn id="35" presetID="10"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childTnLst>
                                </p:cTn>
                              </p:par>
                              <p:par>
                                <p:cTn id="38" presetID="10"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childTnLst>
                                </p:cTn>
                              </p:par>
                              <p:par>
                                <p:cTn id="46" presetID="10"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childTnLst>
                                </p:cTn>
                              </p:par>
                              <p:par>
                                <p:cTn id="49" presetID="10"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1000"/>
                                        <p:tgtEl>
                                          <p:spTgt spid="5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1000"/>
                                        <p:tgtEl>
                                          <p:spTgt spid="50"/>
                                        </p:tgtEl>
                                      </p:cBhvr>
                                    </p:animEffect>
                                  </p:childTnLst>
                                </p:cTn>
                              </p:par>
                              <p:par>
                                <p:cTn id="57" presetID="10"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10" presetClass="entr" presetSubtype="0"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10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fade">
                                      <p:cBhvr>
                                        <p:cTn id="68" dur="1000"/>
                                        <p:tgtEl>
                                          <p:spTgt spid="59"/>
                                        </p:tgtEl>
                                      </p:cBhvr>
                                    </p:animEffect>
                                  </p:childTnLst>
                                </p:cTn>
                              </p:par>
                              <p:par>
                                <p:cTn id="69" presetID="10" presetClass="entr" presetSubtype="0"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 </a:t>
            </a:r>
            <a:r>
              <a:rPr lang="el-GR" sz="2400" b="1" dirty="0" smtClean="0">
                <a:solidFill>
                  <a:schemeClr val="tx2"/>
                </a:solidFill>
              </a:rPr>
              <a:t>Απόκριση</a:t>
            </a:r>
          </a:p>
          <a:p>
            <a:pPr algn="r">
              <a:spcBef>
                <a:spcPct val="50000"/>
              </a:spcBef>
            </a:pPr>
            <a:r>
              <a:rPr lang="el-GR" sz="2400" b="1" dirty="0" smtClean="0">
                <a:solidFill>
                  <a:schemeClr val="tx2"/>
                </a:solidFill>
              </a:rPr>
              <a:t>(αριθμητικός υπολογισμός)</a:t>
            </a:r>
            <a:endParaRPr lang="en-GB" sz="2400" b="1" dirty="0">
              <a:solidFill>
                <a:schemeClr val="tx2"/>
              </a:solidFill>
            </a:endParaRPr>
          </a:p>
        </p:txBody>
      </p:sp>
      <p:sp>
        <p:nvSpPr>
          <p:cNvPr id="27" name="Text Box 23"/>
          <p:cNvSpPr txBox="1">
            <a:spLocks noChangeArrowheads="1"/>
          </p:cNvSpPr>
          <p:nvPr/>
        </p:nvSpPr>
        <p:spPr bwMode="auto">
          <a:xfrm>
            <a:off x="55530" y="5851525"/>
            <a:ext cx="9032875" cy="523220"/>
          </a:xfrm>
          <a:prstGeom prst="rect">
            <a:avLst/>
          </a:prstGeom>
          <a:noFill/>
          <a:ln w="12700" algn="ctr">
            <a:noFill/>
            <a:miter lim="800000"/>
            <a:headEnd type="none" w="sm" len="sm"/>
            <a:tailEnd type="none" w="sm" len="sm"/>
          </a:ln>
        </p:spPr>
        <p:txBody>
          <a:bodyPr>
            <a:spAutoFit/>
          </a:bodyPr>
          <a:lstStyle/>
          <a:p>
            <a:pPr>
              <a:spcBef>
                <a:spcPct val="50000"/>
              </a:spcBef>
            </a:pPr>
            <a:r>
              <a:rPr lang="el-GR" sz="1400" dirty="0">
                <a:solidFill>
                  <a:schemeClr val="tx2"/>
                </a:solidFill>
              </a:rPr>
              <a:t>Επίλυση του </a:t>
            </a:r>
            <a:r>
              <a:rPr lang="el-GR" sz="1400" dirty="0" smtClean="0">
                <a:solidFill>
                  <a:schemeClr val="tx2"/>
                </a:solidFill>
              </a:rPr>
              <a:t>συστήματος </a:t>
            </a:r>
            <a:r>
              <a:rPr lang="el-GR" sz="1400" dirty="0">
                <a:solidFill>
                  <a:schemeClr val="tx2"/>
                </a:solidFill>
              </a:rPr>
              <a:t>με διάφορες μεθόδους π.χ. </a:t>
            </a:r>
            <a:r>
              <a:rPr lang="en-US" sz="1400" dirty="0">
                <a:solidFill>
                  <a:schemeClr val="tx2"/>
                </a:solidFill>
              </a:rPr>
              <a:t>Livermore stiff ODE integrator </a:t>
            </a:r>
            <a:r>
              <a:rPr lang="el-GR" sz="1400" dirty="0">
                <a:solidFill>
                  <a:schemeClr val="tx2"/>
                </a:solidFill>
              </a:rPr>
              <a:t>βασιζόμενη σε μέθοδο</a:t>
            </a:r>
            <a:r>
              <a:rPr lang="en-US" sz="1400" dirty="0">
                <a:solidFill>
                  <a:schemeClr val="tx2"/>
                </a:solidFill>
              </a:rPr>
              <a:t> “predictor-corrector” </a:t>
            </a:r>
            <a:r>
              <a:rPr lang="el-GR" sz="1400" dirty="0">
                <a:solidFill>
                  <a:schemeClr val="tx2"/>
                </a:solidFill>
              </a:rPr>
              <a:t>ή </a:t>
            </a:r>
            <a:r>
              <a:rPr lang="en-US" sz="1400" dirty="0" err="1">
                <a:solidFill>
                  <a:schemeClr val="tx2"/>
                </a:solidFill>
              </a:rPr>
              <a:t>Runge-Kutta</a:t>
            </a:r>
            <a:r>
              <a:rPr lang="el-GR" sz="1400" dirty="0">
                <a:solidFill>
                  <a:schemeClr val="tx2"/>
                </a:solidFill>
              </a:rPr>
              <a:t> 4</a:t>
            </a:r>
            <a:r>
              <a:rPr lang="el-GR" sz="1400" baseline="30000" dirty="0">
                <a:solidFill>
                  <a:schemeClr val="tx2"/>
                </a:solidFill>
              </a:rPr>
              <a:t>ης</a:t>
            </a:r>
            <a:r>
              <a:rPr lang="el-GR" sz="1400" dirty="0">
                <a:solidFill>
                  <a:schemeClr val="tx2"/>
                </a:solidFill>
              </a:rPr>
              <a:t>-5</a:t>
            </a:r>
            <a:r>
              <a:rPr lang="el-GR" sz="1400" baseline="30000" dirty="0">
                <a:solidFill>
                  <a:schemeClr val="tx2"/>
                </a:solidFill>
              </a:rPr>
              <a:t>ης</a:t>
            </a:r>
            <a:r>
              <a:rPr lang="el-GR" sz="1400" dirty="0">
                <a:solidFill>
                  <a:schemeClr val="tx2"/>
                </a:solidFill>
              </a:rPr>
              <a:t> </a:t>
            </a:r>
            <a:r>
              <a:rPr lang="el-GR" sz="1400" dirty="0" smtClean="0">
                <a:solidFill>
                  <a:schemeClr val="tx2"/>
                </a:solidFill>
              </a:rPr>
              <a:t>τάξης, με </a:t>
            </a:r>
            <a:r>
              <a:rPr lang="en-US" sz="1400" i="1" dirty="0" smtClean="0">
                <a:solidFill>
                  <a:schemeClr val="tx2"/>
                </a:solidFill>
              </a:rPr>
              <a:t>z(0)=0</a:t>
            </a:r>
            <a:r>
              <a:rPr lang="el-GR" sz="1400" dirty="0" smtClean="0">
                <a:solidFill>
                  <a:schemeClr val="tx2"/>
                </a:solidFill>
              </a:rPr>
              <a:t>.</a:t>
            </a:r>
            <a:endParaRPr lang="en-GB" sz="1400" dirty="0">
              <a:solidFill>
                <a:schemeClr val="tx2"/>
              </a:solidFill>
            </a:endParaRPr>
          </a:p>
        </p:txBody>
      </p:sp>
      <p:sp>
        <p:nvSpPr>
          <p:cNvPr id="28" name="Text Box 24"/>
          <p:cNvSpPr txBox="1">
            <a:spLocks noChangeArrowheads="1"/>
          </p:cNvSpPr>
          <p:nvPr/>
        </p:nvSpPr>
        <p:spPr bwMode="auto">
          <a:xfrm>
            <a:off x="142844" y="1806575"/>
            <a:ext cx="2235200" cy="307777"/>
          </a:xfrm>
          <a:prstGeom prst="rect">
            <a:avLst/>
          </a:prstGeom>
          <a:noFill/>
          <a:ln w="12700">
            <a:noFill/>
            <a:miter lim="800000"/>
            <a:headEnd type="none" w="sm" len="sm"/>
            <a:tailEnd type="none" w="sm" len="sm"/>
          </a:ln>
        </p:spPr>
        <p:txBody>
          <a:bodyPr>
            <a:spAutoFit/>
          </a:bodyPr>
          <a:lstStyle/>
          <a:p>
            <a:pPr algn="r">
              <a:spcBef>
                <a:spcPct val="50000"/>
              </a:spcBef>
            </a:pPr>
            <a:r>
              <a:rPr lang="el-GR" sz="1400" dirty="0">
                <a:solidFill>
                  <a:schemeClr val="tx2"/>
                </a:solidFill>
              </a:rPr>
              <a:t>Δύναμη επαναφοράς </a:t>
            </a:r>
            <a:r>
              <a:rPr lang="en-US" sz="1400" dirty="0">
                <a:solidFill>
                  <a:schemeClr val="tx2"/>
                </a:solidFill>
              </a:rPr>
              <a:t>:</a:t>
            </a:r>
            <a:endParaRPr lang="en-GB" sz="1400" dirty="0">
              <a:solidFill>
                <a:schemeClr val="tx2"/>
              </a:solidFill>
            </a:endParaRPr>
          </a:p>
        </p:txBody>
      </p:sp>
      <p:sp>
        <p:nvSpPr>
          <p:cNvPr id="29" name="Text Box 25"/>
          <p:cNvSpPr txBox="1">
            <a:spLocks noChangeArrowheads="1"/>
          </p:cNvSpPr>
          <p:nvPr/>
        </p:nvSpPr>
        <p:spPr bwMode="auto">
          <a:xfrm>
            <a:off x="142844" y="2300288"/>
            <a:ext cx="2235200" cy="307777"/>
          </a:xfrm>
          <a:prstGeom prst="rect">
            <a:avLst/>
          </a:prstGeom>
          <a:noFill/>
          <a:ln w="12700">
            <a:noFill/>
            <a:miter lim="800000"/>
            <a:headEnd type="none" w="sm" len="sm"/>
            <a:tailEnd type="none" w="sm" len="sm"/>
          </a:ln>
        </p:spPr>
        <p:txBody>
          <a:bodyPr>
            <a:spAutoFit/>
          </a:bodyPr>
          <a:lstStyle/>
          <a:p>
            <a:pPr algn="r">
              <a:spcBef>
                <a:spcPct val="50000"/>
              </a:spcBef>
            </a:pPr>
            <a:r>
              <a:rPr lang="el-GR" sz="1400" dirty="0">
                <a:solidFill>
                  <a:schemeClr val="tx2"/>
                </a:solidFill>
              </a:rPr>
              <a:t>Εξίσωση κίνησης </a:t>
            </a:r>
            <a:r>
              <a:rPr lang="en-US" sz="1400" dirty="0">
                <a:solidFill>
                  <a:schemeClr val="tx2"/>
                </a:solidFill>
              </a:rPr>
              <a:t>:</a:t>
            </a:r>
            <a:endParaRPr lang="en-GB" sz="1400" dirty="0">
              <a:solidFill>
                <a:schemeClr val="tx2"/>
              </a:solidFill>
            </a:endParaRPr>
          </a:p>
        </p:txBody>
      </p:sp>
      <p:sp>
        <p:nvSpPr>
          <p:cNvPr id="30" name="Text Box 26"/>
          <p:cNvSpPr txBox="1">
            <a:spLocks noChangeArrowheads="1"/>
          </p:cNvSpPr>
          <p:nvPr/>
        </p:nvSpPr>
        <p:spPr bwMode="auto">
          <a:xfrm>
            <a:off x="1000100" y="2924175"/>
            <a:ext cx="4173530" cy="307777"/>
          </a:xfrm>
          <a:prstGeom prst="rect">
            <a:avLst/>
          </a:prstGeom>
          <a:noFill/>
          <a:ln w="12700">
            <a:noFill/>
            <a:miter lim="800000"/>
            <a:headEnd type="none" w="sm" len="sm"/>
            <a:tailEnd type="none" w="sm" len="sm"/>
          </a:ln>
        </p:spPr>
        <p:txBody>
          <a:bodyPr wrap="square">
            <a:spAutoFit/>
          </a:bodyPr>
          <a:lstStyle/>
          <a:p>
            <a:pPr algn="r">
              <a:spcBef>
                <a:spcPct val="50000"/>
              </a:spcBef>
            </a:pPr>
            <a:r>
              <a:rPr lang="el-GR" sz="1400" dirty="0">
                <a:solidFill>
                  <a:schemeClr val="tx2"/>
                </a:solidFill>
              </a:rPr>
              <a:t>Διαφορική εξίσωση </a:t>
            </a:r>
            <a:r>
              <a:rPr lang="el-GR" sz="1400" dirty="0" smtClean="0">
                <a:solidFill>
                  <a:schemeClr val="tx2"/>
                </a:solidFill>
              </a:rPr>
              <a:t>υστερητικής παραμέτρου </a:t>
            </a:r>
            <a:r>
              <a:rPr lang="en-US" sz="1400" i="1" dirty="0">
                <a:solidFill>
                  <a:schemeClr val="tx2"/>
                </a:solidFill>
              </a:rPr>
              <a:t>z</a:t>
            </a:r>
            <a:r>
              <a:rPr lang="en-US" sz="1400" dirty="0">
                <a:solidFill>
                  <a:schemeClr val="tx2"/>
                </a:solidFill>
              </a:rPr>
              <a:t> :</a:t>
            </a:r>
            <a:endParaRPr lang="en-GB" sz="1400" dirty="0">
              <a:solidFill>
                <a:schemeClr val="tx2"/>
              </a:solidFill>
            </a:endParaRPr>
          </a:p>
        </p:txBody>
      </p:sp>
      <p:sp>
        <p:nvSpPr>
          <p:cNvPr id="33" name="Text Box 28"/>
          <p:cNvSpPr txBox="1">
            <a:spLocks noChangeArrowheads="1"/>
          </p:cNvSpPr>
          <p:nvPr/>
        </p:nvSpPr>
        <p:spPr bwMode="auto">
          <a:xfrm>
            <a:off x="65082" y="3573463"/>
            <a:ext cx="3721100" cy="307777"/>
          </a:xfrm>
          <a:prstGeom prst="rect">
            <a:avLst/>
          </a:prstGeom>
          <a:noFill/>
          <a:ln w="12700">
            <a:noFill/>
            <a:miter lim="800000"/>
            <a:headEnd type="none" w="sm" len="sm"/>
            <a:tailEnd type="none" w="sm" len="sm"/>
          </a:ln>
        </p:spPr>
        <p:txBody>
          <a:bodyPr>
            <a:spAutoFit/>
          </a:bodyPr>
          <a:lstStyle/>
          <a:p>
            <a:pPr>
              <a:spcBef>
                <a:spcPct val="50000"/>
              </a:spcBef>
            </a:pPr>
            <a:r>
              <a:rPr lang="el-GR" sz="1400" dirty="0" smtClean="0">
                <a:solidFill>
                  <a:schemeClr val="tx2"/>
                </a:solidFill>
              </a:rPr>
              <a:t>Στο χώρο κατάστασης (</a:t>
            </a:r>
            <a:r>
              <a:rPr lang="en-US" sz="1400" dirty="0" smtClean="0">
                <a:solidFill>
                  <a:schemeClr val="tx2"/>
                </a:solidFill>
              </a:rPr>
              <a:t>state </a:t>
            </a:r>
            <a:r>
              <a:rPr lang="en-US" sz="1400" dirty="0">
                <a:solidFill>
                  <a:schemeClr val="tx2"/>
                </a:solidFill>
              </a:rPr>
              <a:t>- </a:t>
            </a:r>
            <a:r>
              <a:rPr lang="en-US" sz="1400" dirty="0" smtClean="0">
                <a:solidFill>
                  <a:schemeClr val="tx2"/>
                </a:solidFill>
              </a:rPr>
              <a:t>space</a:t>
            </a:r>
            <a:r>
              <a:rPr lang="el-GR" sz="1400" dirty="0" smtClean="0">
                <a:solidFill>
                  <a:schemeClr val="tx2"/>
                </a:solidFill>
              </a:rPr>
              <a:t>) ισχύει</a:t>
            </a:r>
            <a:r>
              <a:rPr lang="en-US" sz="1400" dirty="0" smtClean="0">
                <a:solidFill>
                  <a:schemeClr val="tx2"/>
                </a:solidFill>
              </a:rPr>
              <a:t>:</a:t>
            </a:r>
            <a:endParaRPr lang="en-GB" sz="1400" dirty="0">
              <a:solidFill>
                <a:schemeClr val="tx2"/>
              </a:solidFill>
            </a:endParaRPr>
          </a:p>
        </p:txBody>
      </p:sp>
      <p:pic>
        <p:nvPicPr>
          <p:cNvPr id="35" name="Picture 34" descr="09-02.gif"/>
          <p:cNvPicPr>
            <a:picLocks noChangeAspect="1"/>
          </p:cNvPicPr>
          <p:nvPr/>
        </p:nvPicPr>
        <p:blipFill>
          <a:blip r:embed="rId2"/>
          <a:stretch>
            <a:fillRect/>
          </a:stretch>
        </p:blipFill>
        <p:spPr>
          <a:xfrm>
            <a:off x="5214942" y="2808636"/>
            <a:ext cx="3771900" cy="583406"/>
          </a:xfrm>
          <a:prstGeom prst="rect">
            <a:avLst/>
          </a:prstGeom>
        </p:spPr>
      </p:pic>
      <p:pic>
        <p:nvPicPr>
          <p:cNvPr id="40" name="Picture 39" descr="09-03.gif"/>
          <p:cNvPicPr>
            <a:picLocks noChangeAspect="1"/>
          </p:cNvPicPr>
          <p:nvPr/>
        </p:nvPicPr>
        <p:blipFill>
          <a:blip r:embed="rId3"/>
          <a:stretch>
            <a:fillRect/>
          </a:stretch>
        </p:blipFill>
        <p:spPr>
          <a:xfrm>
            <a:off x="785786" y="4214818"/>
            <a:ext cx="1078706" cy="1066800"/>
          </a:xfrm>
          <a:prstGeom prst="rect">
            <a:avLst/>
          </a:prstGeom>
        </p:spPr>
      </p:pic>
      <p:pic>
        <p:nvPicPr>
          <p:cNvPr id="45" name="Picture 44" descr="09-04.gif"/>
          <p:cNvPicPr>
            <a:picLocks noChangeAspect="1"/>
          </p:cNvPicPr>
          <p:nvPr/>
        </p:nvPicPr>
        <p:blipFill>
          <a:blip r:embed="rId4"/>
          <a:stretch>
            <a:fillRect/>
          </a:stretch>
        </p:blipFill>
        <p:spPr>
          <a:xfrm>
            <a:off x="3071802" y="3705241"/>
            <a:ext cx="4672013" cy="2081213"/>
          </a:xfrm>
          <a:prstGeom prst="rect">
            <a:avLst/>
          </a:prstGeom>
        </p:spPr>
      </p:pic>
      <p:pic>
        <p:nvPicPr>
          <p:cNvPr id="13" name="Picture 12" descr="1.gif"/>
          <p:cNvPicPr>
            <a:picLocks noChangeAspect="1"/>
          </p:cNvPicPr>
          <p:nvPr/>
        </p:nvPicPr>
        <p:blipFill>
          <a:blip r:embed="rId5"/>
          <a:stretch>
            <a:fillRect/>
          </a:stretch>
        </p:blipFill>
        <p:spPr>
          <a:xfrm>
            <a:off x="2447956" y="1643050"/>
            <a:ext cx="6553200" cy="10144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childTnLst>
                                </p:cTn>
                              </p:par>
                              <p:par>
                                <p:cTn id="25" presetID="10"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childTnLst>
                                </p:cTn>
                              </p:par>
                              <p:par>
                                <p:cTn id="35" presetID="10"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p:bldP spid="28" grpId="0"/>
      <p:bldP spid="29" grpId="0"/>
      <p:bldP spid="30"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 </a:t>
            </a:r>
            <a:r>
              <a:rPr lang="el-GR" sz="2400" b="1" dirty="0" smtClean="0">
                <a:solidFill>
                  <a:schemeClr val="tx2"/>
                </a:solidFill>
              </a:rPr>
              <a:t>Απόκριση</a:t>
            </a:r>
          </a:p>
          <a:p>
            <a:pPr algn="r">
              <a:spcBef>
                <a:spcPct val="50000"/>
              </a:spcBef>
            </a:pPr>
            <a:r>
              <a:rPr lang="el-GR" sz="2400" b="1" dirty="0" smtClean="0">
                <a:solidFill>
                  <a:schemeClr val="tx2"/>
                </a:solidFill>
              </a:rPr>
              <a:t>(αναλυτικός υπολογισμός)</a:t>
            </a:r>
            <a:endParaRPr lang="en-GB" sz="2400" b="1" dirty="0">
              <a:solidFill>
                <a:schemeClr val="tx2"/>
              </a:solidFill>
            </a:endParaRPr>
          </a:p>
        </p:txBody>
      </p:sp>
      <p:sp>
        <p:nvSpPr>
          <p:cNvPr id="14" name="Text Box 6"/>
          <p:cNvSpPr txBox="1">
            <a:spLocks noChangeArrowheads="1"/>
          </p:cNvSpPr>
          <p:nvPr/>
        </p:nvSpPr>
        <p:spPr bwMode="auto">
          <a:xfrm>
            <a:off x="147607" y="1785926"/>
            <a:ext cx="8864600" cy="338554"/>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b="1" dirty="0" smtClean="0">
                <a:solidFill>
                  <a:schemeClr val="tx2"/>
                </a:solidFill>
              </a:rPr>
              <a:t>Κριτική επισκόπηση της βιβλιογραφίας:</a:t>
            </a:r>
            <a:endParaRPr lang="en-US" sz="1600" dirty="0">
              <a:solidFill>
                <a:schemeClr val="tx2"/>
              </a:solidFill>
            </a:endParaRPr>
          </a:p>
        </p:txBody>
      </p:sp>
      <p:sp>
        <p:nvSpPr>
          <p:cNvPr id="15" name="Text Box 14"/>
          <p:cNvSpPr txBox="1">
            <a:spLocks noChangeArrowheads="1"/>
          </p:cNvSpPr>
          <p:nvPr/>
        </p:nvSpPr>
        <p:spPr bwMode="auto">
          <a:xfrm>
            <a:off x="142876" y="6334780"/>
            <a:ext cx="9001156" cy="307777"/>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[1]</a:t>
            </a:r>
            <a:r>
              <a:rPr lang="el-GR" sz="1400" dirty="0" smtClean="0">
                <a:solidFill>
                  <a:schemeClr val="tx2"/>
                </a:solidFill>
              </a:rPr>
              <a:t> </a:t>
            </a:r>
            <a:r>
              <a:rPr lang="fr-FR" sz="1400" dirty="0" smtClean="0">
                <a:solidFill>
                  <a:schemeClr val="tx2"/>
                </a:solidFill>
              </a:rPr>
              <a:t>Bouc, R. (1971) “Modèle mathématique d’ hystérésis”, </a:t>
            </a:r>
            <a:r>
              <a:rPr lang="fr-FR" sz="1400" dirty="0" err="1" smtClean="0">
                <a:solidFill>
                  <a:schemeClr val="tx2"/>
                </a:solidFill>
              </a:rPr>
              <a:t>Acustica</a:t>
            </a:r>
            <a:r>
              <a:rPr lang="fr-FR" sz="1400" dirty="0" smtClean="0">
                <a:solidFill>
                  <a:schemeClr val="tx2"/>
                </a:solidFill>
              </a:rPr>
              <a:t>, 24:16-25.</a:t>
            </a:r>
            <a:endParaRPr lang="en-US" sz="1400" dirty="0">
              <a:solidFill>
                <a:schemeClr val="tx2"/>
              </a:solidFill>
            </a:endParaRPr>
          </a:p>
        </p:txBody>
      </p:sp>
      <p:sp>
        <p:nvSpPr>
          <p:cNvPr id="16" name="Text Box 32"/>
          <p:cNvSpPr txBox="1">
            <a:spLocks noChangeArrowheads="1"/>
          </p:cNvSpPr>
          <p:nvPr/>
        </p:nvSpPr>
        <p:spPr bwMode="auto">
          <a:xfrm>
            <a:off x="142844" y="2214554"/>
            <a:ext cx="8786874" cy="1446550"/>
          </a:xfrm>
          <a:prstGeom prst="rect">
            <a:avLst/>
          </a:prstGeom>
          <a:noFill/>
          <a:ln w="12700">
            <a:noFill/>
            <a:miter lim="800000"/>
            <a:headEnd type="none" w="sm" len="sm"/>
            <a:tailEnd type="none" w="sm" len="sm"/>
          </a:ln>
        </p:spPr>
        <p:txBody>
          <a:bodyPr wrap="square">
            <a:spAutoFit/>
          </a:bodyPr>
          <a:lstStyle/>
          <a:p>
            <a:pPr marL="266700" indent="-266700">
              <a:spcBef>
                <a:spcPct val="50000"/>
              </a:spcBef>
              <a:buFont typeface="Wingdings" pitchFamily="2" charset="2"/>
              <a:buChar char="q"/>
            </a:pPr>
            <a:r>
              <a:rPr lang="el-GR" sz="1600" dirty="0" smtClean="0">
                <a:solidFill>
                  <a:schemeClr val="tx2"/>
                </a:solidFill>
              </a:rPr>
              <a:t>Δεν έχει καταγραφεί κάποια σχετική εργασία.</a:t>
            </a:r>
          </a:p>
          <a:p>
            <a:pPr marL="266700" indent="-266700">
              <a:spcBef>
                <a:spcPct val="50000"/>
              </a:spcBef>
              <a:buFont typeface="Wingdings" pitchFamily="2" charset="2"/>
              <a:buChar char="q"/>
            </a:pPr>
            <a:r>
              <a:rPr lang="el-GR" sz="1600" dirty="0" smtClean="0">
                <a:solidFill>
                  <a:schemeClr val="tx2"/>
                </a:solidFill>
              </a:rPr>
              <a:t>Για το </a:t>
            </a:r>
            <a:r>
              <a:rPr lang="el-GR" sz="1600" b="1" dirty="0" smtClean="0">
                <a:solidFill>
                  <a:schemeClr val="tx2"/>
                </a:solidFill>
              </a:rPr>
              <a:t>απλούστερο προσομοίωμα του Bouc </a:t>
            </a:r>
            <a:r>
              <a:rPr lang="el-GR" sz="1600" dirty="0" smtClean="0">
                <a:solidFill>
                  <a:schemeClr val="tx2"/>
                </a:solidFill>
              </a:rPr>
              <a:t>(στο οποίο δεν υπάρχει εκθετική παράμετρος), μελέτες του ίδιου του Bouc </a:t>
            </a:r>
            <a:r>
              <a:rPr lang="en-US" sz="1600" b="1" baseline="30000" dirty="0" smtClean="0">
                <a:solidFill>
                  <a:schemeClr val="tx2"/>
                </a:solidFill>
              </a:rPr>
              <a:t>[1]</a:t>
            </a:r>
            <a:r>
              <a:rPr lang="el-GR" sz="1600" dirty="0" smtClean="0">
                <a:solidFill>
                  <a:schemeClr val="tx2"/>
                </a:solidFill>
              </a:rPr>
              <a:t> παρουσιάζουν την εξίσωση του υστερητικού βρόχου και την αναλισκόμενη ενέργεια στην ειδική περίπτωση χρήσης πυρήνα εκθετικού πολυωνύμου.</a:t>
            </a:r>
            <a:endParaRPr lang="el-GR" sz="16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3"/>
          <p:cNvSpPr txBox="1">
            <a:spLocks noChangeArrowheads="1"/>
          </p:cNvSpPr>
          <p:nvPr/>
        </p:nvSpPr>
        <p:spPr bwMode="auto">
          <a:xfrm>
            <a:off x="142844" y="3071810"/>
            <a:ext cx="4714908"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Η διαφορική </a:t>
            </a:r>
            <a:r>
              <a:rPr lang="el-GR" sz="1600" b="1" dirty="0">
                <a:solidFill>
                  <a:schemeClr val="tx2"/>
                </a:solidFill>
              </a:rPr>
              <a:t>εξίσωση </a:t>
            </a:r>
            <a:r>
              <a:rPr lang="el-GR" sz="1600" b="1" dirty="0" smtClean="0">
                <a:solidFill>
                  <a:schemeClr val="tx2"/>
                </a:solidFill>
              </a:rPr>
              <a:t>επιλύθηκε αναλυτικά</a:t>
            </a:r>
            <a:r>
              <a:rPr lang="en-US" sz="1600" b="1" dirty="0" smtClean="0">
                <a:solidFill>
                  <a:schemeClr val="tx2"/>
                </a:solidFill>
              </a:rPr>
              <a:t> </a:t>
            </a:r>
            <a:r>
              <a:rPr lang="el-GR" sz="1600" b="1" baseline="30000" dirty="0" smtClean="0">
                <a:solidFill>
                  <a:schemeClr val="tx2"/>
                </a:solidFill>
              </a:rPr>
              <a:t>[1]</a:t>
            </a:r>
            <a:r>
              <a:rPr lang="el-GR" sz="1600" b="1" dirty="0" smtClean="0">
                <a:solidFill>
                  <a:schemeClr val="tx2"/>
                </a:solidFill>
              </a:rPr>
              <a:t>:</a:t>
            </a:r>
            <a:endParaRPr lang="en-GB" sz="1600" b="1" dirty="0">
              <a:solidFill>
                <a:schemeClr val="tx2"/>
              </a:solidFill>
            </a:endParaRPr>
          </a:p>
        </p:txBody>
      </p:sp>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 </a:t>
            </a:r>
            <a:r>
              <a:rPr lang="el-GR" sz="2400" b="1" dirty="0" smtClean="0">
                <a:solidFill>
                  <a:schemeClr val="tx2"/>
                </a:solidFill>
              </a:rPr>
              <a:t>Απόκριση</a:t>
            </a:r>
            <a:endParaRPr lang="en-US" sz="2400" b="1" dirty="0" smtClean="0">
              <a:solidFill>
                <a:schemeClr val="tx2"/>
              </a:solidFill>
            </a:endParaRPr>
          </a:p>
          <a:p>
            <a:pPr algn="r">
              <a:spcBef>
                <a:spcPct val="50000"/>
              </a:spcBef>
            </a:pPr>
            <a:r>
              <a:rPr lang="el-GR" sz="2400" b="1" dirty="0" smtClean="0">
                <a:solidFill>
                  <a:schemeClr val="tx2"/>
                </a:solidFill>
              </a:rPr>
              <a:t>(αναλυτικός υπολογισμός)</a:t>
            </a:r>
            <a:endParaRPr lang="en-GB" sz="2400" b="1" dirty="0" smtClean="0">
              <a:solidFill>
                <a:schemeClr val="tx2"/>
              </a:solidFill>
            </a:endParaRPr>
          </a:p>
          <a:p>
            <a:pPr algn="r">
              <a:spcBef>
                <a:spcPct val="50000"/>
              </a:spcBef>
            </a:pPr>
            <a:endParaRPr lang="en-GB" sz="2400" b="1" dirty="0">
              <a:solidFill>
                <a:schemeClr val="tx2"/>
              </a:solidFill>
            </a:endParaRPr>
          </a:p>
        </p:txBody>
      </p:sp>
      <p:sp>
        <p:nvSpPr>
          <p:cNvPr id="4" name="Text Box 5"/>
          <p:cNvSpPr txBox="1">
            <a:spLocks noChangeArrowheads="1"/>
          </p:cNvSpPr>
          <p:nvPr/>
        </p:nvSpPr>
        <p:spPr bwMode="auto">
          <a:xfrm>
            <a:off x="157131" y="2487035"/>
            <a:ext cx="5129249"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Β) Η απόκριση του προσομοιώματος </a:t>
            </a:r>
            <a:r>
              <a:rPr lang="el-GR" sz="1600" dirty="0">
                <a:solidFill>
                  <a:schemeClr val="tx2"/>
                </a:solidFill>
              </a:rPr>
              <a:t>μπορεί να χωριστεί </a:t>
            </a:r>
            <a:r>
              <a:rPr lang="el-GR" sz="1600" b="1" dirty="0">
                <a:solidFill>
                  <a:schemeClr val="tx2"/>
                </a:solidFill>
              </a:rPr>
              <a:t>σε τέσσερις </a:t>
            </a:r>
            <a:r>
              <a:rPr lang="el-GR" sz="1600" b="1" dirty="0" smtClean="0">
                <a:solidFill>
                  <a:schemeClr val="tx2"/>
                </a:solidFill>
              </a:rPr>
              <a:t>περιπτώσεις.</a:t>
            </a:r>
            <a:endParaRPr lang="en-GB" sz="1600" dirty="0">
              <a:solidFill>
                <a:schemeClr val="tx2"/>
              </a:solidFill>
            </a:endParaRPr>
          </a:p>
        </p:txBody>
      </p:sp>
      <p:sp>
        <p:nvSpPr>
          <p:cNvPr id="5" name="Text Box 10"/>
          <p:cNvSpPr txBox="1">
            <a:spLocks noChangeArrowheads="1"/>
          </p:cNvSpPr>
          <p:nvPr/>
        </p:nvSpPr>
        <p:spPr bwMode="auto">
          <a:xfrm>
            <a:off x="157131" y="1916113"/>
            <a:ext cx="4772059" cy="584775"/>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l-GR" sz="1600" dirty="0" smtClean="0">
                <a:solidFill>
                  <a:schemeClr val="tx2"/>
                </a:solidFill>
              </a:rPr>
              <a:t>Α) Η </a:t>
            </a:r>
            <a:r>
              <a:rPr lang="el-GR" sz="1600" dirty="0">
                <a:solidFill>
                  <a:schemeClr val="tx2"/>
                </a:solidFill>
              </a:rPr>
              <a:t>υστερητική απόκριση είναι </a:t>
            </a:r>
            <a:r>
              <a:rPr lang="el-GR" sz="1600" b="1" dirty="0">
                <a:solidFill>
                  <a:schemeClr val="tx2"/>
                </a:solidFill>
              </a:rPr>
              <a:t>εξ’ ορισμού </a:t>
            </a:r>
            <a:r>
              <a:rPr lang="el-GR" sz="1600" dirty="0">
                <a:solidFill>
                  <a:schemeClr val="tx2"/>
                </a:solidFill>
              </a:rPr>
              <a:t>ανεξάρτητη του ρυθμού επιβολής της φόρτισης.</a:t>
            </a:r>
            <a:endParaRPr lang="en-US" sz="1600" dirty="0">
              <a:solidFill>
                <a:schemeClr val="tx2"/>
              </a:solidFill>
            </a:endParaRPr>
          </a:p>
        </p:txBody>
      </p:sp>
      <p:sp>
        <p:nvSpPr>
          <p:cNvPr id="7" name="Text Box 43"/>
          <p:cNvSpPr txBox="1">
            <a:spLocks noChangeArrowheads="1"/>
          </p:cNvSpPr>
          <p:nvPr/>
        </p:nvSpPr>
        <p:spPr bwMode="auto">
          <a:xfrm>
            <a:off x="142844" y="4286256"/>
            <a:ext cx="3721100" cy="307777"/>
          </a:xfrm>
          <a:prstGeom prst="rect">
            <a:avLst/>
          </a:prstGeom>
          <a:noFill/>
          <a:ln w="12700">
            <a:noFill/>
            <a:miter lim="800000"/>
            <a:headEnd type="none" w="sm" len="sm"/>
            <a:tailEnd type="none" w="sm" len="sm"/>
          </a:ln>
        </p:spPr>
        <p:txBody>
          <a:bodyPr>
            <a:spAutoFit/>
          </a:bodyPr>
          <a:lstStyle/>
          <a:p>
            <a:pPr>
              <a:spcBef>
                <a:spcPct val="50000"/>
              </a:spcBef>
            </a:pPr>
            <a:r>
              <a:rPr lang="el-GR" sz="1400" dirty="0">
                <a:solidFill>
                  <a:schemeClr val="tx2"/>
                </a:solidFill>
              </a:rPr>
              <a:t>όπου:</a:t>
            </a:r>
            <a:endParaRPr lang="en-GB" sz="1400" dirty="0">
              <a:solidFill>
                <a:schemeClr val="tx2"/>
              </a:solidFill>
            </a:endParaRPr>
          </a:p>
        </p:txBody>
      </p:sp>
      <p:sp>
        <p:nvSpPr>
          <p:cNvPr id="8" name="Text Box 46"/>
          <p:cNvSpPr txBox="1">
            <a:spLocks noChangeArrowheads="1"/>
          </p:cNvSpPr>
          <p:nvPr/>
        </p:nvSpPr>
        <p:spPr bwMode="auto">
          <a:xfrm>
            <a:off x="1938306" y="4572674"/>
            <a:ext cx="2298700" cy="523220"/>
          </a:xfrm>
          <a:prstGeom prst="rect">
            <a:avLst/>
          </a:prstGeom>
          <a:noFill/>
          <a:ln w="12700">
            <a:noFill/>
            <a:miter lim="800000"/>
            <a:headEnd type="none" w="sm" len="sm"/>
            <a:tailEnd type="none" w="sm" len="sm"/>
          </a:ln>
        </p:spPr>
        <p:txBody>
          <a:bodyPr>
            <a:spAutoFit/>
          </a:bodyPr>
          <a:lstStyle/>
          <a:p>
            <a:pPr>
              <a:spcBef>
                <a:spcPct val="50000"/>
              </a:spcBef>
            </a:pPr>
            <a:r>
              <a:rPr lang="el-GR" sz="1400">
                <a:solidFill>
                  <a:schemeClr val="tx2"/>
                </a:solidFill>
              </a:rPr>
              <a:t>σταθερό κατά την θεωρούμενη μεταβολή</a:t>
            </a:r>
            <a:endParaRPr lang="en-GB" sz="1400">
              <a:solidFill>
                <a:schemeClr val="tx2"/>
              </a:solidFill>
            </a:endParaRPr>
          </a:p>
        </p:txBody>
      </p:sp>
      <p:sp>
        <p:nvSpPr>
          <p:cNvPr id="9" name="Text Box 48"/>
          <p:cNvSpPr txBox="1">
            <a:spLocks noChangeArrowheads="1"/>
          </p:cNvSpPr>
          <p:nvPr/>
        </p:nvSpPr>
        <p:spPr bwMode="auto">
          <a:xfrm>
            <a:off x="1938306" y="5104486"/>
            <a:ext cx="2298700" cy="307777"/>
          </a:xfrm>
          <a:prstGeom prst="rect">
            <a:avLst/>
          </a:prstGeom>
          <a:noFill/>
          <a:ln w="12700">
            <a:noFill/>
            <a:miter lim="800000"/>
            <a:headEnd type="none" w="sm" len="sm"/>
            <a:tailEnd type="none" w="sm" len="sm"/>
          </a:ln>
        </p:spPr>
        <p:txBody>
          <a:bodyPr>
            <a:spAutoFit/>
          </a:bodyPr>
          <a:lstStyle/>
          <a:p>
            <a:pPr>
              <a:spcBef>
                <a:spcPct val="50000"/>
              </a:spcBef>
            </a:pPr>
            <a:r>
              <a:rPr lang="el-GR" sz="1400">
                <a:solidFill>
                  <a:schemeClr val="tx2"/>
                </a:solidFill>
              </a:rPr>
              <a:t>αρχικές τιμές</a:t>
            </a:r>
            <a:endParaRPr lang="en-GB" sz="1400">
              <a:solidFill>
                <a:schemeClr val="tx2"/>
              </a:solidFill>
            </a:endParaRPr>
          </a:p>
        </p:txBody>
      </p:sp>
      <p:sp>
        <p:nvSpPr>
          <p:cNvPr id="10" name="Text Box 50"/>
          <p:cNvSpPr txBox="1">
            <a:spLocks noChangeArrowheads="1"/>
          </p:cNvSpPr>
          <p:nvPr/>
        </p:nvSpPr>
        <p:spPr bwMode="auto">
          <a:xfrm>
            <a:off x="1938306" y="5450561"/>
            <a:ext cx="2298700" cy="307777"/>
          </a:xfrm>
          <a:prstGeom prst="rect">
            <a:avLst/>
          </a:prstGeom>
          <a:noFill/>
          <a:ln w="12700">
            <a:noFill/>
            <a:miter lim="800000"/>
            <a:headEnd type="none" w="sm" len="sm"/>
            <a:tailEnd type="none" w="sm" len="sm"/>
          </a:ln>
        </p:spPr>
        <p:txBody>
          <a:bodyPr>
            <a:spAutoFit/>
          </a:bodyPr>
          <a:lstStyle/>
          <a:p>
            <a:pPr>
              <a:spcBef>
                <a:spcPct val="50000"/>
              </a:spcBef>
            </a:pPr>
            <a:r>
              <a:rPr lang="el-GR" sz="1400">
                <a:solidFill>
                  <a:schemeClr val="tx2"/>
                </a:solidFill>
              </a:rPr>
              <a:t>τελικές τιμές</a:t>
            </a:r>
            <a:endParaRPr lang="en-GB" sz="1400">
              <a:solidFill>
                <a:schemeClr val="tx2"/>
              </a:solidFill>
            </a:endParaRPr>
          </a:p>
        </p:txBody>
      </p:sp>
      <p:sp>
        <p:nvSpPr>
          <p:cNvPr id="11" name="Text Box 52"/>
          <p:cNvSpPr txBox="1">
            <a:spLocks noChangeArrowheads="1"/>
          </p:cNvSpPr>
          <p:nvPr/>
        </p:nvSpPr>
        <p:spPr bwMode="auto">
          <a:xfrm>
            <a:off x="1943069" y="5820449"/>
            <a:ext cx="2298700" cy="523220"/>
          </a:xfrm>
          <a:prstGeom prst="rect">
            <a:avLst/>
          </a:prstGeom>
          <a:noFill/>
          <a:ln w="12700">
            <a:noFill/>
            <a:miter lim="800000"/>
            <a:headEnd type="none" w="sm" len="sm"/>
            <a:tailEnd type="none" w="sm" len="sm"/>
          </a:ln>
        </p:spPr>
        <p:txBody>
          <a:bodyPr>
            <a:spAutoFit/>
          </a:bodyPr>
          <a:lstStyle/>
          <a:p>
            <a:pPr>
              <a:spcBef>
                <a:spcPct val="50000"/>
              </a:spcBef>
            </a:pPr>
            <a:r>
              <a:rPr lang="el-GR" sz="1400">
                <a:solidFill>
                  <a:schemeClr val="tx2"/>
                </a:solidFill>
              </a:rPr>
              <a:t>υπεργεωμετρική συνάρτηση του </a:t>
            </a:r>
            <a:r>
              <a:rPr lang="en-US" sz="1400">
                <a:solidFill>
                  <a:schemeClr val="tx2"/>
                </a:solidFill>
              </a:rPr>
              <a:t>Gauss</a:t>
            </a:r>
            <a:endParaRPr lang="en-GB" sz="1400">
              <a:solidFill>
                <a:schemeClr val="tx2"/>
              </a:solidFill>
            </a:endParaRPr>
          </a:p>
        </p:txBody>
      </p:sp>
      <p:pic>
        <p:nvPicPr>
          <p:cNvPr id="14" name="Picture 13" descr="11-00.gif"/>
          <p:cNvPicPr>
            <a:picLocks noChangeAspect="1"/>
          </p:cNvPicPr>
          <p:nvPr/>
        </p:nvPicPr>
        <p:blipFill>
          <a:blip r:embed="rId2"/>
          <a:stretch>
            <a:fillRect/>
          </a:stretch>
        </p:blipFill>
        <p:spPr>
          <a:xfrm>
            <a:off x="4786314" y="1785926"/>
            <a:ext cx="3993356" cy="2240756"/>
          </a:xfrm>
          <a:prstGeom prst="rect">
            <a:avLst/>
          </a:prstGeom>
        </p:spPr>
      </p:pic>
      <p:pic>
        <p:nvPicPr>
          <p:cNvPr id="17" name="Picture 16" descr="11-02.gif"/>
          <p:cNvPicPr>
            <a:picLocks noChangeAspect="1"/>
          </p:cNvPicPr>
          <p:nvPr/>
        </p:nvPicPr>
        <p:blipFill>
          <a:blip r:embed="rId3"/>
          <a:stretch>
            <a:fillRect/>
          </a:stretch>
        </p:blipFill>
        <p:spPr>
          <a:xfrm>
            <a:off x="419070" y="4572008"/>
            <a:ext cx="1381125" cy="344805"/>
          </a:xfrm>
          <a:prstGeom prst="rect">
            <a:avLst/>
          </a:prstGeom>
        </p:spPr>
      </p:pic>
      <p:pic>
        <p:nvPicPr>
          <p:cNvPr id="18" name="Picture 17" descr="11-03.gif"/>
          <p:cNvPicPr>
            <a:picLocks noChangeAspect="1"/>
          </p:cNvPicPr>
          <p:nvPr/>
        </p:nvPicPr>
        <p:blipFill>
          <a:blip r:embed="rId4"/>
          <a:stretch>
            <a:fillRect/>
          </a:stretch>
        </p:blipFill>
        <p:spPr>
          <a:xfrm>
            <a:off x="1363640" y="5167323"/>
            <a:ext cx="426720" cy="232410"/>
          </a:xfrm>
          <a:prstGeom prst="rect">
            <a:avLst/>
          </a:prstGeom>
        </p:spPr>
      </p:pic>
      <p:pic>
        <p:nvPicPr>
          <p:cNvPr id="19" name="Picture 18" descr="11-04.gif"/>
          <p:cNvPicPr>
            <a:picLocks noChangeAspect="1"/>
          </p:cNvPicPr>
          <p:nvPr/>
        </p:nvPicPr>
        <p:blipFill>
          <a:blip r:embed="rId5"/>
          <a:stretch>
            <a:fillRect/>
          </a:stretch>
        </p:blipFill>
        <p:spPr>
          <a:xfrm>
            <a:off x="1502073" y="5524513"/>
            <a:ext cx="283845" cy="182880"/>
          </a:xfrm>
          <a:prstGeom prst="rect">
            <a:avLst/>
          </a:prstGeom>
        </p:spPr>
      </p:pic>
      <p:pic>
        <p:nvPicPr>
          <p:cNvPr id="20" name="Picture 19" descr="11-05.gif"/>
          <p:cNvPicPr>
            <a:picLocks noChangeAspect="1"/>
          </p:cNvPicPr>
          <p:nvPr/>
        </p:nvPicPr>
        <p:blipFill>
          <a:blip r:embed="rId6"/>
          <a:stretch>
            <a:fillRect/>
          </a:stretch>
        </p:blipFill>
        <p:spPr>
          <a:xfrm>
            <a:off x="771512" y="5820744"/>
            <a:ext cx="1015365" cy="365760"/>
          </a:xfrm>
          <a:prstGeom prst="rect">
            <a:avLst/>
          </a:prstGeom>
        </p:spPr>
      </p:pic>
      <p:sp>
        <p:nvSpPr>
          <p:cNvPr id="39" name="Rounded Rectangle 38"/>
          <p:cNvSpPr/>
          <p:nvPr/>
        </p:nvSpPr>
        <p:spPr bwMode="auto">
          <a:xfrm>
            <a:off x="214282" y="3452812"/>
            <a:ext cx="3929090" cy="833444"/>
          </a:xfrm>
          <a:prstGeom prst="roundRect">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pic>
        <p:nvPicPr>
          <p:cNvPr id="31745" name="Picture 1"/>
          <p:cNvPicPr>
            <a:picLocks noChangeAspect="1" noChangeArrowheads="1"/>
          </p:cNvPicPr>
          <p:nvPr/>
        </p:nvPicPr>
        <p:blipFill>
          <a:blip r:embed="rId7"/>
          <a:srcRect/>
          <a:stretch>
            <a:fillRect/>
          </a:stretch>
        </p:blipFill>
        <p:spPr bwMode="auto">
          <a:xfrm>
            <a:off x="4286248" y="4476154"/>
            <a:ext cx="4649767" cy="1829416"/>
          </a:xfrm>
          <a:prstGeom prst="rect">
            <a:avLst/>
          </a:prstGeom>
          <a:noFill/>
          <a:ln w="9525">
            <a:noFill/>
            <a:miter lim="800000"/>
            <a:headEnd/>
            <a:tailEnd/>
          </a:ln>
          <a:effectLst/>
        </p:spPr>
      </p:pic>
      <p:sp>
        <p:nvSpPr>
          <p:cNvPr id="21" name="Text Box 33"/>
          <p:cNvSpPr txBox="1">
            <a:spLocks noChangeArrowheads="1"/>
          </p:cNvSpPr>
          <p:nvPr/>
        </p:nvSpPr>
        <p:spPr bwMode="auto">
          <a:xfrm>
            <a:off x="3714744" y="3714752"/>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solidFill>
                  <a:schemeClr val="tx2"/>
                </a:solidFill>
              </a:rPr>
              <a:t>(1)</a:t>
            </a:r>
            <a:endParaRPr lang="en-GB" sz="1400" dirty="0">
              <a:solidFill>
                <a:schemeClr val="tx2"/>
              </a:solidFill>
            </a:endParaRPr>
          </a:p>
        </p:txBody>
      </p:sp>
      <p:sp>
        <p:nvSpPr>
          <p:cNvPr id="28" name="Text Box 14"/>
          <p:cNvSpPr txBox="1">
            <a:spLocks noChangeArrowheads="1"/>
          </p:cNvSpPr>
          <p:nvPr/>
        </p:nvSpPr>
        <p:spPr bwMode="auto">
          <a:xfrm>
            <a:off x="142844" y="6324921"/>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b="1" dirty="0">
                <a:solidFill>
                  <a:schemeClr val="tx2"/>
                </a:solidFill>
              </a:rPr>
              <a:t>[</a:t>
            </a:r>
            <a:r>
              <a:rPr lang="en-US" sz="1400" b="1" dirty="0" smtClean="0">
                <a:solidFill>
                  <a:schemeClr val="tx2"/>
                </a:solidFill>
              </a:rPr>
              <a:t>1]</a:t>
            </a:r>
            <a:r>
              <a:rPr lang="el-GR" sz="1400" b="1" dirty="0" smtClean="0">
                <a:solidFill>
                  <a:schemeClr val="tx2"/>
                </a:solidFill>
              </a:rPr>
              <a:t> </a:t>
            </a:r>
            <a:r>
              <a:rPr lang="en-GB" sz="1400" b="1" dirty="0" err="1" smtClean="0">
                <a:solidFill>
                  <a:schemeClr val="tx2"/>
                </a:solidFill>
              </a:rPr>
              <a:t>Charalampakis</a:t>
            </a:r>
            <a:r>
              <a:rPr lang="en-GB" sz="1400" b="1" dirty="0" smtClean="0">
                <a:solidFill>
                  <a:schemeClr val="tx2"/>
                </a:solidFill>
              </a:rPr>
              <a:t>, A.</a:t>
            </a:r>
            <a:r>
              <a:rPr lang="el-GR" sz="1400" b="1" dirty="0" smtClean="0">
                <a:solidFill>
                  <a:schemeClr val="tx2"/>
                </a:solidFill>
              </a:rPr>
              <a:t>Ε</a:t>
            </a:r>
            <a:r>
              <a:rPr lang="en-GB" sz="1400" b="1" dirty="0" smtClean="0">
                <a:solidFill>
                  <a:schemeClr val="tx2"/>
                </a:solidFill>
              </a:rPr>
              <a:t>., Koumousis, V.</a:t>
            </a:r>
            <a:r>
              <a:rPr lang="el-GR" sz="1400" b="1" dirty="0" smtClean="0">
                <a:solidFill>
                  <a:schemeClr val="tx2"/>
                </a:solidFill>
              </a:rPr>
              <a:t>Κ</a:t>
            </a:r>
            <a:r>
              <a:rPr lang="en-GB" sz="1400" b="1" dirty="0" smtClean="0">
                <a:solidFill>
                  <a:schemeClr val="tx2"/>
                </a:solidFill>
              </a:rPr>
              <a:t>. (2008) “On the response and dissipated energy of Bouc-Wen hysteretic model”, Journal of Sound and Vibration, 309:887-895, doi:10.1016/j.jsv.2007.07.080.</a:t>
            </a:r>
            <a:r>
              <a:rPr lang="el-GR" sz="1400" b="1" dirty="0" smtClean="0">
                <a:solidFill>
                  <a:schemeClr val="tx2"/>
                </a:solidFill>
              </a:rPr>
              <a:t> </a:t>
            </a:r>
            <a:endParaRPr lang="en-US" sz="1400" b="1" dirty="0">
              <a:solidFill>
                <a:schemeClr val="tx2"/>
              </a:solidFill>
            </a:endParaRPr>
          </a:p>
        </p:txBody>
      </p:sp>
      <p:pic>
        <p:nvPicPr>
          <p:cNvPr id="31" name="Picture 30" descr="2.gif"/>
          <p:cNvPicPr>
            <a:picLocks noChangeAspect="1"/>
          </p:cNvPicPr>
          <p:nvPr/>
        </p:nvPicPr>
        <p:blipFill>
          <a:blip r:embed="rId8"/>
          <a:stretch>
            <a:fillRect/>
          </a:stretch>
        </p:blipFill>
        <p:spPr>
          <a:xfrm>
            <a:off x="357158" y="3500438"/>
            <a:ext cx="2913698" cy="726758"/>
          </a:xfrm>
          <a:prstGeom prst="rect">
            <a:avLst/>
          </a:prstGeom>
        </p:spPr>
      </p:pic>
      <p:grpSp>
        <p:nvGrpSpPr>
          <p:cNvPr id="32" name="Group 31"/>
          <p:cNvGrpSpPr/>
          <p:nvPr/>
        </p:nvGrpSpPr>
        <p:grpSpPr>
          <a:xfrm>
            <a:off x="1214414" y="2571744"/>
            <a:ext cx="3500462" cy="2857520"/>
            <a:chOff x="3143240" y="3143248"/>
            <a:chExt cx="3500462" cy="2857520"/>
          </a:xfrm>
          <a:solidFill>
            <a:schemeClr val="accent5"/>
          </a:solidFill>
        </p:grpSpPr>
        <p:sp>
          <p:nvSpPr>
            <p:cNvPr id="23" name="Rounded Rectangular Callout 22"/>
            <p:cNvSpPr/>
            <p:nvPr/>
          </p:nvSpPr>
          <p:spPr bwMode="auto">
            <a:xfrm>
              <a:off x="3143240" y="3143248"/>
              <a:ext cx="3500462" cy="2857520"/>
            </a:xfrm>
            <a:prstGeom prst="wedgeRoundRectCallout">
              <a:avLst>
                <a:gd name="adj1" fmla="val -40490"/>
                <a:gd name="adj2" fmla="val 63748"/>
                <a:gd name="adj3" fmla="val 16667"/>
              </a:avLst>
            </a:prstGeom>
            <a:grp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6" name="Text Box 33"/>
            <p:cNvSpPr txBox="1">
              <a:spLocks noChangeArrowheads="1"/>
            </p:cNvSpPr>
            <p:nvPr/>
          </p:nvSpPr>
          <p:spPr bwMode="auto">
            <a:xfrm>
              <a:off x="3428992" y="3286124"/>
              <a:ext cx="3000396" cy="954107"/>
            </a:xfrm>
            <a:prstGeom prst="rect">
              <a:avLst/>
            </a:prstGeom>
            <a:grp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Η υπεργεωμετρική συνάρτηση του </a:t>
              </a:r>
              <a:r>
                <a:rPr lang="en-US" sz="1400" dirty="0" smtClean="0">
                  <a:solidFill>
                    <a:schemeClr val="tx2"/>
                  </a:solidFill>
                </a:rPr>
                <a:t>Gauss </a:t>
              </a:r>
              <a:r>
                <a:rPr lang="en-US" sz="1400" i="1" baseline="-25000" dirty="0" smtClean="0">
                  <a:solidFill>
                    <a:schemeClr val="tx2"/>
                  </a:solidFill>
                </a:rPr>
                <a:t>2</a:t>
              </a:r>
              <a:r>
                <a:rPr lang="en-US" sz="1400" i="1" dirty="0" smtClean="0">
                  <a:solidFill>
                    <a:schemeClr val="tx2"/>
                  </a:solidFill>
                </a:rPr>
                <a:t>F</a:t>
              </a:r>
              <a:r>
                <a:rPr lang="en-US" sz="1400" i="1" baseline="-25000" dirty="0" smtClean="0">
                  <a:solidFill>
                    <a:schemeClr val="tx2"/>
                  </a:solidFill>
                </a:rPr>
                <a:t>1</a:t>
              </a:r>
              <a:r>
                <a:rPr lang="en-US" sz="1400" i="1" dirty="0" smtClean="0">
                  <a:solidFill>
                    <a:schemeClr val="tx2"/>
                  </a:solidFill>
                </a:rPr>
                <a:t>(a,</a:t>
              </a:r>
              <a:r>
                <a:rPr lang="el-GR" sz="1400" i="1" dirty="0" smtClean="0">
                  <a:solidFill>
                    <a:schemeClr val="tx2"/>
                  </a:solidFill>
                </a:rPr>
                <a:t> </a:t>
              </a:r>
              <a:r>
                <a:rPr lang="en-US" sz="1400" i="1" dirty="0" smtClean="0">
                  <a:solidFill>
                    <a:schemeClr val="tx2"/>
                  </a:solidFill>
                </a:rPr>
                <a:t>b,</a:t>
              </a:r>
              <a:r>
                <a:rPr lang="el-GR" sz="1400" i="1" dirty="0" smtClean="0">
                  <a:solidFill>
                    <a:schemeClr val="tx2"/>
                  </a:solidFill>
                </a:rPr>
                <a:t> </a:t>
              </a:r>
              <a:r>
                <a:rPr lang="en-US" sz="1400" i="1" dirty="0" smtClean="0">
                  <a:solidFill>
                    <a:schemeClr val="tx2"/>
                  </a:solidFill>
                </a:rPr>
                <a:t>c;</a:t>
              </a:r>
              <a:r>
                <a:rPr lang="el-GR" sz="1400" i="1" dirty="0" smtClean="0">
                  <a:solidFill>
                    <a:schemeClr val="tx2"/>
                  </a:solidFill>
                </a:rPr>
                <a:t> </a:t>
              </a:r>
              <a:r>
                <a:rPr lang="en-US" sz="1400" i="1" dirty="0" smtClean="0">
                  <a:solidFill>
                    <a:schemeClr val="tx2"/>
                  </a:solidFill>
                </a:rPr>
                <a:t>w) </a:t>
              </a:r>
              <a:r>
                <a:rPr lang="el-GR" sz="1400" dirty="0" smtClean="0">
                  <a:solidFill>
                    <a:schemeClr val="tx2"/>
                  </a:solidFill>
                </a:rPr>
                <a:t>είναι η αναλυτική έκφραση της λεγόμενης  υπεργεωμετρικής σειράς:</a:t>
              </a:r>
              <a:endParaRPr lang="en-GB" sz="1400" i="1" dirty="0">
                <a:solidFill>
                  <a:schemeClr val="tx2"/>
                </a:solidFill>
              </a:endParaRPr>
            </a:p>
          </p:txBody>
        </p:sp>
        <p:pic>
          <p:nvPicPr>
            <p:cNvPr id="27" name="Picture 26" descr="1.gif"/>
            <p:cNvPicPr>
              <a:picLocks noChangeAspect="1"/>
            </p:cNvPicPr>
            <p:nvPr/>
          </p:nvPicPr>
          <p:blipFill>
            <a:blip r:embed="rId9"/>
            <a:stretch>
              <a:fillRect/>
            </a:stretch>
          </p:blipFill>
          <p:spPr>
            <a:xfrm>
              <a:off x="3448042" y="4286256"/>
              <a:ext cx="2967038" cy="726758"/>
            </a:xfrm>
            <a:prstGeom prst="rect">
              <a:avLst/>
            </a:prstGeom>
            <a:grpFill/>
          </p:spPr>
        </p:pic>
        <p:sp>
          <p:nvSpPr>
            <p:cNvPr id="30" name="Text Box 33"/>
            <p:cNvSpPr txBox="1">
              <a:spLocks noChangeArrowheads="1"/>
            </p:cNvSpPr>
            <p:nvPr/>
          </p:nvSpPr>
          <p:spPr bwMode="auto">
            <a:xfrm>
              <a:off x="3428992" y="5047790"/>
              <a:ext cx="3000396" cy="738664"/>
            </a:xfrm>
            <a:prstGeom prst="rect">
              <a:avLst/>
            </a:prstGeom>
            <a:grp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όπου </a:t>
              </a:r>
              <a:r>
                <a:rPr lang="el-GR" sz="1400" i="1" dirty="0" smtClean="0">
                  <a:solidFill>
                    <a:schemeClr val="tx2"/>
                  </a:solidFill>
                </a:rPr>
                <a:t>(</a:t>
              </a:r>
              <a:r>
                <a:rPr lang="en-US" sz="1400" i="1" dirty="0" smtClean="0">
                  <a:solidFill>
                    <a:schemeClr val="tx2"/>
                  </a:solidFill>
                </a:rPr>
                <a:t>p)</a:t>
              </a:r>
              <a:r>
                <a:rPr lang="en-US" sz="1400" i="1" baseline="-25000" dirty="0" smtClean="0">
                  <a:solidFill>
                    <a:schemeClr val="tx2"/>
                  </a:solidFill>
                </a:rPr>
                <a:t>n</a:t>
              </a:r>
              <a:r>
                <a:rPr lang="en-US" sz="1400" i="1" dirty="0" smtClean="0">
                  <a:solidFill>
                    <a:schemeClr val="tx2"/>
                  </a:solidFill>
                </a:rPr>
                <a:t> = p(p+1)…(p+n-1)</a:t>
              </a:r>
              <a:r>
                <a:rPr lang="en-US" sz="1400" dirty="0" smtClean="0">
                  <a:solidFill>
                    <a:schemeClr val="tx2"/>
                  </a:solidFill>
                </a:rPr>
                <a:t> </a:t>
              </a:r>
              <a:r>
                <a:rPr lang="el-GR" sz="1400" dirty="0" smtClean="0">
                  <a:solidFill>
                    <a:schemeClr val="tx2"/>
                  </a:solidFill>
                </a:rPr>
                <a:t>είναι το σύμβολο του </a:t>
              </a:r>
              <a:r>
                <a:rPr lang="en-US" sz="1400" dirty="0" smtClean="0">
                  <a:solidFill>
                    <a:schemeClr val="tx2"/>
                  </a:solidFill>
                </a:rPr>
                <a:t>Pochhammer </a:t>
              </a:r>
              <a:r>
                <a:rPr lang="el-GR" sz="1400" dirty="0" smtClean="0">
                  <a:solidFill>
                    <a:schemeClr val="tx2"/>
                  </a:solidFill>
                </a:rPr>
                <a:t>και </a:t>
              </a:r>
              <a:r>
                <a:rPr lang="en-US" sz="1400" i="1" dirty="0" smtClean="0">
                  <a:solidFill>
                    <a:schemeClr val="tx2"/>
                  </a:solidFill>
                </a:rPr>
                <a:t>n!</a:t>
              </a:r>
              <a:r>
                <a:rPr lang="en-US" sz="1400" dirty="0" smtClean="0">
                  <a:solidFill>
                    <a:schemeClr val="tx2"/>
                  </a:solidFill>
                </a:rPr>
                <a:t> </a:t>
              </a:r>
              <a:r>
                <a:rPr lang="el-GR" sz="1400" dirty="0" smtClean="0">
                  <a:solidFill>
                    <a:schemeClr val="tx2"/>
                  </a:solidFill>
                </a:rPr>
                <a:t>το παραγοντικό του </a:t>
              </a:r>
              <a:r>
                <a:rPr lang="en-US" sz="1400" i="1" dirty="0" smtClean="0">
                  <a:solidFill>
                    <a:schemeClr val="tx2"/>
                  </a:solidFill>
                </a:rPr>
                <a:t>n</a:t>
              </a:r>
              <a:r>
                <a:rPr lang="en-US" sz="1400" dirty="0" smtClean="0">
                  <a:solidFill>
                    <a:schemeClr val="tx2"/>
                  </a:solidFill>
                </a:rPr>
                <a:t>. </a:t>
              </a:r>
              <a:endParaRPr lang="en-GB" sz="1400" i="1" dirty="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childTnLst>
                                </p:cTn>
                              </p:par>
                              <p:par>
                                <p:cTn id="46" presetID="10" presetClass="entr" presetSubtype="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par>
                                <p:cTn id="49" presetID="10"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childTnLst>
                                </p:cTn>
                              </p:par>
                              <p:par>
                                <p:cTn id="58" presetID="10" presetClass="entr" presetSubtype="0" fill="hold" nodeType="withEffect">
                                  <p:stCondLst>
                                    <p:cond delay="0"/>
                                  </p:stCondLst>
                                  <p:childTnLst>
                                    <p:set>
                                      <p:cBhvr>
                                        <p:cTn id="59" dur="1" fill="hold">
                                          <p:stCondLst>
                                            <p:cond delay="0"/>
                                          </p:stCondLst>
                                        </p:cTn>
                                        <p:tgtEl>
                                          <p:spTgt spid="31745"/>
                                        </p:tgtEl>
                                        <p:attrNameLst>
                                          <p:attrName>style.visibility</p:attrName>
                                        </p:attrNameLst>
                                      </p:cBhvr>
                                      <p:to>
                                        <p:strVal val="visible"/>
                                      </p:to>
                                    </p:set>
                                    <p:animEffect transition="in" filter="fade">
                                      <p:cBhvr>
                                        <p:cTn id="60" dur="1000"/>
                                        <p:tgtEl>
                                          <p:spTgt spid="31745"/>
                                        </p:tgtEl>
                                      </p:cBhvr>
                                    </p:animEffect>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strVal val="#ppt_w*0.70"/>
                                          </p:val>
                                        </p:tav>
                                        <p:tav tm="100000">
                                          <p:val>
                                            <p:strVal val="#ppt_w"/>
                                          </p:val>
                                        </p:tav>
                                      </p:tavLst>
                                    </p:anim>
                                    <p:anim calcmode="lin" valueType="num">
                                      <p:cBhvr>
                                        <p:cTn id="66" dur="1000" fill="hold"/>
                                        <p:tgtEl>
                                          <p:spTgt spid="39"/>
                                        </p:tgtEl>
                                        <p:attrNameLst>
                                          <p:attrName>ppt_h</p:attrName>
                                        </p:attrNameLst>
                                      </p:cBhvr>
                                      <p:tavLst>
                                        <p:tav tm="0">
                                          <p:val>
                                            <p:strVal val="#ppt_h"/>
                                          </p:val>
                                        </p:tav>
                                        <p:tav tm="100000">
                                          <p:val>
                                            <p:strVal val="#ppt_h"/>
                                          </p:val>
                                        </p:tav>
                                      </p:tavLst>
                                    </p:anim>
                                    <p:animEffect transition="in" filter="fade">
                                      <p:cBhvr>
                                        <p:cTn id="67" dur="10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9" grpId="0"/>
      <p:bldP spid="10" grpId="0"/>
      <p:bldP spid="11" grpId="0"/>
      <p:bldP spid="39" grpId="0" animBg="1"/>
      <p:bldP spid="21"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2.gif"/>
          <p:cNvPicPr>
            <a:picLocks noChangeAspect="1"/>
          </p:cNvPicPr>
          <p:nvPr/>
        </p:nvPicPr>
        <p:blipFill>
          <a:blip r:embed="rId2"/>
          <a:stretch>
            <a:fillRect/>
          </a:stretch>
        </p:blipFill>
        <p:spPr>
          <a:xfrm>
            <a:off x="577207" y="2285992"/>
            <a:ext cx="2913698" cy="726758"/>
          </a:xfrm>
          <a:prstGeom prst="rect">
            <a:avLst/>
          </a:prstGeom>
        </p:spPr>
      </p:pic>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 </a:t>
            </a:r>
            <a:r>
              <a:rPr lang="el-GR" sz="2400" b="1" dirty="0" smtClean="0">
                <a:solidFill>
                  <a:schemeClr val="tx2"/>
                </a:solidFill>
              </a:rPr>
              <a:t>Απόκριση</a:t>
            </a:r>
          </a:p>
          <a:p>
            <a:pPr algn="r">
              <a:spcBef>
                <a:spcPct val="50000"/>
              </a:spcBef>
            </a:pPr>
            <a:r>
              <a:rPr lang="el-GR" sz="2400" b="1" dirty="0" smtClean="0">
                <a:solidFill>
                  <a:schemeClr val="tx2"/>
                </a:solidFill>
              </a:rPr>
              <a:t>(αναλυτικός υπολογισμός)</a:t>
            </a:r>
            <a:endParaRPr lang="en-GB" sz="2400" b="1" dirty="0" smtClean="0">
              <a:solidFill>
                <a:schemeClr val="tx2"/>
              </a:solidFill>
            </a:endParaRPr>
          </a:p>
          <a:p>
            <a:pPr algn="r">
              <a:spcBef>
                <a:spcPct val="50000"/>
              </a:spcBef>
            </a:pPr>
            <a:endParaRPr lang="en-US" sz="2400" b="1" dirty="0" smtClean="0">
              <a:solidFill>
                <a:schemeClr val="tx2"/>
              </a:solidFill>
            </a:endParaRPr>
          </a:p>
        </p:txBody>
      </p:sp>
      <p:sp>
        <p:nvSpPr>
          <p:cNvPr id="4" name="Text Box 9"/>
          <p:cNvSpPr txBox="1">
            <a:spLocks noChangeArrowheads="1"/>
          </p:cNvSpPr>
          <p:nvPr/>
        </p:nvSpPr>
        <p:spPr bwMode="auto">
          <a:xfrm>
            <a:off x="166715" y="1916113"/>
            <a:ext cx="3721100" cy="338554"/>
          </a:xfrm>
          <a:prstGeom prst="rect">
            <a:avLst/>
          </a:prstGeom>
          <a:noFill/>
          <a:ln w="12700">
            <a:noFill/>
            <a:miter lim="800000"/>
            <a:headEnd type="none" w="sm" len="sm"/>
            <a:tailEnd type="none" w="sm" len="sm"/>
          </a:ln>
        </p:spPr>
        <p:txBody>
          <a:bodyPr>
            <a:spAutoFit/>
          </a:bodyPr>
          <a:lstStyle/>
          <a:p>
            <a:pPr>
              <a:spcBef>
                <a:spcPct val="50000"/>
              </a:spcBef>
            </a:pPr>
            <a:r>
              <a:rPr lang="el-GR" sz="1600" dirty="0">
                <a:solidFill>
                  <a:schemeClr val="tx2"/>
                </a:solidFill>
              </a:rPr>
              <a:t>Η σχέση είναι πεπλεγμένη ως προς </a:t>
            </a:r>
            <a:r>
              <a:rPr lang="en-US" sz="1600" i="1" dirty="0">
                <a:solidFill>
                  <a:schemeClr val="tx2"/>
                </a:solidFill>
              </a:rPr>
              <a:t>z</a:t>
            </a:r>
            <a:r>
              <a:rPr lang="en-US" sz="1600" dirty="0">
                <a:solidFill>
                  <a:schemeClr val="tx2"/>
                </a:solidFill>
              </a:rPr>
              <a:t>.</a:t>
            </a:r>
            <a:endParaRPr lang="en-GB" sz="1600" dirty="0">
              <a:solidFill>
                <a:schemeClr val="tx2"/>
              </a:solidFill>
            </a:endParaRPr>
          </a:p>
        </p:txBody>
      </p:sp>
      <p:sp>
        <p:nvSpPr>
          <p:cNvPr id="6" name="Text Box 21"/>
          <p:cNvSpPr txBox="1">
            <a:spLocks noChangeArrowheads="1"/>
          </p:cNvSpPr>
          <p:nvPr/>
        </p:nvSpPr>
        <p:spPr bwMode="auto">
          <a:xfrm>
            <a:off x="173700" y="4508500"/>
            <a:ext cx="37211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a:solidFill>
                  <a:schemeClr val="tx2"/>
                </a:solidFill>
              </a:rPr>
              <a:t>Για </a:t>
            </a:r>
            <a:r>
              <a:rPr lang="en-US" sz="1600" b="1" i="1" dirty="0">
                <a:solidFill>
                  <a:schemeClr val="tx2"/>
                </a:solidFill>
              </a:rPr>
              <a:t>n=2</a:t>
            </a:r>
            <a:r>
              <a:rPr lang="en-US" sz="1600" b="1" dirty="0">
                <a:solidFill>
                  <a:schemeClr val="tx2"/>
                </a:solidFill>
              </a:rPr>
              <a:t>:</a:t>
            </a:r>
            <a:endParaRPr lang="en-GB" sz="1600" b="1" dirty="0">
              <a:solidFill>
                <a:schemeClr val="tx2"/>
              </a:solidFill>
            </a:endParaRPr>
          </a:p>
        </p:txBody>
      </p:sp>
      <p:sp>
        <p:nvSpPr>
          <p:cNvPr id="7" name="Text Box 23"/>
          <p:cNvSpPr txBox="1">
            <a:spLocks noChangeArrowheads="1"/>
          </p:cNvSpPr>
          <p:nvPr/>
        </p:nvSpPr>
        <p:spPr bwMode="auto">
          <a:xfrm>
            <a:off x="217516" y="5786454"/>
            <a:ext cx="8497888" cy="830997"/>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Για τυχαίο </a:t>
            </a:r>
            <a:r>
              <a:rPr lang="en-US" sz="1600" b="1" i="1" dirty="0" smtClean="0">
                <a:solidFill>
                  <a:schemeClr val="tx2"/>
                </a:solidFill>
              </a:rPr>
              <a:t>n</a:t>
            </a:r>
            <a:r>
              <a:rPr lang="en-US" sz="1600" b="1" dirty="0" smtClean="0">
                <a:solidFill>
                  <a:schemeClr val="tx2"/>
                </a:solidFill>
              </a:rPr>
              <a:t>: </a:t>
            </a:r>
            <a:r>
              <a:rPr lang="el-GR" sz="1600" dirty="0" smtClean="0">
                <a:solidFill>
                  <a:schemeClr val="tx2"/>
                </a:solidFill>
              </a:rPr>
              <a:t>εξαιρετικά αποδοτική αριθμητική </a:t>
            </a:r>
            <a:r>
              <a:rPr lang="el-GR" sz="1600" dirty="0">
                <a:solidFill>
                  <a:schemeClr val="tx2"/>
                </a:solidFill>
              </a:rPr>
              <a:t>επίλυση της σχέσης </a:t>
            </a:r>
            <a:r>
              <a:rPr lang="el-GR" sz="1600" dirty="0" smtClean="0">
                <a:solidFill>
                  <a:schemeClr val="tx2"/>
                </a:solidFill>
              </a:rPr>
              <a:t>(1) ως </a:t>
            </a:r>
            <a:r>
              <a:rPr lang="el-GR" sz="1600" dirty="0">
                <a:solidFill>
                  <a:schemeClr val="tx2"/>
                </a:solidFill>
              </a:rPr>
              <a:t>προς </a:t>
            </a:r>
            <a:r>
              <a:rPr lang="en-US" sz="1600" i="1" dirty="0">
                <a:solidFill>
                  <a:schemeClr val="tx2"/>
                </a:solidFill>
              </a:rPr>
              <a:t>z</a:t>
            </a:r>
            <a:r>
              <a:rPr lang="en-US" sz="1600" dirty="0">
                <a:solidFill>
                  <a:schemeClr val="tx2"/>
                </a:solidFill>
              </a:rPr>
              <a:t> </a:t>
            </a:r>
            <a:r>
              <a:rPr lang="el-GR" sz="1600" dirty="0">
                <a:solidFill>
                  <a:schemeClr val="tx2"/>
                </a:solidFill>
              </a:rPr>
              <a:t>με φραγή της ρίζας και διχοτόμηση </a:t>
            </a:r>
            <a:r>
              <a:rPr lang="el-GR" sz="1600" dirty="0" smtClean="0">
                <a:solidFill>
                  <a:schemeClr val="tx2"/>
                </a:solidFill>
              </a:rPr>
              <a:t>διαστημάτων. </a:t>
            </a:r>
            <a:br>
              <a:rPr lang="el-GR" sz="1600" dirty="0" smtClean="0">
                <a:solidFill>
                  <a:schemeClr val="tx2"/>
                </a:solidFill>
              </a:rPr>
            </a:br>
            <a:r>
              <a:rPr lang="el-GR" sz="1600" dirty="0" smtClean="0">
                <a:solidFill>
                  <a:schemeClr val="tx2"/>
                </a:solidFill>
              </a:rPr>
              <a:t>Προτάθηκε η μέθοδος </a:t>
            </a:r>
            <a:r>
              <a:rPr lang="el-GR" sz="1600" dirty="0">
                <a:solidFill>
                  <a:schemeClr val="tx2"/>
                </a:solidFill>
              </a:rPr>
              <a:t>Van Wijngaarden – Dekker – </a:t>
            </a:r>
            <a:r>
              <a:rPr lang="el-GR" sz="1600" dirty="0" smtClean="0">
                <a:solidFill>
                  <a:schemeClr val="tx2"/>
                </a:solidFill>
              </a:rPr>
              <a:t>Brent</a:t>
            </a:r>
            <a:r>
              <a:rPr lang="en-US" sz="1600" dirty="0" smtClean="0">
                <a:solidFill>
                  <a:schemeClr val="tx2"/>
                </a:solidFill>
              </a:rPr>
              <a:t>.</a:t>
            </a:r>
            <a:r>
              <a:rPr lang="el-GR" sz="1600" dirty="0" smtClean="0">
                <a:solidFill>
                  <a:schemeClr val="tx2"/>
                </a:solidFill>
              </a:rPr>
              <a:t> </a:t>
            </a:r>
            <a:endParaRPr lang="en-GB" sz="1600" dirty="0">
              <a:solidFill>
                <a:schemeClr val="tx2"/>
              </a:solidFill>
            </a:endParaRPr>
          </a:p>
        </p:txBody>
      </p:sp>
      <p:sp>
        <p:nvSpPr>
          <p:cNvPr id="9" name="Text Box 21"/>
          <p:cNvSpPr txBox="1">
            <a:spLocks noChangeArrowheads="1"/>
          </p:cNvSpPr>
          <p:nvPr/>
        </p:nvSpPr>
        <p:spPr bwMode="auto">
          <a:xfrm>
            <a:off x="165704" y="3286124"/>
            <a:ext cx="37211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a:solidFill>
                  <a:schemeClr val="tx2"/>
                </a:solidFill>
              </a:rPr>
              <a:t>Για </a:t>
            </a:r>
            <a:r>
              <a:rPr lang="en-US" sz="1600" b="1" i="1" dirty="0" smtClean="0">
                <a:solidFill>
                  <a:schemeClr val="tx2"/>
                </a:solidFill>
              </a:rPr>
              <a:t>n=</a:t>
            </a:r>
            <a:r>
              <a:rPr lang="el-GR" sz="1600" b="1" i="1" dirty="0" smtClean="0">
                <a:solidFill>
                  <a:schemeClr val="tx2"/>
                </a:solidFill>
              </a:rPr>
              <a:t>1</a:t>
            </a:r>
            <a:r>
              <a:rPr lang="en-US" sz="1600" b="1" dirty="0" smtClean="0">
                <a:solidFill>
                  <a:schemeClr val="tx2"/>
                </a:solidFill>
              </a:rPr>
              <a:t>:</a:t>
            </a:r>
            <a:endParaRPr lang="en-GB" sz="1600" b="1" dirty="0">
              <a:solidFill>
                <a:schemeClr val="tx2"/>
              </a:solidFill>
            </a:endParaRPr>
          </a:p>
        </p:txBody>
      </p:sp>
      <p:pic>
        <p:nvPicPr>
          <p:cNvPr id="10" name="Picture 9" descr="12-01.gif"/>
          <p:cNvPicPr>
            <a:picLocks noChangeAspect="1"/>
          </p:cNvPicPr>
          <p:nvPr/>
        </p:nvPicPr>
        <p:blipFill>
          <a:blip r:embed="rId3"/>
          <a:stretch>
            <a:fillRect/>
          </a:stretch>
        </p:blipFill>
        <p:spPr>
          <a:xfrm>
            <a:off x="571472" y="3571876"/>
            <a:ext cx="3088005" cy="832485"/>
          </a:xfrm>
          <a:prstGeom prst="rect">
            <a:avLst/>
          </a:prstGeom>
        </p:spPr>
      </p:pic>
      <p:pic>
        <p:nvPicPr>
          <p:cNvPr id="11" name="Picture 10" descr="12-02.gif"/>
          <p:cNvPicPr>
            <a:picLocks noChangeAspect="1"/>
          </p:cNvPicPr>
          <p:nvPr/>
        </p:nvPicPr>
        <p:blipFill>
          <a:blip r:embed="rId4"/>
          <a:stretch>
            <a:fillRect/>
          </a:stretch>
        </p:blipFill>
        <p:spPr>
          <a:xfrm>
            <a:off x="642910" y="4929198"/>
            <a:ext cx="3158490" cy="680085"/>
          </a:xfrm>
          <a:prstGeom prst="rect">
            <a:avLst/>
          </a:prstGeom>
        </p:spPr>
      </p:pic>
      <p:pic>
        <p:nvPicPr>
          <p:cNvPr id="14" name="Picture 13" descr="11-00.gif"/>
          <p:cNvPicPr>
            <a:picLocks noChangeAspect="1"/>
          </p:cNvPicPr>
          <p:nvPr/>
        </p:nvPicPr>
        <p:blipFill>
          <a:blip r:embed="rId5"/>
          <a:stretch>
            <a:fillRect/>
          </a:stretch>
        </p:blipFill>
        <p:spPr>
          <a:xfrm>
            <a:off x="4786314" y="1785926"/>
            <a:ext cx="3993356" cy="2240756"/>
          </a:xfrm>
          <a:prstGeom prst="rect">
            <a:avLst/>
          </a:prstGeom>
        </p:spPr>
      </p:pic>
      <p:sp>
        <p:nvSpPr>
          <p:cNvPr id="15" name="Text Box 9"/>
          <p:cNvSpPr txBox="1">
            <a:spLocks noChangeArrowheads="1"/>
          </p:cNvSpPr>
          <p:nvPr/>
        </p:nvSpPr>
        <p:spPr bwMode="auto">
          <a:xfrm>
            <a:off x="3773482" y="2474906"/>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16" name="Text Box 9"/>
          <p:cNvSpPr txBox="1">
            <a:spLocks noChangeArrowheads="1"/>
          </p:cNvSpPr>
          <p:nvPr/>
        </p:nvSpPr>
        <p:spPr bwMode="auto">
          <a:xfrm>
            <a:off x="3786182" y="4049917"/>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2</a:t>
            </a:r>
            <a:r>
              <a:rPr lang="el-GR" sz="1400" dirty="0" smtClean="0">
                <a:solidFill>
                  <a:schemeClr val="tx2"/>
                </a:solidFill>
              </a:rPr>
              <a:t>)</a:t>
            </a:r>
            <a:endParaRPr lang="en-GB" sz="1400" dirty="0">
              <a:solidFill>
                <a:schemeClr val="tx2"/>
              </a:solidFill>
            </a:endParaRPr>
          </a:p>
        </p:txBody>
      </p:sp>
      <p:sp>
        <p:nvSpPr>
          <p:cNvPr id="17" name="Text Box 9"/>
          <p:cNvSpPr txBox="1">
            <a:spLocks noChangeArrowheads="1"/>
          </p:cNvSpPr>
          <p:nvPr/>
        </p:nvSpPr>
        <p:spPr bwMode="auto">
          <a:xfrm>
            <a:off x="3786182" y="5214950"/>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3</a:t>
            </a:r>
            <a:r>
              <a:rPr lang="el-GR" sz="1400" dirty="0" smtClean="0">
                <a:solidFill>
                  <a:schemeClr val="tx2"/>
                </a:solidFill>
              </a:rPr>
              <a:t>)</a:t>
            </a:r>
            <a:endParaRPr lang="en-GB"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II. </a:t>
            </a:r>
            <a:r>
              <a:rPr lang="el-GR" sz="2400" b="1" dirty="0" smtClean="0">
                <a:solidFill>
                  <a:schemeClr val="tx2"/>
                </a:solidFill>
              </a:rPr>
              <a:t>Αναλισκόμενη ενέργεια</a:t>
            </a:r>
            <a:endParaRPr lang="en-GB" sz="2400" b="1" dirty="0">
              <a:solidFill>
                <a:schemeClr val="tx2"/>
              </a:solidFill>
            </a:endParaRPr>
          </a:p>
        </p:txBody>
      </p:sp>
      <p:sp>
        <p:nvSpPr>
          <p:cNvPr id="26" name="Text Box 6"/>
          <p:cNvSpPr txBox="1">
            <a:spLocks noChangeArrowheads="1"/>
          </p:cNvSpPr>
          <p:nvPr/>
        </p:nvSpPr>
        <p:spPr bwMode="auto">
          <a:xfrm>
            <a:off x="147607" y="1880224"/>
            <a:ext cx="8864600" cy="338554"/>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b="1" dirty="0" smtClean="0">
                <a:solidFill>
                  <a:schemeClr val="tx2"/>
                </a:solidFill>
              </a:rPr>
              <a:t>Κριτική επισκόπηση της βιβλιογραφίας:</a:t>
            </a:r>
            <a:endParaRPr lang="en-US" sz="1600" dirty="0">
              <a:solidFill>
                <a:schemeClr val="tx2"/>
              </a:solidFill>
            </a:endParaRPr>
          </a:p>
        </p:txBody>
      </p:sp>
      <p:sp>
        <p:nvSpPr>
          <p:cNvPr id="28" name="Text Box 32"/>
          <p:cNvSpPr txBox="1">
            <a:spLocks noChangeArrowheads="1"/>
          </p:cNvSpPr>
          <p:nvPr/>
        </p:nvSpPr>
        <p:spPr bwMode="auto">
          <a:xfrm>
            <a:off x="142844" y="2308852"/>
            <a:ext cx="8786874" cy="338554"/>
          </a:xfrm>
          <a:prstGeom prst="rect">
            <a:avLst/>
          </a:prstGeom>
          <a:noFill/>
          <a:ln w="12700">
            <a:noFill/>
            <a:miter lim="800000"/>
            <a:headEnd type="none" w="sm" len="sm"/>
            <a:tailEnd type="none" w="sm" len="sm"/>
          </a:ln>
        </p:spPr>
        <p:txBody>
          <a:bodyPr wrap="square">
            <a:spAutoFit/>
          </a:bodyPr>
          <a:lstStyle/>
          <a:p>
            <a:pPr marL="266700" indent="-266700">
              <a:spcBef>
                <a:spcPct val="50000"/>
              </a:spcBef>
              <a:buFont typeface="Wingdings" pitchFamily="2" charset="2"/>
              <a:buChar char="q"/>
            </a:pPr>
            <a:r>
              <a:rPr lang="el-GR" sz="1600" dirty="0" smtClean="0">
                <a:solidFill>
                  <a:schemeClr val="tx2"/>
                </a:solidFill>
              </a:rPr>
              <a:t>Δεν έχει καταγραφεί κάποια σχετική εργασία.</a:t>
            </a:r>
          </a:p>
        </p:txBody>
      </p:sp>
      <p:sp>
        <p:nvSpPr>
          <p:cNvPr id="29" name="Text Box 32"/>
          <p:cNvSpPr txBox="1">
            <a:spLocks noChangeArrowheads="1"/>
          </p:cNvSpPr>
          <p:nvPr/>
        </p:nvSpPr>
        <p:spPr bwMode="auto">
          <a:xfrm>
            <a:off x="142844" y="2714620"/>
            <a:ext cx="8786874" cy="338554"/>
          </a:xfrm>
          <a:prstGeom prst="rect">
            <a:avLst/>
          </a:prstGeom>
          <a:noFill/>
          <a:ln w="12700">
            <a:noFill/>
            <a:miter lim="800000"/>
            <a:headEnd type="none" w="sm" len="sm"/>
            <a:tailEnd type="none" w="sm" len="sm"/>
          </a:ln>
        </p:spPr>
        <p:txBody>
          <a:bodyPr wrap="square">
            <a:spAutoFit/>
          </a:bodyPr>
          <a:lstStyle/>
          <a:p>
            <a:pPr marL="266700" indent="-266700">
              <a:spcBef>
                <a:spcPct val="50000"/>
              </a:spcBef>
              <a:buFont typeface="Wingdings" pitchFamily="2" charset="2"/>
              <a:buChar char="q"/>
            </a:pPr>
            <a:r>
              <a:rPr lang="el-GR" sz="1600" dirty="0" smtClean="0">
                <a:solidFill>
                  <a:schemeClr val="tx2"/>
                </a:solidFill>
              </a:rPr>
              <a:t>Στην πράξη, ο υπολογισμός γίνεται με βάση το αντίστοιχο </a:t>
            </a:r>
            <a:r>
              <a:rPr lang="el-GR" sz="1600" b="1" dirty="0" smtClean="0">
                <a:solidFill>
                  <a:schemeClr val="tx2"/>
                </a:solidFill>
              </a:rPr>
              <a:t>διγραμμικό προσομοίωμα</a:t>
            </a:r>
            <a:r>
              <a:rPr lang="el-GR" sz="1600" dirty="0" smtClean="0">
                <a:solidFill>
                  <a:schemeClr val="tx2"/>
                </a:solidFill>
              </a:rPr>
              <a:t>:</a:t>
            </a:r>
            <a:endParaRPr lang="el-GR" sz="1600" dirty="0">
              <a:solidFill>
                <a:schemeClr val="tx2"/>
              </a:solidFill>
            </a:endParaRPr>
          </a:p>
        </p:txBody>
      </p:sp>
      <p:pic>
        <p:nvPicPr>
          <p:cNvPr id="168965" name="Picture 5"/>
          <p:cNvPicPr>
            <a:picLocks noChangeAspect="1" noChangeArrowheads="1"/>
          </p:cNvPicPr>
          <p:nvPr/>
        </p:nvPicPr>
        <p:blipFill>
          <a:blip r:embed="rId2"/>
          <a:srcRect/>
          <a:stretch>
            <a:fillRect/>
          </a:stretch>
        </p:blipFill>
        <p:spPr bwMode="auto">
          <a:xfrm>
            <a:off x="2428860" y="3538559"/>
            <a:ext cx="4543425" cy="29622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childTnLst>
                                </p:cTn>
                              </p:par>
                              <p:par>
                                <p:cTn id="23" presetID="10" presetClass="entr" presetSubtype="0" fill="hold" nodeType="withEffect">
                                  <p:stCondLst>
                                    <p:cond delay="0"/>
                                  </p:stCondLst>
                                  <p:childTnLst>
                                    <p:set>
                                      <p:cBhvr>
                                        <p:cTn id="24" dur="1" fill="hold">
                                          <p:stCondLst>
                                            <p:cond delay="0"/>
                                          </p:stCondLst>
                                        </p:cTn>
                                        <p:tgtEl>
                                          <p:spTgt spid="168965"/>
                                        </p:tgtEl>
                                        <p:attrNameLst>
                                          <p:attrName>style.visibility</p:attrName>
                                        </p:attrNameLst>
                                      </p:cBhvr>
                                      <p:to>
                                        <p:strVal val="visible"/>
                                      </p:to>
                                    </p:set>
                                    <p:animEffect transition="in" filter="fade">
                                      <p:cBhvr>
                                        <p:cTn id="25" dur="1000"/>
                                        <p:tgtEl>
                                          <p:spTgt spid="168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II. </a:t>
            </a:r>
            <a:r>
              <a:rPr lang="el-GR" sz="2400" b="1" dirty="0" smtClean="0">
                <a:solidFill>
                  <a:schemeClr val="tx2"/>
                </a:solidFill>
              </a:rPr>
              <a:t>Αναλισκόμενη ενέργεια</a:t>
            </a:r>
            <a:endParaRPr lang="en-GB" sz="2400" b="1" dirty="0">
              <a:solidFill>
                <a:schemeClr val="tx2"/>
              </a:solidFill>
            </a:endParaRPr>
          </a:p>
        </p:txBody>
      </p:sp>
      <p:sp>
        <p:nvSpPr>
          <p:cNvPr id="4" name="Text Box 7"/>
          <p:cNvSpPr txBox="1">
            <a:spLocks noChangeArrowheads="1"/>
          </p:cNvSpPr>
          <p:nvPr/>
        </p:nvSpPr>
        <p:spPr bwMode="auto">
          <a:xfrm>
            <a:off x="142844" y="1892918"/>
            <a:ext cx="4000528" cy="1938992"/>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a:solidFill>
                  <a:schemeClr val="tx2"/>
                </a:solidFill>
              </a:rPr>
              <a:t>Η αναλισκόμενη ενέργεια εκφράζεται από το </a:t>
            </a:r>
            <a:r>
              <a:rPr lang="el-GR" sz="1600" b="1" dirty="0">
                <a:solidFill>
                  <a:schemeClr val="tx2"/>
                </a:solidFill>
              </a:rPr>
              <a:t>εμβαδόν της επιφάνειας </a:t>
            </a:r>
            <a:r>
              <a:rPr lang="el-GR" sz="1600" dirty="0">
                <a:solidFill>
                  <a:schemeClr val="tx2"/>
                </a:solidFill>
              </a:rPr>
              <a:t>που περικλείεται από τους υστερητικούς βρόχους</a:t>
            </a:r>
            <a:r>
              <a:rPr lang="en-US" sz="1600" dirty="0">
                <a:solidFill>
                  <a:schemeClr val="tx2"/>
                </a:solidFill>
              </a:rPr>
              <a:t>.</a:t>
            </a:r>
            <a:endParaRPr lang="el-GR" sz="1600" dirty="0">
              <a:solidFill>
                <a:schemeClr val="tx2"/>
              </a:solidFill>
            </a:endParaRPr>
          </a:p>
          <a:p>
            <a:pPr>
              <a:spcBef>
                <a:spcPct val="50000"/>
              </a:spcBef>
            </a:pPr>
            <a:r>
              <a:rPr lang="el-GR" sz="1600" b="1" dirty="0" smtClean="0">
                <a:solidFill>
                  <a:schemeClr val="tx2"/>
                </a:solidFill>
              </a:rPr>
              <a:t>Η αναλισκόμενη ενέργεια υπολογίζεται από το υστερητικό ελατήριο μόνον</a:t>
            </a:r>
            <a:r>
              <a:rPr lang="el-GR" sz="1600" dirty="0" smtClean="0">
                <a:solidFill>
                  <a:schemeClr val="tx2"/>
                </a:solidFill>
              </a:rPr>
              <a:t>. Με απευθείας ολοκλήρωση προκύπτει</a:t>
            </a:r>
            <a:r>
              <a:rPr lang="en-US" sz="1600" dirty="0" smtClean="0">
                <a:solidFill>
                  <a:schemeClr val="tx2"/>
                </a:solidFill>
              </a:rPr>
              <a:t> </a:t>
            </a:r>
            <a:r>
              <a:rPr lang="en-US" sz="1600" b="1" baseline="30000" dirty="0" smtClean="0">
                <a:solidFill>
                  <a:schemeClr val="tx2"/>
                </a:solidFill>
              </a:rPr>
              <a:t>[1]</a:t>
            </a:r>
            <a:r>
              <a:rPr lang="el-GR" sz="1600" dirty="0" smtClean="0">
                <a:solidFill>
                  <a:schemeClr val="tx2"/>
                </a:solidFill>
              </a:rPr>
              <a:t>:</a:t>
            </a:r>
            <a:endParaRPr lang="en-GB" sz="1600" dirty="0">
              <a:solidFill>
                <a:schemeClr val="tx2"/>
              </a:solidFill>
            </a:endParaRPr>
          </a:p>
        </p:txBody>
      </p:sp>
      <p:sp>
        <p:nvSpPr>
          <p:cNvPr id="5" name="Text Box 39"/>
          <p:cNvSpPr txBox="1">
            <a:spLocks noChangeArrowheads="1"/>
          </p:cNvSpPr>
          <p:nvPr/>
        </p:nvSpPr>
        <p:spPr bwMode="auto">
          <a:xfrm>
            <a:off x="5208618" y="4500570"/>
            <a:ext cx="3721100" cy="523220"/>
          </a:xfrm>
          <a:prstGeom prst="rect">
            <a:avLst/>
          </a:prstGeom>
          <a:noFill/>
          <a:ln w="12700">
            <a:noFill/>
            <a:miter lim="800000"/>
            <a:headEnd type="none" w="sm" len="sm"/>
            <a:tailEnd type="none" w="sm" len="sm"/>
          </a:ln>
        </p:spPr>
        <p:txBody>
          <a:bodyPr>
            <a:spAutoFit/>
          </a:bodyPr>
          <a:lstStyle/>
          <a:p>
            <a:pPr>
              <a:spcBef>
                <a:spcPct val="50000"/>
              </a:spcBef>
            </a:pPr>
            <a:r>
              <a:rPr lang="el-GR" sz="1400" dirty="0">
                <a:solidFill>
                  <a:schemeClr val="tx2"/>
                </a:solidFill>
              </a:rPr>
              <a:t>Ασταθής λύση στην περίπτωση πλήρους διαρροής</a:t>
            </a:r>
            <a:r>
              <a:rPr lang="en-US" sz="1400" dirty="0">
                <a:solidFill>
                  <a:schemeClr val="tx2"/>
                </a:solidFill>
              </a:rPr>
              <a:t>, </a:t>
            </a:r>
            <a:r>
              <a:rPr lang="el-GR" sz="1400" dirty="0">
                <a:solidFill>
                  <a:schemeClr val="tx2"/>
                </a:solidFill>
              </a:rPr>
              <a:t>όπου </a:t>
            </a:r>
            <a:r>
              <a:rPr lang="en-US" sz="1400" i="1" dirty="0">
                <a:solidFill>
                  <a:schemeClr val="tx2"/>
                </a:solidFill>
              </a:rPr>
              <a:t>z</a:t>
            </a:r>
            <a:r>
              <a:rPr lang="en-US" sz="1400" i="1" baseline="-25000" dirty="0">
                <a:solidFill>
                  <a:schemeClr val="tx2"/>
                </a:solidFill>
              </a:rPr>
              <a:t>A</a:t>
            </a:r>
            <a:r>
              <a:rPr lang="en-US" sz="1400" i="1" dirty="0">
                <a:solidFill>
                  <a:schemeClr val="tx2"/>
                </a:solidFill>
              </a:rPr>
              <a:t>→1</a:t>
            </a:r>
            <a:r>
              <a:rPr lang="en-US" sz="1400" dirty="0">
                <a:solidFill>
                  <a:schemeClr val="tx2"/>
                </a:solidFill>
              </a:rPr>
              <a:t>.</a:t>
            </a:r>
            <a:endParaRPr lang="en-GB" sz="1400" dirty="0">
              <a:solidFill>
                <a:schemeClr val="tx2"/>
              </a:solidFill>
            </a:endParaRPr>
          </a:p>
        </p:txBody>
      </p:sp>
      <p:sp>
        <p:nvSpPr>
          <p:cNvPr id="6" name="Text Box 43"/>
          <p:cNvSpPr txBox="1">
            <a:spLocks noChangeArrowheads="1"/>
          </p:cNvSpPr>
          <p:nvPr/>
        </p:nvSpPr>
        <p:spPr bwMode="auto">
          <a:xfrm>
            <a:off x="5208618" y="5060971"/>
            <a:ext cx="3721100" cy="738664"/>
          </a:xfrm>
          <a:prstGeom prst="rect">
            <a:avLst/>
          </a:prstGeom>
          <a:noFill/>
          <a:ln w="12700">
            <a:noFill/>
            <a:miter lim="800000"/>
            <a:headEnd type="none" w="sm" len="sm"/>
            <a:tailEnd type="none" w="sm" len="sm"/>
          </a:ln>
        </p:spPr>
        <p:txBody>
          <a:bodyPr>
            <a:spAutoFit/>
          </a:bodyPr>
          <a:lstStyle/>
          <a:p>
            <a:pPr>
              <a:spcBef>
                <a:spcPct val="50000"/>
              </a:spcBef>
            </a:pPr>
            <a:r>
              <a:rPr lang="el-GR" sz="1400" b="1" dirty="0">
                <a:solidFill>
                  <a:schemeClr val="tx2"/>
                </a:solidFill>
              </a:rPr>
              <a:t>Η υπεργεωμετρική συνάρτηση </a:t>
            </a:r>
            <a:r>
              <a:rPr lang="el-GR" sz="1400" b="1" i="1" baseline="-25000" dirty="0">
                <a:solidFill>
                  <a:schemeClr val="tx2"/>
                </a:solidFill>
              </a:rPr>
              <a:t>2</a:t>
            </a:r>
            <a:r>
              <a:rPr lang="en-US" sz="1400" b="1" i="1" dirty="0" smtClean="0">
                <a:solidFill>
                  <a:schemeClr val="tx2"/>
                </a:solidFill>
              </a:rPr>
              <a:t>F</a:t>
            </a:r>
            <a:r>
              <a:rPr lang="en-US" sz="1400" b="1" i="1" baseline="-25000" dirty="0" smtClean="0">
                <a:solidFill>
                  <a:schemeClr val="tx2"/>
                </a:solidFill>
              </a:rPr>
              <a:t>1</a:t>
            </a:r>
            <a:r>
              <a:rPr lang="en-US" sz="1400" b="1" i="1" dirty="0" smtClean="0">
                <a:solidFill>
                  <a:schemeClr val="tx2"/>
                </a:solidFill>
              </a:rPr>
              <a:t>(</a:t>
            </a:r>
            <a:r>
              <a:rPr lang="en-US" sz="1400" b="1" i="1" dirty="0" err="1" smtClean="0">
                <a:solidFill>
                  <a:schemeClr val="tx2"/>
                </a:solidFill>
              </a:rPr>
              <a:t>a,b,c;w</a:t>
            </a:r>
            <a:r>
              <a:rPr lang="en-US" sz="1400" b="1" i="1" dirty="0">
                <a:solidFill>
                  <a:schemeClr val="tx2"/>
                </a:solidFill>
              </a:rPr>
              <a:t>)</a:t>
            </a:r>
            <a:r>
              <a:rPr lang="el-GR" sz="1400" b="1" i="1" dirty="0">
                <a:solidFill>
                  <a:schemeClr val="tx2"/>
                </a:solidFill>
              </a:rPr>
              <a:t> </a:t>
            </a:r>
            <a:r>
              <a:rPr lang="el-GR" sz="1400" b="1" dirty="0">
                <a:solidFill>
                  <a:schemeClr val="tx2"/>
                </a:solidFill>
              </a:rPr>
              <a:t>δεν ορίζεται στο σημείο (1,0) του μιγαδικού επιπέδου</a:t>
            </a:r>
            <a:r>
              <a:rPr lang="en-US" sz="1400" b="1" dirty="0">
                <a:solidFill>
                  <a:schemeClr val="tx2"/>
                </a:solidFill>
              </a:rPr>
              <a:t>.</a:t>
            </a:r>
            <a:endParaRPr lang="en-GB" sz="1400" b="1" dirty="0">
              <a:solidFill>
                <a:schemeClr val="tx2"/>
              </a:solidFill>
            </a:endParaRPr>
          </a:p>
        </p:txBody>
      </p:sp>
      <p:pic>
        <p:nvPicPr>
          <p:cNvPr id="9" name="Picture 8" descr="13-01.gif"/>
          <p:cNvPicPr>
            <a:picLocks noChangeAspect="1"/>
          </p:cNvPicPr>
          <p:nvPr/>
        </p:nvPicPr>
        <p:blipFill>
          <a:blip r:embed="rId2"/>
          <a:stretch>
            <a:fillRect/>
          </a:stretch>
        </p:blipFill>
        <p:spPr>
          <a:xfrm>
            <a:off x="4286248" y="1500174"/>
            <a:ext cx="4612481" cy="2774156"/>
          </a:xfrm>
          <a:prstGeom prst="rect">
            <a:avLst/>
          </a:prstGeom>
        </p:spPr>
      </p:pic>
      <p:pic>
        <p:nvPicPr>
          <p:cNvPr id="11" name="Picture 10" descr="13-05.gif"/>
          <p:cNvPicPr>
            <a:picLocks noChangeAspect="1"/>
          </p:cNvPicPr>
          <p:nvPr/>
        </p:nvPicPr>
        <p:blipFill>
          <a:blip r:embed="rId3"/>
          <a:stretch>
            <a:fillRect/>
          </a:stretch>
        </p:blipFill>
        <p:spPr>
          <a:xfrm>
            <a:off x="571472" y="3962406"/>
            <a:ext cx="1136809" cy="426720"/>
          </a:xfrm>
          <a:prstGeom prst="rect">
            <a:avLst/>
          </a:prstGeom>
        </p:spPr>
      </p:pic>
      <p:pic>
        <p:nvPicPr>
          <p:cNvPr id="14" name="Picture 13" descr="13-06.gif"/>
          <p:cNvPicPr>
            <a:picLocks noChangeAspect="1"/>
          </p:cNvPicPr>
          <p:nvPr/>
        </p:nvPicPr>
        <p:blipFill>
          <a:blip r:embed="rId4"/>
          <a:stretch>
            <a:fillRect/>
          </a:stretch>
        </p:blipFill>
        <p:spPr>
          <a:xfrm>
            <a:off x="571472" y="4484380"/>
            <a:ext cx="2203609" cy="373380"/>
          </a:xfrm>
          <a:prstGeom prst="rect">
            <a:avLst/>
          </a:prstGeom>
        </p:spPr>
      </p:pic>
      <p:pic>
        <p:nvPicPr>
          <p:cNvPr id="15" name="Picture 14" descr="13-07.gif"/>
          <p:cNvPicPr>
            <a:picLocks noChangeAspect="1"/>
          </p:cNvPicPr>
          <p:nvPr/>
        </p:nvPicPr>
        <p:blipFill>
          <a:blip r:embed="rId5"/>
          <a:stretch>
            <a:fillRect/>
          </a:stretch>
        </p:blipFill>
        <p:spPr>
          <a:xfrm>
            <a:off x="571472" y="4915391"/>
            <a:ext cx="3767137" cy="656749"/>
          </a:xfrm>
          <a:prstGeom prst="rect">
            <a:avLst/>
          </a:prstGeom>
        </p:spPr>
      </p:pic>
      <p:pic>
        <p:nvPicPr>
          <p:cNvPr id="16" name="Picture 15" descr="13-08.gif"/>
          <p:cNvPicPr>
            <a:picLocks noChangeAspect="1"/>
          </p:cNvPicPr>
          <p:nvPr/>
        </p:nvPicPr>
        <p:blipFill>
          <a:blip r:embed="rId6"/>
          <a:stretch>
            <a:fillRect/>
          </a:stretch>
        </p:blipFill>
        <p:spPr>
          <a:xfrm>
            <a:off x="603401" y="5572140"/>
            <a:ext cx="2897029" cy="656749"/>
          </a:xfrm>
          <a:prstGeom prst="rect">
            <a:avLst/>
          </a:prstGeom>
        </p:spPr>
      </p:pic>
      <p:grpSp>
        <p:nvGrpSpPr>
          <p:cNvPr id="30" name="Group 29"/>
          <p:cNvGrpSpPr/>
          <p:nvPr/>
        </p:nvGrpSpPr>
        <p:grpSpPr>
          <a:xfrm>
            <a:off x="565174" y="4429132"/>
            <a:ext cx="8364544" cy="1857388"/>
            <a:chOff x="519111" y="4572008"/>
            <a:chExt cx="8364544" cy="1857388"/>
          </a:xfrm>
        </p:grpSpPr>
        <p:sp>
          <p:nvSpPr>
            <p:cNvPr id="20" name="Rounded Rectangle 19"/>
            <p:cNvSpPr/>
            <p:nvPr/>
          </p:nvSpPr>
          <p:spPr bwMode="auto">
            <a:xfrm>
              <a:off x="519111" y="5700375"/>
              <a:ext cx="3006694" cy="729021"/>
            </a:xfrm>
            <a:prstGeom prst="roundRect">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ounded Rectangle 20"/>
            <p:cNvSpPr/>
            <p:nvPr/>
          </p:nvSpPr>
          <p:spPr bwMode="auto">
            <a:xfrm>
              <a:off x="5068779" y="4572008"/>
              <a:ext cx="3814876" cy="1428760"/>
            </a:xfrm>
            <a:prstGeom prst="roundRect">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3" name="Elbow Connector 22"/>
            <p:cNvCxnSpPr>
              <a:stCxn id="20" idx="3"/>
              <a:endCxn id="21" idx="1"/>
            </p:cNvCxnSpPr>
            <p:nvPr/>
          </p:nvCxnSpPr>
          <p:spPr bwMode="auto">
            <a:xfrm flipV="1">
              <a:off x="3525805" y="5286388"/>
              <a:ext cx="1542974" cy="778498"/>
            </a:xfrm>
            <a:prstGeom prst="bentConnector3">
              <a:avLst>
                <a:gd name="adj1" fmla="val 50000"/>
              </a:avLst>
            </a:prstGeom>
            <a:noFill/>
            <a:ln w="38100" cap="flat" cmpd="sng" algn="ctr">
              <a:solidFill>
                <a:schemeClr val="accent1"/>
              </a:solidFill>
              <a:prstDash val="solid"/>
              <a:round/>
              <a:headEnd type="none" w="sm" len="sm"/>
              <a:tailEnd type="none" w="sm" len="sm"/>
            </a:ln>
            <a:effectLst/>
          </p:spPr>
        </p:cxnSp>
      </p:grpSp>
      <p:sp>
        <p:nvSpPr>
          <p:cNvPr id="22" name="Text Box 9"/>
          <p:cNvSpPr txBox="1">
            <a:spLocks noChangeArrowheads="1"/>
          </p:cNvSpPr>
          <p:nvPr/>
        </p:nvSpPr>
        <p:spPr bwMode="auto">
          <a:xfrm>
            <a:off x="4487862" y="4519644"/>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24" name="Text Box 9"/>
          <p:cNvSpPr txBox="1">
            <a:spLocks noChangeArrowheads="1"/>
          </p:cNvSpPr>
          <p:nvPr/>
        </p:nvSpPr>
        <p:spPr bwMode="auto">
          <a:xfrm>
            <a:off x="4500562" y="5105412"/>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2</a:t>
            </a:r>
            <a:r>
              <a:rPr lang="el-GR" sz="1400" dirty="0" smtClean="0">
                <a:solidFill>
                  <a:schemeClr val="tx2"/>
                </a:solidFill>
              </a:rPr>
              <a:t>)</a:t>
            </a:r>
            <a:endParaRPr lang="en-GB" sz="1400" dirty="0">
              <a:solidFill>
                <a:schemeClr val="tx2"/>
              </a:solidFill>
            </a:endParaRPr>
          </a:p>
        </p:txBody>
      </p:sp>
      <p:sp>
        <p:nvSpPr>
          <p:cNvPr id="25" name="Text Box 9"/>
          <p:cNvSpPr txBox="1">
            <a:spLocks noChangeArrowheads="1"/>
          </p:cNvSpPr>
          <p:nvPr/>
        </p:nvSpPr>
        <p:spPr bwMode="auto">
          <a:xfrm>
            <a:off x="4500562" y="5767404"/>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3</a:t>
            </a:r>
            <a:r>
              <a:rPr lang="el-GR" sz="1400" dirty="0" smtClean="0">
                <a:solidFill>
                  <a:schemeClr val="tx2"/>
                </a:solidFill>
              </a:rPr>
              <a:t>)</a:t>
            </a:r>
            <a:endParaRPr lang="en-GB" sz="1400" dirty="0">
              <a:solidFill>
                <a:schemeClr val="tx2"/>
              </a:solidFill>
            </a:endParaRPr>
          </a:p>
        </p:txBody>
      </p:sp>
      <p:sp>
        <p:nvSpPr>
          <p:cNvPr id="19" name="Text Box 14"/>
          <p:cNvSpPr txBox="1">
            <a:spLocks noChangeArrowheads="1"/>
          </p:cNvSpPr>
          <p:nvPr/>
        </p:nvSpPr>
        <p:spPr bwMode="auto">
          <a:xfrm>
            <a:off x="142844" y="6324921"/>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b="1" dirty="0">
                <a:solidFill>
                  <a:schemeClr val="tx2"/>
                </a:solidFill>
              </a:rPr>
              <a:t>[</a:t>
            </a:r>
            <a:r>
              <a:rPr lang="en-US" sz="1400" b="1" dirty="0" smtClean="0">
                <a:solidFill>
                  <a:schemeClr val="tx2"/>
                </a:solidFill>
              </a:rPr>
              <a:t>1]</a:t>
            </a:r>
            <a:r>
              <a:rPr lang="el-GR" sz="1400" b="1" dirty="0" smtClean="0">
                <a:solidFill>
                  <a:schemeClr val="tx2"/>
                </a:solidFill>
              </a:rPr>
              <a:t> </a:t>
            </a:r>
            <a:r>
              <a:rPr lang="en-GB" sz="1400" b="1" dirty="0" err="1" smtClean="0">
                <a:solidFill>
                  <a:schemeClr val="tx2"/>
                </a:solidFill>
              </a:rPr>
              <a:t>Charalampakis</a:t>
            </a:r>
            <a:r>
              <a:rPr lang="en-GB" sz="1400" b="1" dirty="0" smtClean="0">
                <a:solidFill>
                  <a:schemeClr val="tx2"/>
                </a:solidFill>
              </a:rPr>
              <a:t>, A.</a:t>
            </a:r>
            <a:r>
              <a:rPr lang="el-GR" sz="1400" b="1" dirty="0" smtClean="0">
                <a:solidFill>
                  <a:schemeClr val="tx2"/>
                </a:solidFill>
              </a:rPr>
              <a:t>Ε</a:t>
            </a:r>
            <a:r>
              <a:rPr lang="en-GB" sz="1400" b="1" dirty="0" smtClean="0">
                <a:solidFill>
                  <a:schemeClr val="tx2"/>
                </a:solidFill>
              </a:rPr>
              <a:t>., Koumousis, V.</a:t>
            </a:r>
            <a:r>
              <a:rPr lang="el-GR" sz="1400" b="1" dirty="0" smtClean="0">
                <a:solidFill>
                  <a:schemeClr val="tx2"/>
                </a:solidFill>
              </a:rPr>
              <a:t>Κ</a:t>
            </a:r>
            <a:r>
              <a:rPr lang="en-GB" sz="1400" b="1" dirty="0" smtClean="0">
                <a:solidFill>
                  <a:schemeClr val="tx2"/>
                </a:solidFill>
              </a:rPr>
              <a:t>. (2008) “On the response and dissipated energy of Bouc-Wen hysteretic model” Journal of Sound and Vibration, 309:887-895, doi:10.1016/j.jsv.2007.07.080.</a:t>
            </a:r>
            <a:r>
              <a:rPr lang="el-GR" sz="1400" b="1" dirty="0" smtClean="0">
                <a:solidFill>
                  <a:schemeClr val="tx2"/>
                </a:solidFill>
              </a:rPr>
              <a:t> </a:t>
            </a:r>
            <a:endParaRPr lang="en-US"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1000" fill="hold"/>
                                        <p:tgtEl>
                                          <p:spTgt spid="30"/>
                                        </p:tgtEl>
                                        <p:attrNameLst>
                                          <p:attrName>ppt_w</p:attrName>
                                        </p:attrNameLst>
                                      </p:cBhvr>
                                      <p:tavLst>
                                        <p:tav tm="0">
                                          <p:val>
                                            <p:strVal val="#ppt_w*0.70"/>
                                          </p:val>
                                        </p:tav>
                                        <p:tav tm="100000">
                                          <p:val>
                                            <p:strVal val="#ppt_w"/>
                                          </p:val>
                                        </p:tav>
                                      </p:tavLst>
                                    </p:anim>
                                    <p:anim calcmode="lin" valueType="num">
                                      <p:cBhvr>
                                        <p:cTn id="41" dur="1000" fill="hold"/>
                                        <p:tgtEl>
                                          <p:spTgt spid="30"/>
                                        </p:tgtEl>
                                        <p:attrNameLst>
                                          <p:attrName>ppt_h</p:attrName>
                                        </p:attrNameLst>
                                      </p:cBhvr>
                                      <p:tavLst>
                                        <p:tav tm="0">
                                          <p:val>
                                            <p:strVal val="#ppt_h"/>
                                          </p:val>
                                        </p:tav>
                                        <p:tav tm="100000">
                                          <p:val>
                                            <p:strVal val="#ppt_h"/>
                                          </p:val>
                                        </p:tav>
                                      </p:tavLst>
                                    </p:anim>
                                    <p:animEffect transition="in" filter="fade">
                                      <p:cBhvr>
                                        <p:cTn id="42" dur="1000"/>
                                        <p:tgtEl>
                                          <p:spTgt spid="30"/>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2" grpId="0"/>
      <p:bldP spid="24" grpId="0"/>
      <p:bldP spid="25"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572000" y="5835867"/>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Φέρουσα τοιχοποιία</a:t>
            </a:r>
            <a:endParaRPr lang="en-US" sz="1400" dirty="0">
              <a:solidFill>
                <a:schemeClr val="tx2"/>
              </a:solidFill>
            </a:endParaRPr>
          </a:p>
        </p:txBody>
      </p:sp>
      <p:sp>
        <p:nvSpPr>
          <p:cNvPr id="19" name="Text Box 8"/>
          <p:cNvSpPr txBox="1">
            <a:spLocks noChangeArrowheads="1"/>
          </p:cNvSpPr>
          <p:nvPr/>
        </p:nvSpPr>
        <p:spPr bwMode="auto">
          <a:xfrm>
            <a:off x="4572000" y="6072206"/>
            <a:ext cx="4572000" cy="76944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100" dirty="0" err="1" smtClean="0"/>
              <a:t>Madan</a:t>
            </a:r>
            <a:r>
              <a:rPr lang="en-US" sz="1100" dirty="0" smtClean="0"/>
              <a:t>, A., </a:t>
            </a:r>
            <a:r>
              <a:rPr lang="en-US" sz="1100" dirty="0" err="1" smtClean="0"/>
              <a:t>Reinhorn</a:t>
            </a:r>
            <a:r>
              <a:rPr lang="en-US" sz="1100" dirty="0" smtClean="0"/>
              <a:t>, A. M., </a:t>
            </a:r>
            <a:r>
              <a:rPr lang="en-US" sz="1100" dirty="0" err="1" smtClean="0"/>
              <a:t>Mander</a:t>
            </a:r>
            <a:r>
              <a:rPr lang="en-US" sz="1100" dirty="0" smtClean="0"/>
              <a:t>, J. B. (2008) “Fiber-Element Model of </a:t>
            </a:r>
            <a:r>
              <a:rPr lang="en-US" sz="1100" dirty="0" err="1" smtClean="0"/>
              <a:t>Posttensioned</a:t>
            </a:r>
            <a:r>
              <a:rPr lang="en-US" sz="1100" dirty="0" smtClean="0"/>
              <a:t> Hollow Block Masonry Shear Walls under Reversed Cyclic Lateral Loading”, Journal of Structural Engineering, 134(7):1101-1114.</a:t>
            </a:r>
            <a:endParaRPr lang="en-US" sz="1100" dirty="0"/>
          </a:p>
        </p:txBody>
      </p:sp>
      <p:sp>
        <p:nvSpPr>
          <p:cNvPr id="21" name="Text Box 9"/>
          <p:cNvSpPr txBox="1">
            <a:spLocks noChangeArrowheads="1"/>
          </p:cNvSpPr>
          <p:nvPr/>
        </p:nvSpPr>
        <p:spPr bwMode="auto">
          <a:xfrm>
            <a:off x="0" y="5845829"/>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n-US" sz="1400" b="1" dirty="0" smtClean="0">
                <a:solidFill>
                  <a:schemeClr val="tx2"/>
                </a:solidFill>
              </a:rPr>
              <a:t>T</a:t>
            </a:r>
            <a:r>
              <a:rPr lang="el-GR" sz="1400" b="1" dirty="0" smtClean="0">
                <a:solidFill>
                  <a:schemeClr val="tx2"/>
                </a:solidFill>
              </a:rPr>
              <a:t>οιχώματα</a:t>
            </a:r>
            <a:r>
              <a:rPr lang="en-US" sz="1400" b="1" dirty="0" smtClean="0">
                <a:solidFill>
                  <a:schemeClr val="tx2"/>
                </a:solidFill>
              </a:rPr>
              <a:t> (</a:t>
            </a:r>
            <a:r>
              <a:rPr lang="el-GR" sz="1400" b="1" dirty="0" smtClean="0">
                <a:solidFill>
                  <a:schemeClr val="tx2"/>
                </a:solidFill>
              </a:rPr>
              <a:t>Ω/Σ, σύμμικτα, μεταλλικά)</a:t>
            </a:r>
            <a:endParaRPr lang="en-US" sz="1400" dirty="0">
              <a:solidFill>
                <a:schemeClr val="tx2"/>
              </a:solidFill>
            </a:endParaRPr>
          </a:p>
        </p:txBody>
      </p:sp>
      <p:sp>
        <p:nvSpPr>
          <p:cNvPr id="23" name="Text Box 8"/>
          <p:cNvSpPr txBox="1">
            <a:spLocks noChangeArrowheads="1"/>
          </p:cNvSpPr>
          <p:nvPr/>
        </p:nvSpPr>
        <p:spPr bwMode="auto">
          <a:xfrm>
            <a:off x="0" y="6129322"/>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err="1" smtClean="0"/>
              <a:t>Lefas</a:t>
            </a:r>
            <a:r>
              <a:rPr lang="en-US" sz="1200" dirty="0" smtClean="0"/>
              <a:t>, I. D., </a:t>
            </a:r>
            <a:r>
              <a:rPr lang="en-US" sz="1200" dirty="0" err="1" smtClean="0"/>
              <a:t>Kotsovos</a:t>
            </a:r>
            <a:r>
              <a:rPr lang="en-US" sz="1200" dirty="0" smtClean="0"/>
              <a:t>, M. D., (1990) “Strength and Deformation Characteristics of Reinforced Concrete Walls Under Load Reversals”, ACI </a:t>
            </a:r>
            <a:r>
              <a:rPr lang="en-US" sz="1200" dirty="0" err="1" smtClean="0"/>
              <a:t>Struct</a:t>
            </a:r>
            <a:r>
              <a:rPr lang="en-US" sz="1200" dirty="0" smtClean="0"/>
              <a:t>. J., 87(6):716-726.</a:t>
            </a:r>
            <a:endParaRPr lang="en-US" sz="1200" dirty="0"/>
          </a:p>
        </p:txBody>
      </p:sp>
      <p:sp>
        <p:nvSpPr>
          <p:cNvPr id="24" name="Text Box 9"/>
          <p:cNvSpPr txBox="1">
            <a:spLocks noChangeArrowheads="1"/>
          </p:cNvSpPr>
          <p:nvPr/>
        </p:nvSpPr>
        <p:spPr bwMode="auto">
          <a:xfrm>
            <a:off x="4572000" y="2406843"/>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Διατομές Ω/Σ υψηλής αντοχής</a:t>
            </a:r>
            <a:endParaRPr lang="en-US" sz="1400" dirty="0">
              <a:solidFill>
                <a:schemeClr val="tx2"/>
              </a:solidFill>
            </a:endParaRPr>
          </a:p>
        </p:txBody>
      </p:sp>
      <p:sp>
        <p:nvSpPr>
          <p:cNvPr id="25" name="Text Box 8"/>
          <p:cNvSpPr txBox="1">
            <a:spLocks noChangeArrowheads="1"/>
          </p:cNvSpPr>
          <p:nvPr/>
        </p:nvSpPr>
        <p:spPr bwMode="auto">
          <a:xfrm>
            <a:off x="4572000" y="2690336"/>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Xiao, Y., </a:t>
            </a:r>
            <a:r>
              <a:rPr lang="en-US" sz="1200" dirty="0" err="1" smtClean="0"/>
              <a:t>Martirossyan</a:t>
            </a:r>
            <a:r>
              <a:rPr lang="en-US" sz="1200" dirty="0" smtClean="0"/>
              <a:t>, A.</a:t>
            </a:r>
            <a:r>
              <a:rPr lang="el-GR" sz="1200" dirty="0" smtClean="0"/>
              <a:t> </a:t>
            </a:r>
            <a:r>
              <a:rPr lang="en-US" sz="1200" dirty="0" smtClean="0"/>
              <a:t>(1998) “Seismic performance of high-strength concrete columns”, Journal of Structural Engineering, 124(3):241-251.</a:t>
            </a:r>
            <a:endParaRPr lang="en-US" sz="1200" dirty="0"/>
          </a:p>
        </p:txBody>
      </p:sp>
      <p:sp>
        <p:nvSpPr>
          <p:cNvPr id="27" name="Text Box 9"/>
          <p:cNvSpPr txBox="1">
            <a:spLocks noChangeArrowheads="1"/>
          </p:cNvSpPr>
          <p:nvPr/>
        </p:nvSpPr>
        <p:spPr bwMode="auto">
          <a:xfrm>
            <a:off x="0" y="2406843"/>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Διατομές Ω/Σ</a:t>
            </a:r>
            <a:endParaRPr lang="en-US" sz="1400" dirty="0">
              <a:solidFill>
                <a:schemeClr val="tx2"/>
              </a:solidFill>
            </a:endParaRPr>
          </a:p>
        </p:txBody>
      </p:sp>
      <p:sp>
        <p:nvSpPr>
          <p:cNvPr id="28" name="Text Box 8"/>
          <p:cNvSpPr txBox="1">
            <a:spLocks noChangeArrowheads="1"/>
          </p:cNvSpPr>
          <p:nvPr/>
        </p:nvSpPr>
        <p:spPr bwMode="auto">
          <a:xfrm>
            <a:off x="0" y="2690336"/>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err="1" smtClean="0"/>
              <a:t>Saatcioglu</a:t>
            </a:r>
            <a:r>
              <a:rPr lang="en-US" sz="1200" dirty="0" smtClean="0"/>
              <a:t>, M., </a:t>
            </a:r>
            <a:r>
              <a:rPr lang="en-US" sz="1200" dirty="0" err="1" smtClean="0"/>
              <a:t>Ozcebe</a:t>
            </a:r>
            <a:r>
              <a:rPr lang="en-US" sz="1200" dirty="0" smtClean="0"/>
              <a:t>, G. (1989) “Response of Reinforced Concrete Columns to Simulated Seismic Loading”, ACI Structural Journal, 86(1):3-12.</a:t>
            </a:r>
            <a:endParaRPr lang="en-US" sz="1200" dirty="0"/>
          </a:p>
        </p:txBody>
      </p:sp>
      <p:pic>
        <p:nvPicPr>
          <p:cNvPr id="157701" name="Picture 5" descr="C:\My Stuff\My PhD\By Topic\_PHD PRESENTATION\Hysteretic Loops Reinforced Concrete.tif"/>
          <p:cNvPicPr>
            <a:picLocks noChangeAspect="1" noChangeArrowheads="1"/>
          </p:cNvPicPr>
          <p:nvPr/>
        </p:nvPicPr>
        <p:blipFill>
          <a:blip r:embed="rId3"/>
          <a:srcRect/>
          <a:stretch>
            <a:fillRect/>
          </a:stretch>
        </p:blipFill>
        <p:spPr bwMode="auto">
          <a:xfrm>
            <a:off x="428596" y="0"/>
            <a:ext cx="3643306" cy="2293095"/>
          </a:xfrm>
          <a:prstGeom prst="rect">
            <a:avLst/>
          </a:prstGeom>
          <a:noFill/>
        </p:spPr>
      </p:pic>
      <p:pic>
        <p:nvPicPr>
          <p:cNvPr id="158722" name="Picture 2" descr="C:\My Stuff\My PhD\By Topic\_PHD PRESENTATION\Hysteretic Loops HSC.tif"/>
          <p:cNvPicPr>
            <a:picLocks noChangeAspect="1" noChangeArrowheads="1"/>
          </p:cNvPicPr>
          <p:nvPr/>
        </p:nvPicPr>
        <p:blipFill>
          <a:blip r:embed="rId4"/>
          <a:srcRect/>
          <a:stretch>
            <a:fillRect/>
          </a:stretch>
        </p:blipFill>
        <p:spPr bwMode="auto">
          <a:xfrm>
            <a:off x="5072066" y="0"/>
            <a:ext cx="3503096" cy="2357430"/>
          </a:xfrm>
          <a:prstGeom prst="rect">
            <a:avLst/>
          </a:prstGeom>
          <a:noFill/>
        </p:spPr>
      </p:pic>
      <p:pic>
        <p:nvPicPr>
          <p:cNvPr id="158727" name="Picture 7" descr="C:\My Stuff\My PhD\By Topic\_PHD PRESENTATION\Hysteretic Loops Masonry Shear Wall.tif"/>
          <p:cNvPicPr>
            <a:picLocks noChangeAspect="1" noChangeArrowheads="1"/>
          </p:cNvPicPr>
          <p:nvPr/>
        </p:nvPicPr>
        <p:blipFill>
          <a:blip r:embed="rId5"/>
          <a:srcRect/>
          <a:stretch>
            <a:fillRect/>
          </a:stretch>
        </p:blipFill>
        <p:spPr bwMode="auto">
          <a:xfrm>
            <a:off x="5000628" y="3429000"/>
            <a:ext cx="3714776" cy="2395129"/>
          </a:xfrm>
          <a:prstGeom prst="rect">
            <a:avLst/>
          </a:prstGeom>
          <a:noFill/>
        </p:spPr>
      </p:pic>
      <p:pic>
        <p:nvPicPr>
          <p:cNvPr id="116738" name="Picture 2" descr="C:\My Stuff\My PhD\By Topic\_PHD PRESENTATION\Hysteretic Loop Concrete Walls.jpg"/>
          <p:cNvPicPr>
            <a:picLocks noChangeAspect="1" noChangeArrowheads="1"/>
          </p:cNvPicPr>
          <p:nvPr/>
        </p:nvPicPr>
        <p:blipFill>
          <a:blip r:embed="rId6"/>
          <a:srcRect/>
          <a:stretch>
            <a:fillRect/>
          </a:stretch>
        </p:blipFill>
        <p:spPr bwMode="auto">
          <a:xfrm>
            <a:off x="857224" y="3357561"/>
            <a:ext cx="2857520" cy="24917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701"/>
                                        </p:tgtEl>
                                        <p:attrNameLst>
                                          <p:attrName>style.visibility</p:attrName>
                                        </p:attrNameLst>
                                      </p:cBhvr>
                                      <p:to>
                                        <p:strVal val="visible"/>
                                      </p:to>
                                    </p:set>
                                    <p:animEffect transition="in" filter="fade">
                                      <p:cBhvr>
                                        <p:cTn id="7" dur="1000"/>
                                        <p:tgtEl>
                                          <p:spTgt spid="15770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8722"/>
                                        </p:tgtEl>
                                        <p:attrNameLst>
                                          <p:attrName>style.visibility</p:attrName>
                                        </p:attrNameLst>
                                      </p:cBhvr>
                                      <p:to>
                                        <p:strVal val="visible"/>
                                      </p:to>
                                    </p:set>
                                    <p:animEffect transition="in" filter="fade">
                                      <p:cBhvr>
                                        <p:cTn id="17" dur="1000"/>
                                        <p:tgtEl>
                                          <p:spTgt spid="1587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6738"/>
                                        </p:tgtEl>
                                        <p:attrNameLst>
                                          <p:attrName>style.visibility</p:attrName>
                                        </p:attrNameLst>
                                      </p:cBhvr>
                                      <p:to>
                                        <p:strVal val="visible"/>
                                      </p:to>
                                    </p:set>
                                    <p:animEffect transition="in" filter="fade">
                                      <p:cBhvr>
                                        <p:cTn id="27" dur="1000"/>
                                        <p:tgtEl>
                                          <p:spTgt spid="11673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58727"/>
                                        </p:tgtEl>
                                        <p:attrNameLst>
                                          <p:attrName>style.visibility</p:attrName>
                                        </p:attrNameLst>
                                      </p:cBhvr>
                                      <p:to>
                                        <p:strVal val="visible"/>
                                      </p:to>
                                    </p:set>
                                    <p:animEffect transition="in" filter="fade">
                                      <p:cBhvr>
                                        <p:cTn id="37" dur="1000"/>
                                        <p:tgtEl>
                                          <p:spTgt spid="1587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1" grpId="0"/>
      <p:bldP spid="23" grpId="0"/>
      <p:bldP spid="24" grpId="0"/>
      <p:bldP spid="25"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01.gif"/>
          <p:cNvPicPr>
            <a:picLocks noChangeAspect="1"/>
          </p:cNvPicPr>
          <p:nvPr/>
        </p:nvPicPr>
        <p:blipFill>
          <a:blip r:embed="rId2"/>
          <a:stretch>
            <a:fillRect/>
          </a:stretch>
        </p:blipFill>
        <p:spPr>
          <a:xfrm>
            <a:off x="4286248" y="1500174"/>
            <a:ext cx="4612481" cy="2774156"/>
          </a:xfrm>
          <a:prstGeom prst="rect">
            <a:avLst/>
          </a:prstGeom>
        </p:spPr>
      </p:pic>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II. </a:t>
            </a:r>
            <a:r>
              <a:rPr lang="el-GR" sz="2400" b="1" dirty="0" smtClean="0">
                <a:solidFill>
                  <a:schemeClr val="tx2"/>
                </a:solidFill>
              </a:rPr>
              <a:t>Αναλισκόμενη ενέργεια</a:t>
            </a:r>
            <a:endParaRPr lang="en-GB" sz="2400" b="1" dirty="0">
              <a:solidFill>
                <a:schemeClr val="tx2"/>
              </a:solidFill>
            </a:endParaRPr>
          </a:p>
        </p:txBody>
      </p:sp>
      <p:sp>
        <p:nvSpPr>
          <p:cNvPr id="4" name="Text Box 6"/>
          <p:cNvSpPr txBox="1">
            <a:spLocks noChangeArrowheads="1"/>
          </p:cNvSpPr>
          <p:nvPr/>
        </p:nvSpPr>
        <p:spPr bwMode="auto">
          <a:xfrm>
            <a:off x="142844" y="1916113"/>
            <a:ext cx="3721100" cy="646331"/>
          </a:xfrm>
          <a:prstGeom prst="rect">
            <a:avLst/>
          </a:prstGeom>
          <a:noFill/>
          <a:ln w="12700">
            <a:noFill/>
            <a:miter lim="800000"/>
            <a:headEnd type="none" w="sm" len="sm"/>
            <a:tailEnd type="none" w="sm" len="sm"/>
          </a:ln>
        </p:spPr>
        <p:txBody>
          <a:bodyPr>
            <a:spAutoFit/>
          </a:bodyPr>
          <a:lstStyle/>
          <a:p>
            <a:pPr>
              <a:spcBef>
                <a:spcPct val="50000"/>
              </a:spcBef>
            </a:pPr>
            <a:r>
              <a:rPr lang="el-GR" dirty="0">
                <a:solidFill>
                  <a:schemeClr val="tx2"/>
                </a:solidFill>
              </a:rPr>
              <a:t>Εναλλακτική διατύπωση με βάση τα </a:t>
            </a:r>
            <a:r>
              <a:rPr lang="el-GR" b="1" dirty="0">
                <a:solidFill>
                  <a:schemeClr val="tx2"/>
                </a:solidFill>
              </a:rPr>
              <a:t>συμπληρωματικά εμβαδά</a:t>
            </a:r>
            <a:r>
              <a:rPr lang="el-GR" dirty="0">
                <a:solidFill>
                  <a:schemeClr val="tx2"/>
                </a:solidFill>
              </a:rPr>
              <a:t>.</a:t>
            </a:r>
            <a:endParaRPr lang="en-GB" dirty="0">
              <a:solidFill>
                <a:schemeClr val="tx2"/>
              </a:solidFill>
            </a:endParaRPr>
          </a:p>
        </p:txBody>
      </p:sp>
      <p:sp>
        <p:nvSpPr>
          <p:cNvPr id="5" name="Text Box 58"/>
          <p:cNvSpPr txBox="1">
            <a:spLocks noChangeArrowheads="1"/>
          </p:cNvSpPr>
          <p:nvPr/>
        </p:nvSpPr>
        <p:spPr bwMode="auto">
          <a:xfrm>
            <a:off x="174592" y="2786058"/>
            <a:ext cx="3721100" cy="923330"/>
          </a:xfrm>
          <a:prstGeom prst="rect">
            <a:avLst/>
          </a:prstGeom>
          <a:noFill/>
          <a:ln w="12700">
            <a:noFill/>
            <a:miter lim="800000"/>
            <a:headEnd type="none" w="sm" len="sm"/>
            <a:tailEnd type="none" w="sm" len="sm"/>
          </a:ln>
        </p:spPr>
        <p:txBody>
          <a:bodyPr>
            <a:spAutoFit/>
          </a:bodyPr>
          <a:lstStyle/>
          <a:p>
            <a:pPr>
              <a:spcBef>
                <a:spcPct val="50000"/>
              </a:spcBef>
            </a:pPr>
            <a:r>
              <a:rPr lang="el-GR" b="1" dirty="0">
                <a:solidFill>
                  <a:schemeClr val="tx2"/>
                </a:solidFill>
              </a:rPr>
              <a:t>Ευσταθής λύση </a:t>
            </a:r>
            <a:r>
              <a:rPr lang="el-GR" dirty="0">
                <a:solidFill>
                  <a:schemeClr val="tx2"/>
                </a:solidFill>
              </a:rPr>
              <a:t>στην περίπτωση τόσο μερικής όσο και πλήρους διαρροής.</a:t>
            </a:r>
            <a:endParaRPr lang="en-GB" dirty="0">
              <a:solidFill>
                <a:schemeClr val="tx2"/>
              </a:solidFill>
            </a:endParaRPr>
          </a:p>
        </p:txBody>
      </p:sp>
      <p:sp>
        <p:nvSpPr>
          <p:cNvPr id="14" name="Rectangle 13"/>
          <p:cNvSpPr/>
          <p:nvPr/>
        </p:nvSpPr>
        <p:spPr bwMode="auto">
          <a:xfrm>
            <a:off x="4772025" y="2205028"/>
            <a:ext cx="3492000" cy="1684800"/>
          </a:xfrm>
          <a:prstGeom prst="rect">
            <a:avLst/>
          </a:prstGeom>
          <a:solidFill>
            <a:schemeClr val="accent2">
              <a:alpha val="50000"/>
            </a:schemeClr>
          </a:solidFill>
          <a:ln w="12700" cap="flat" cmpd="sng" algn="ctr">
            <a:solidFill>
              <a:schemeClr val="accent2"/>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9" name="Group 28"/>
          <p:cNvGrpSpPr/>
          <p:nvPr/>
        </p:nvGrpSpPr>
        <p:grpSpPr>
          <a:xfrm>
            <a:off x="4767264" y="2189154"/>
            <a:ext cx="3493277" cy="1697037"/>
            <a:chOff x="4767264" y="2189154"/>
            <a:chExt cx="3493277" cy="1697037"/>
          </a:xfrm>
        </p:grpSpPr>
        <p:grpSp>
          <p:nvGrpSpPr>
            <p:cNvPr id="54" name="Group 53"/>
            <p:cNvGrpSpPr/>
            <p:nvPr/>
          </p:nvGrpSpPr>
          <p:grpSpPr>
            <a:xfrm>
              <a:off x="4767264" y="2189154"/>
              <a:ext cx="3493277" cy="1697037"/>
              <a:chOff x="2069306" y="4429132"/>
              <a:chExt cx="3493277" cy="1697037"/>
            </a:xfrm>
          </p:grpSpPr>
          <p:sp>
            <p:nvSpPr>
              <p:cNvPr id="19" name="Freeform 18"/>
              <p:cNvSpPr/>
              <p:nvPr/>
            </p:nvSpPr>
            <p:spPr bwMode="auto">
              <a:xfrm>
                <a:off x="2071670" y="4429132"/>
                <a:ext cx="3490913" cy="1697037"/>
              </a:xfrm>
              <a:custGeom>
                <a:avLst/>
                <a:gdLst>
                  <a:gd name="connsiteX0" fmla="*/ 0 w 3490913"/>
                  <a:gd name="connsiteY0" fmla="*/ 1697037 h 1697037"/>
                  <a:gd name="connsiteX1" fmla="*/ 90488 w 3490913"/>
                  <a:gd name="connsiteY1" fmla="*/ 1449387 h 1697037"/>
                  <a:gd name="connsiteX2" fmla="*/ 185738 w 3490913"/>
                  <a:gd name="connsiteY2" fmla="*/ 1192212 h 1697037"/>
                  <a:gd name="connsiteX3" fmla="*/ 271463 w 3490913"/>
                  <a:gd name="connsiteY3" fmla="*/ 977900 h 1697037"/>
                  <a:gd name="connsiteX4" fmla="*/ 323850 w 3490913"/>
                  <a:gd name="connsiteY4" fmla="*/ 849312 h 1697037"/>
                  <a:gd name="connsiteX5" fmla="*/ 414338 w 3490913"/>
                  <a:gd name="connsiteY5" fmla="*/ 639762 h 1697037"/>
                  <a:gd name="connsiteX6" fmla="*/ 485775 w 3490913"/>
                  <a:gd name="connsiteY6" fmla="*/ 515937 h 1697037"/>
                  <a:gd name="connsiteX7" fmla="*/ 581025 w 3490913"/>
                  <a:gd name="connsiteY7" fmla="*/ 406400 h 1697037"/>
                  <a:gd name="connsiteX8" fmla="*/ 652463 w 3490913"/>
                  <a:gd name="connsiteY8" fmla="*/ 344487 h 1697037"/>
                  <a:gd name="connsiteX9" fmla="*/ 762000 w 3490913"/>
                  <a:gd name="connsiteY9" fmla="*/ 277812 h 1697037"/>
                  <a:gd name="connsiteX10" fmla="*/ 895350 w 3490913"/>
                  <a:gd name="connsiteY10" fmla="*/ 220662 h 1697037"/>
                  <a:gd name="connsiteX11" fmla="*/ 1081088 w 3490913"/>
                  <a:gd name="connsiteY11" fmla="*/ 158750 h 1697037"/>
                  <a:gd name="connsiteX12" fmla="*/ 1328738 w 3490913"/>
                  <a:gd name="connsiteY12" fmla="*/ 106362 h 1697037"/>
                  <a:gd name="connsiteX13" fmla="*/ 1562100 w 3490913"/>
                  <a:gd name="connsiteY13" fmla="*/ 77787 h 1697037"/>
                  <a:gd name="connsiteX14" fmla="*/ 1866900 w 3490913"/>
                  <a:gd name="connsiteY14" fmla="*/ 58737 h 1697037"/>
                  <a:gd name="connsiteX15" fmla="*/ 2224088 w 3490913"/>
                  <a:gd name="connsiteY15" fmla="*/ 34925 h 1697037"/>
                  <a:gd name="connsiteX16" fmla="*/ 2819400 w 3490913"/>
                  <a:gd name="connsiteY16" fmla="*/ 15875 h 1697037"/>
                  <a:gd name="connsiteX17" fmla="*/ 3490913 w 3490913"/>
                  <a:gd name="connsiteY17" fmla="*/ 11112 h 169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90913" h="1697037">
                    <a:moveTo>
                      <a:pt x="0" y="1697037"/>
                    </a:moveTo>
                    <a:lnTo>
                      <a:pt x="90488" y="1449387"/>
                    </a:lnTo>
                    <a:cubicBezTo>
                      <a:pt x="121444" y="1365250"/>
                      <a:pt x="155576" y="1270793"/>
                      <a:pt x="185738" y="1192212"/>
                    </a:cubicBezTo>
                    <a:cubicBezTo>
                      <a:pt x="215900" y="1113631"/>
                      <a:pt x="248444" y="1035050"/>
                      <a:pt x="271463" y="977900"/>
                    </a:cubicBezTo>
                    <a:cubicBezTo>
                      <a:pt x="294482" y="920750"/>
                      <a:pt x="300038" y="905668"/>
                      <a:pt x="323850" y="849312"/>
                    </a:cubicBezTo>
                    <a:cubicBezTo>
                      <a:pt x="347662" y="792956"/>
                      <a:pt x="387351" y="695324"/>
                      <a:pt x="414338" y="639762"/>
                    </a:cubicBezTo>
                    <a:cubicBezTo>
                      <a:pt x="441325" y="584200"/>
                      <a:pt x="457994" y="554831"/>
                      <a:pt x="485775" y="515937"/>
                    </a:cubicBezTo>
                    <a:cubicBezTo>
                      <a:pt x="513556" y="477043"/>
                      <a:pt x="553244" y="434975"/>
                      <a:pt x="581025" y="406400"/>
                    </a:cubicBezTo>
                    <a:cubicBezTo>
                      <a:pt x="608806" y="377825"/>
                      <a:pt x="622301" y="365918"/>
                      <a:pt x="652463" y="344487"/>
                    </a:cubicBezTo>
                    <a:cubicBezTo>
                      <a:pt x="682625" y="323056"/>
                      <a:pt x="721519" y="298449"/>
                      <a:pt x="762000" y="277812"/>
                    </a:cubicBezTo>
                    <a:cubicBezTo>
                      <a:pt x="802481" y="257175"/>
                      <a:pt x="842169" y="240506"/>
                      <a:pt x="895350" y="220662"/>
                    </a:cubicBezTo>
                    <a:cubicBezTo>
                      <a:pt x="948531" y="200818"/>
                      <a:pt x="1008857" y="177800"/>
                      <a:pt x="1081088" y="158750"/>
                    </a:cubicBezTo>
                    <a:cubicBezTo>
                      <a:pt x="1153319" y="139700"/>
                      <a:pt x="1248569" y="119856"/>
                      <a:pt x="1328738" y="106362"/>
                    </a:cubicBezTo>
                    <a:cubicBezTo>
                      <a:pt x="1408907" y="92868"/>
                      <a:pt x="1472406" y="85724"/>
                      <a:pt x="1562100" y="77787"/>
                    </a:cubicBezTo>
                    <a:cubicBezTo>
                      <a:pt x="1651794" y="69850"/>
                      <a:pt x="1866900" y="58737"/>
                      <a:pt x="1866900" y="58737"/>
                    </a:cubicBezTo>
                    <a:cubicBezTo>
                      <a:pt x="1977231" y="51593"/>
                      <a:pt x="2065338" y="42069"/>
                      <a:pt x="2224088" y="34925"/>
                    </a:cubicBezTo>
                    <a:cubicBezTo>
                      <a:pt x="2382838" y="27781"/>
                      <a:pt x="2608263" y="19844"/>
                      <a:pt x="2819400" y="15875"/>
                    </a:cubicBezTo>
                    <a:cubicBezTo>
                      <a:pt x="3030538" y="11906"/>
                      <a:pt x="3378201" y="0"/>
                      <a:pt x="3490913" y="11112"/>
                    </a:cubicBezTo>
                  </a:path>
                </a:pathLst>
              </a:custGeom>
              <a:noFill/>
              <a:ln w="19050" cap="flat" cmpd="sng" algn="ctr">
                <a:solidFill>
                  <a:srgbClr val="FFC000"/>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2" name="Straight Connector 41"/>
              <p:cNvCxnSpPr>
                <a:stCxn id="19" idx="0"/>
              </p:cNvCxnSpPr>
              <p:nvPr/>
            </p:nvCxnSpPr>
            <p:spPr bwMode="auto">
              <a:xfrm flipV="1">
                <a:off x="2071670" y="4441031"/>
                <a:ext cx="2399" cy="1685138"/>
              </a:xfrm>
              <a:prstGeom prst="line">
                <a:avLst/>
              </a:prstGeom>
              <a:solidFill>
                <a:schemeClr val="accent1"/>
              </a:solidFill>
              <a:ln w="19050" cap="flat" cmpd="sng" algn="ctr">
                <a:solidFill>
                  <a:srgbClr val="FFC000"/>
                </a:solidFill>
                <a:prstDash val="solid"/>
                <a:round/>
                <a:headEnd type="none" w="sm" len="sm"/>
                <a:tailEnd type="none" w="sm" len="sm"/>
              </a:ln>
              <a:effectLst/>
            </p:spPr>
          </p:cxnSp>
          <p:cxnSp>
            <p:nvCxnSpPr>
              <p:cNvPr id="44" name="Straight Connector 43"/>
              <p:cNvCxnSpPr>
                <a:stCxn id="19" idx="17"/>
              </p:cNvCxnSpPr>
              <p:nvPr/>
            </p:nvCxnSpPr>
            <p:spPr bwMode="auto">
              <a:xfrm flipH="1" flipV="1">
                <a:off x="2069306" y="4438650"/>
                <a:ext cx="3493277" cy="1594"/>
              </a:xfrm>
              <a:prstGeom prst="line">
                <a:avLst/>
              </a:prstGeom>
              <a:solidFill>
                <a:schemeClr val="accent1"/>
              </a:solidFill>
              <a:ln w="19050" cap="flat" cmpd="sng" algn="ctr">
                <a:solidFill>
                  <a:srgbClr val="FFC000"/>
                </a:solidFill>
                <a:prstDash val="solid"/>
                <a:round/>
                <a:headEnd type="none" w="sm" len="sm"/>
                <a:tailEnd type="none" w="sm" len="sm"/>
              </a:ln>
              <a:effectLst/>
            </p:spPr>
          </p:cxnSp>
        </p:grpSp>
        <p:cxnSp>
          <p:nvCxnSpPr>
            <p:cNvPr id="61" name="Straight Connector 60"/>
            <p:cNvCxnSpPr>
              <a:stCxn id="19" idx="4"/>
            </p:cNvCxnSpPr>
            <p:nvPr/>
          </p:nvCxnSpPr>
          <p:spPr bwMode="auto">
            <a:xfrm flipV="1">
              <a:off x="5093478" y="2200275"/>
              <a:ext cx="5572" cy="838191"/>
            </a:xfrm>
            <a:prstGeom prst="line">
              <a:avLst/>
            </a:prstGeom>
            <a:solidFill>
              <a:schemeClr val="accent1"/>
            </a:solidFill>
            <a:ln w="19050" cap="flat" cmpd="sng" algn="ctr">
              <a:solidFill>
                <a:srgbClr val="FFC000"/>
              </a:solidFill>
              <a:prstDash val="sysDot"/>
              <a:round/>
              <a:headEnd type="none" w="sm" len="sm"/>
              <a:tailEnd type="none" w="sm" len="sm"/>
            </a:ln>
            <a:effectLst/>
          </p:spPr>
        </p:cxnSp>
      </p:grpSp>
      <p:pic>
        <p:nvPicPr>
          <p:cNvPr id="79" name="Picture 78" descr="14-06.gif"/>
          <p:cNvPicPr>
            <a:picLocks noChangeAspect="1"/>
          </p:cNvPicPr>
          <p:nvPr/>
        </p:nvPicPr>
        <p:blipFill>
          <a:blip r:embed="rId3"/>
          <a:stretch>
            <a:fillRect/>
          </a:stretch>
        </p:blipFill>
        <p:spPr>
          <a:xfrm>
            <a:off x="266670" y="5162058"/>
            <a:ext cx="6540818" cy="656749"/>
          </a:xfrm>
          <a:prstGeom prst="rect">
            <a:avLst/>
          </a:prstGeom>
        </p:spPr>
      </p:pic>
      <p:pic>
        <p:nvPicPr>
          <p:cNvPr id="80" name="Picture 79" descr="14-07.gif"/>
          <p:cNvPicPr>
            <a:picLocks noChangeAspect="1"/>
          </p:cNvPicPr>
          <p:nvPr/>
        </p:nvPicPr>
        <p:blipFill>
          <a:blip r:embed="rId4"/>
          <a:stretch>
            <a:fillRect/>
          </a:stretch>
        </p:blipFill>
        <p:spPr>
          <a:xfrm>
            <a:off x="276195" y="5947876"/>
            <a:ext cx="5137309" cy="656749"/>
          </a:xfrm>
          <a:prstGeom prst="rect">
            <a:avLst/>
          </a:prstGeom>
        </p:spPr>
      </p:pic>
      <p:pic>
        <p:nvPicPr>
          <p:cNvPr id="81" name="Picture 80" descr="14-08.gif"/>
          <p:cNvPicPr>
            <a:picLocks noChangeAspect="1"/>
          </p:cNvPicPr>
          <p:nvPr/>
        </p:nvPicPr>
        <p:blipFill>
          <a:blip r:embed="rId5"/>
          <a:stretch>
            <a:fillRect/>
          </a:stretch>
        </p:blipFill>
        <p:spPr>
          <a:xfrm>
            <a:off x="242858" y="4233364"/>
            <a:ext cx="3003709" cy="780098"/>
          </a:xfrm>
          <a:prstGeom prst="rect">
            <a:avLst/>
          </a:prstGeom>
        </p:spPr>
      </p:pic>
      <p:sp>
        <p:nvSpPr>
          <p:cNvPr id="84" name="Rounded Rectangle 83"/>
          <p:cNvSpPr/>
          <p:nvPr/>
        </p:nvSpPr>
        <p:spPr bwMode="auto">
          <a:xfrm>
            <a:off x="142844" y="5923710"/>
            <a:ext cx="7429552" cy="731090"/>
          </a:xfrm>
          <a:prstGeom prst="roundRect">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7" name="Group 26"/>
          <p:cNvGrpSpPr/>
          <p:nvPr/>
        </p:nvGrpSpPr>
        <p:grpSpPr>
          <a:xfrm>
            <a:off x="3571868" y="1428736"/>
            <a:ext cx="1214446" cy="571504"/>
            <a:chOff x="3571868" y="1428736"/>
            <a:chExt cx="1214446" cy="571504"/>
          </a:xfrm>
          <a:solidFill>
            <a:schemeClr val="accent5"/>
          </a:solidFill>
        </p:grpSpPr>
        <p:sp>
          <p:nvSpPr>
            <p:cNvPr id="21" name="Rounded Rectangular Callout 20"/>
            <p:cNvSpPr/>
            <p:nvPr/>
          </p:nvSpPr>
          <p:spPr bwMode="auto">
            <a:xfrm>
              <a:off x="3571868" y="1428736"/>
              <a:ext cx="1214446" cy="571504"/>
            </a:xfrm>
            <a:prstGeom prst="wedgeRoundRectCallout">
              <a:avLst>
                <a:gd name="adj1" fmla="val 62117"/>
                <a:gd name="adj2" fmla="val 114071"/>
                <a:gd name="adj3" fmla="val 16667"/>
              </a:avLst>
            </a:prstGeom>
            <a:grpFill/>
            <a:ln w="12700" cap="flat"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noAutofit/>
            </a:bodyPr>
            <a:lstStyle/>
            <a:p>
              <a:pPr fontAlgn="base">
                <a:spcBef>
                  <a:spcPct val="0"/>
                </a:spcBef>
                <a:spcAft>
                  <a:spcPct val="0"/>
                </a:spcAft>
              </a:pPr>
              <a:endParaRPr kumimoji="0" lang="el-GR" sz="1800" b="0" i="1" u="none" strike="noStrike" cap="none" normalizeH="0" baseline="-25000" dirty="0" smtClean="0">
                <a:ln>
                  <a:noFill/>
                </a:ln>
                <a:solidFill>
                  <a:schemeClr val="tx1"/>
                </a:solidFill>
                <a:effectLst/>
                <a:latin typeface="Arial" pitchFamily="34" charset="0"/>
                <a:cs typeface="Arial" pitchFamily="34" charset="0"/>
              </a:endParaRPr>
            </a:p>
          </p:txBody>
        </p:sp>
        <p:pic>
          <p:nvPicPr>
            <p:cNvPr id="23" name="Picture 22" descr="1.gif"/>
            <p:cNvPicPr>
              <a:picLocks noChangeAspect="1"/>
            </p:cNvPicPr>
            <p:nvPr/>
          </p:nvPicPr>
          <p:blipFill>
            <a:blip r:embed="rId6"/>
            <a:stretch>
              <a:fillRect/>
            </a:stretch>
          </p:blipFill>
          <p:spPr>
            <a:xfrm>
              <a:off x="3714744" y="1500174"/>
              <a:ext cx="940117" cy="373380"/>
            </a:xfrm>
            <a:prstGeom prst="rect">
              <a:avLst/>
            </a:prstGeom>
            <a:grpFill/>
          </p:spPr>
        </p:pic>
      </p:grpSp>
      <p:grpSp>
        <p:nvGrpSpPr>
          <p:cNvPr id="28" name="Group 27"/>
          <p:cNvGrpSpPr/>
          <p:nvPr/>
        </p:nvGrpSpPr>
        <p:grpSpPr>
          <a:xfrm>
            <a:off x="5572132" y="1428736"/>
            <a:ext cx="1143008" cy="571500"/>
            <a:chOff x="5786446" y="1428750"/>
            <a:chExt cx="1143008" cy="571500"/>
          </a:xfrm>
          <a:solidFill>
            <a:schemeClr val="accent5"/>
          </a:solidFill>
        </p:grpSpPr>
        <p:sp>
          <p:nvSpPr>
            <p:cNvPr id="22" name="Rounded Rectangular Callout 21"/>
            <p:cNvSpPr/>
            <p:nvPr/>
          </p:nvSpPr>
          <p:spPr bwMode="auto">
            <a:xfrm>
              <a:off x="5786446" y="1428750"/>
              <a:ext cx="1143008" cy="571500"/>
            </a:xfrm>
            <a:prstGeom prst="wedgeRoundRectCallout">
              <a:avLst>
                <a:gd name="adj1" fmla="val -70588"/>
                <a:gd name="adj2" fmla="val 113154"/>
                <a:gd name="adj3" fmla="val 16667"/>
              </a:avLst>
            </a:prstGeom>
            <a:grpFill/>
            <a:ln w="12700" cap="flat" cmpd="sng" algn="ctr">
              <a:solidFill>
                <a:schemeClr val="tx1"/>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noAutofit/>
            </a:bodyPr>
            <a:lstStyle/>
            <a:p>
              <a:pPr fontAlgn="base">
                <a:spcBef>
                  <a:spcPct val="0"/>
                </a:spcBef>
                <a:spcAft>
                  <a:spcPct val="0"/>
                </a:spcAft>
              </a:pPr>
              <a:endParaRPr kumimoji="0" lang="el-GR" sz="1800" b="0" i="1" u="none" strike="noStrike" cap="none" normalizeH="0" baseline="-25000" dirty="0" smtClean="0">
                <a:ln>
                  <a:noFill/>
                </a:ln>
                <a:solidFill>
                  <a:schemeClr val="tx1"/>
                </a:solidFill>
                <a:effectLst/>
                <a:latin typeface="Arial" pitchFamily="34" charset="0"/>
                <a:cs typeface="Arial" pitchFamily="34" charset="0"/>
              </a:endParaRPr>
            </a:p>
          </p:txBody>
        </p:sp>
        <p:pic>
          <p:nvPicPr>
            <p:cNvPr id="24" name="Picture 23" descr="2.gif"/>
            <p:cNvPicPr>
              <a:picLocks noChangeAspect="1"/>
            </p:cNvPicPr>
            <p:nvPr/>
          </p:nvPicPr>
          <p:blipFill>
            <a:blip r:embed="rId7"/>
            <a:stretch>
              <a:fillRect/>
            </a:stretch>
          </p:blipFill>
          <p:spPr>
            <a:xfrm>
              <a:off x="5929322" y="1500174"/>
              <a:ext cx="923449" cy="373380"/>
            </a:xfrm>
            <a:prstGeom prst="rect">
              <a:avLst/>
            </a:prstGeom>
            <a:grpFill/>
          </p:spPr>
        </p:pic>
      </p:grpSp>
      <p:sp>
        <p:nvSpPr>
          <p:cNvPr id="30" name="Text Box 9"/>
          <p:cNvSpPr txBox="1">
            <a:spLocks noChangeArrowheads="1"/>
          </p:cNvSpPr>
          <p:nvPr/>
        </p:nvSpPr>
        <p:spPr bwMode="auto">
          <a:xfrm>
            <a:off x="3857620" y="4481016"/>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31" name="Text Box 9"/>
          <p:cNvSpPr txBox="1">
            <a:spLocks noChangeArrowheads="1"/>
          </p:cNvSpPr>
          <p:nvPr/>
        </p:nvSpPr>
        <p:spPr bwMode="auto">
          <a:xfrm>
            <a:off x="7173930" y="5365236"/>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2</a:t>
            </a:r>
            <a:r>
              <a:rPr lang="el-GR" sz="1400" dirty="0" smtClean="0">
                <a:solidFill>
                  <a:schemeClr val="tx2"/>
                </a:solidFill>
              </a:rPr>
              <a:t>)</a:t>
            </a:r>
            <a:endParaRPr lang="en-GB" sz="1400" dirty="0">
              <a:solidFill>
                <a:schemeClr val="tx2"/>
              </a:solidFill>
            </a:endParaRPr>
          </a:p>
        </p:txBody>
      </p:sp>
      <p:sp>
        <p:nvSpPr>
          <p:cNvPr id="32" name="Text Box 9"/>
          <p:cNvSpPr txBox="1">
            <a:spLocks noChangeArrowheads="1"/>
          </p:cNvSpPr>
          <p:nvPr/>
        </p:nvSpPr>
        <p:spPr bwMode="auto">
          <a:xfrm>
            <a:off x="7156468" y="6124090"/>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3</a:t>
            </a:r>
            <a:r>
              <a:rPr lang="el-GR" sz="1400" dirty="0" smtClean="0">
                <a:solidFill>
                  <a:schemeClr val="tx2"/>
                </a:solidFill>
              </a:rPr>
              <a:t>)</a:t>
            </a:r>
            <a:endParaRPr lang="en-GB" sz="1400" dirty="0">
              <a:solidFill>
                <a:schemeClr val="tx2"/>
              </a:solidFill>
            </a:endParaRPr>
          </a:p>
        </p:txBody>
      </p:sp>
      <p:grpSp>
        <p:nvGrpSpPr>
          <p:cNvPr id="26" name="Group 25"/>
          <p:cNvGrpSpPr/>
          <p:nvPr/>
        </p:nvGrpSpPr>
        <p:grpSpPr>
          <a:xfrm>
            <a:off x="357158" y="2071678"/>
            <a:ext cx="5500726" cy="3500462"/>
            <a:chOff x="2357422" y="2500306"/>
            <a:chExt cx="5500726" cy="3500462"/>
          </a:xfrm>
          <a:solidFill>
            <a:schemeClr val="accent5"/>
          </a:solidFill>
        </p:grpSpPr>
        <p:sp>
          <p:nvSpPr>
            <p:cNvPr id="20" name="Rounded Rectangular Callout 19"/>
            <p:cNvSpPr/>
            <p:nvPr/>
          </p:nvSpPr>
          <p:spPr bwMode="auto">
            <a:xfrm>
              <a:off x="2357422" y="2500306"/>
              <a:ext cx="5500726" cy="3500462"/>
            </a:xfrm>
            <a:prstGeom prst="wedgeRoundRectCallout">
              <a:avLst>
                <a:gd name="adj1" fmla="val -46724"/>
                <a:gd name="adj2" fmla="val 66687"/>
                <a:gd name="adj3" fmla="val 16667"/>
              </a:avLst>
            </a:prstGeom>
            <a:grp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pic>
          <p:nvPicPr>
            <p:cNvPr id="25" name="Picture 24" descr="1.gif"/>
            <p:cNvPicPr>
              <a:picLocks noChangeAspect="1"/>
            </p:cNvPicPr>
            <p:nvPr/>
          </p:nvPicPr>
          <p:blipFill>
            <a:blip r:embed="rId8"/>
            <a:stretch>
              <a:fillRect/>
            </a:stretch>
          </p:blipFill>
          <p:spPr>
            <a:xfrm>
              <a:off x="2714612" y="2643182"/>
              <a:ext cx="4848234" cy="3154990"/>
            </a:xfrm>
            <a:prstGeom prst="rect">
              <a:avLst/>
            </a:prstGeom>
            <a:grp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1000"/>
                                        <p:tgtEl>
                                          <p:spTgt spid="81"/>
                                        </p:tgtEl>
                                      </p:cBhvr>
                                    </p:animEffect>
                                  </p:childTnLst>
                                </p:cTn>
                              </p:par>
                              <p:par>
                                <p:cTn id="27" presetID="10" presetClass="entr" presetSubtype="0" fill="hold" nodeType="with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fade">
                                      <p:cBhvr>
                                        <p:cTn id="29" dur="1000"/>
                                        <p:tgtEl>
                                          <p:spTgt spid="79"/>
                                        </p:tgtEl>
                                      </p:cBhvr>
                                    </p:animEffect>
                                  </p:childTnLst>
                                </p:cTn>
                              </p:par>
                              <p:par>
                                <p:cTn id="30" presetID="10" presetClass="entr" presetSubtype="0" fill="hold"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childTnLst>
                                </p:cTn>
                              </p:par>
                              <p:par>
                                <p:cTn id="47" presetID="10" presetClass="entr" presetSubtype="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xit" presetSubtype="0" fill="hold" nodeType="clickEffect">
                                  <p:stCondLst>
                                    <p:cond delay="0"/>
                                  </p:stCondLst>
                                  <p:childTnLst>
                                    <p:anim calcmode="lin" valueType="num">
                                      <p:cBhvr>
                                        <p:cTn id="53" dur="1000"/>
                                        <p:tgtEl>
                                          <p:spTgt spid="27"/>
                                        </p:tgtEl>
                                        <p:attrNameLst>
                                          <p:attrName>ppt_w</p:attrName>
                                        </p:attrNameLst>
                                      </p:cBhvr>
                                      <p:tavLst>
                                        <p:tav tm="0">
                                          <p:val>
                                            <p:strVal val="ppt_w"/>
                                          </p:val>
                                        </p:tav>
                                        <p:tav tm="100000">
                                          <p:val>
                                            <p:fltVal val="0"/>
                                          </p:val>
                                        </p:tav>
                                      </p:tavLst>
                                    </p:anim>
                                    <p:anim calcmode="lin" valueType="num">
                                      <p:cBhvr>
                                        <p:cTn id="54" dur="1000"/>
                                        <p:tgtEl>
                                          <p:spTgt spid="27"/>
                                        </p:tgtEl>
                                        <p:attrNameLst>
                                          <p:attrName>ppt_h</p:attrName>
                                        </p:attrNameLst>
                                      </p:cBhvr>
                                      <p:tavLst>
                                        <p:tav tm="0">
                                          <p:val>
                                            <p:strVal val="ppt_h"/>
                                          </p:val>
                                        </p:tav>
                                        <p:tav tm="100000">
                                          <p:val>
                                            <p:fltVal val="0"/>
                                          </p:val>
                                        </p:tav>
                                      </p:tavLst>
                                    </p:anim>
                                    <p:animEffect transition="out" filter="fade">
                                      <p:cBhvr>
                                        <p:cTn id="55" dur="1000"/>
                                        <p:tgtEl>
                                          <p:spTgt spid="27"/>
                                        </p:tgtEl>
                                      </p:cBhvr>
                                    </p:animEffect>
                                    <p:set>
                                      <p:cBhvr>
                                        <p:cTn id="56" dur="1" fill="hold">
                                          <p:stCondLst>
                                            <p:cond delay="999"/>
                                          </p:stCondLst>
                                        </p:cTn>
                                        <p:tgtEl>
                                          <p:spTgt spid="27"/>
                                        </p:tgtEl>
                                        <p:attrNameLst>
                                          <p:attrName>style.visibility</p:attrName>
                                        </p:attrNameLst>
                                      </p:cBhvr>
                                      <p:to>
                                        <p:strVal val="hidden"/>
                                      </p:to>
                                    </p:set>
                                  </p:childTnLst>
                                </p:cTn>
                              </p:par>
                              <p:par>
                                <p:cTn id="57" presetID="53" presetClass="exit" presetSubtype="0" fill="hold" nodeType="withEffect">
                                  <p:stCondLst>
                                    <p:cond delay="0"/>
                                  </p:stCondLst>
                                  <p:childTnLst>
                                    <p:anim calcmode="lin" valueType="num">
                                      <p:cBhvr>
                                        <p:cTn id="58" dur="1000"/>
                                        <p:tgtEl>
                                          <p:spTgt spid="28"/>
                                        </p:tgtEl>
                                        <p:attrNameLst>
                                          <p:attrName>ppt_w</p:attrName>
                                        </p:attrNameLst>
                                      </p:cBhvr>
                                      <p:tavLst>
                                        <p:tav tm="0">
                                          <p:val>
                                            <p:strVal val="ppt_w"/>
                                          </p:val>
                                        </p:tav>
                                        <p:tav tm="100000">
                                          <p:val>
                                            <p:fltVal val="0"/>
                                          </p:val>
                                        </p:tav>
                                      </p:tavLst>
                                    </p:anim>
                                    <p:anim calcmode="lin" valueType="num">
                                      <p:cBhvr>
                                        <p:cTn id="59" dur="1000"/>
                                        <p:tgtEl>
                                          <p:spTgt spid="28"/>
                                        </p:tgtEl>
                                        <p:attrNameLst>
                                          <p:attrName>ppt_h</p:attrName>
                                        </p:attrNameLst>
                                      </p:cBhvr>
                                      <p:tavLst>
                                        <p:tav tm="0">
                                          <p:val>
                                            <p:strVal val="ppt_h"/>
                                          </p:val>
                                        </p:tav>
                                        <p:tav tm="100000">
                                          <p:val>
                                            <p:fltVal val="0"/>
                                          </p:val>
                                        </p:tav>
                                      </p:tavLst>
                                    </p:anim>
                                    <p:animEffect transition="out" filter="fade">
                                      <p:cBhvr>
                                        <p:cTn id="60" dur="1000"/>
                                        <p:tgtEl>
                                          <p:spTgt spid="28"/>
                                        </p:tgtEl>
                                      </p:cBhvr>
                                    </p:animEffect>
                                    <p:set>
                                      <p:cBhvr>
                                        <p:cTn id="61" dur="1" fill="hold">
                                          <p:stCondLst>
                                            <p:cond delay="999"/>
                                          </p:stCondLst>
                                        </p:cTn>
                                        <p:tgtEl>
                                          <p:spTgt spid="2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grpId="0" nodeType="clickEffect">
                                  <p:stCondLst>
                                    <p:cond delay="0"/>
                                  </p:stCondLst>
                                  <p:childTnLst>
                                    <p:set>
                                      <p:cBhvr>
                                        <p:cTn id="65" dur="1" fill="hold">
                                          <p:stCondLst>
                                            <p:cond delay="0"/>
                                          </p:stCondLst>
                                        </p:cTn>
                                        <p:tgtEl>
                                          <p:spTgt spid="84"/>
                                        </p:tgtEl>
                                        <p:attrNameLst>
                                          <p:attrName>style.visibility</p:attrName>
                                        </p:attrNameLst>
                                      </p:cBhvr>
                                      <p:to>
                                        <p:strVal val="visible"/>
                                      </p:to>
                                    </p:set>
                                    <p:anim calcmode="lin" valueType="num">
                                      <p:cBhvr>
                                        <p:cTn id="66" dur="1000" fill="hold"/>
                                        <p:tgtEl>
                                          <p:spTgt spid="84"/>
                                        </p:tgtEl>
                                        <p:attrNameLst>
                                          <p:attrName>ppt_w</p:attrName>
                                        </p:attrNameLst>
                                      </p:cBhvr>
                                      <p:tavLst>
                                        <p:tav tm="0">
                                          <p:val>
                                            <p:strVal val="#ppt_w*0.70"/>
                                          </p:val>
                                        </p:tav>
                                        <p:tav tm="100000">
                                          <p:val>
                                            <p:strVal val="#ppt_w"/>
                                          </p:val>
                                        </p:tav>
                                      </p:tavLst>
                                    </p:anim>
                                    <p:anim calcmode="lin" valueType="num">
                                      <p:cBhvr>
                                        <p:cTn id="67" dur="1000" fill="hold"/>
                                        <p:tgtEl>
                                          <p:spTgt spid="84"/>
                                        </p:tgtEl>
                                        <p:attrNameLst>
                                          <p:attrName>ppt_h</p:attrName>
                                        </p:attrNameLst>
                                      </p:cBhvr>
                                      <p:tavLst>
                                        <p:tav tm="0">
                                          <p:val>
                                            <p:strVal val="#ppt_h"/>
                                          </p:val>
                                        </p:tav>
                                        <p:tav tm="100000">
                                          <p:val>
                                            <p:strVal val="#ppt_h"/>
                                          </p:val>
                                        </p:tav>
                                      </p:tavLst>
                                    </p:anim>
                                    <p:animEffect transition="in" filter="fade">
                                      <p:cBhvr>
                                        <p:cTn id="68" dur="1000"/>
                                        <p:tgtEl>
                                          <p:spTgt spid="84"/>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xit" presetSubtype="0" fill="hold" nodeType="clickEffect">
                                  <p:stCondLst>
                                    <p:cond delay="0"/>
                                  </p:stCondLst>
                                  <p:childTnLst>
                                    <p:anim calcmode="lin" valueType="num">
                                      <p:cBhvr>
                                        <p:cTn id="77" dur="1000"/>
                                        <p:tgtEl>
                                          <p:spTgt spid="26"/>
                                        </p:tgtEl>
                                        <p:attrNameLst>
                                          <p:attrName>ppt_w</p:attrName>
                                        </p:attrNameLst>
                                      </p:cBhvr>
                                      <p:tavLst>
                                        <p:tav tm="0">
                                          <p:val>
                                            <p:strVal val="ppt_w"/>
                                          </p:val>
                                        </p:tav>
                                        <p:tav tm="100000">
                                          <p:val>
                                            <p:fltVal val="0"/>
                                          </p:val>
                                        </p:tav>
                                      </p:tavLst>
                                    </p:anim>
                                    <p:anim calcmode="lin" valueType="num">
                                      <p:cBhvr>
                                        <p:cTn id="78" dur="1000"/>
                                        <p:tgtEl>
                                          <p:spTgt spid="26"/>
                                        </p:tgtEl>
                                        <p:attrNameLst>
                                          <p:attrName>ppt_h</p:attrName>
                                        </p:attrNameLst>
                                      </p:cBhvr>
                                      <p:tavLst>
                                        <p:tav tm="0">
                                          <p:val>
                                            <p:strVal val="ppt_h"/>
                                          </p:val>
                                        </p:tav>
                                        <p:tav tm="100000">
                                          <p:val>
                                            <p:fltVal val="0"/>
                                          </p:val>
                                        </p:tav>
                                      </p:tavLst>
                                    </p:anim>
                                    <p:animEffect transition="out" filter="fade">
                                      <p:cBhvr>
                                        <p:cTn id="79" dur="1000"/>
                                        <p:tgtEl>
                                          <p:spTgt spid="26"/>
                                        </p:tgtEl>
                                      </p:cBhvr>
                                    </p:animEffect>
                                    <p:set>
                                      <p:cBhvr>
                                        <p:cTn id="80" dur="1" fill="hold">
                                          <p:stCondLst>
                                            <p:cond delay="9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animBg="1"/>
      <p:bldP spid="84" grpId="0" animBg="1"/>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II. </a:t>
            </a:r>
            <a:r>
              <a:rPr lang="el-GR" sz="2400" b="1" dirty="0" smtClean="0">
                <a:solidFill>
                  <a:schemeClr val="tx2"/>
                </a:solidFill>
              </a:rPr>
              <a:t>Αναλισκόμενη ενέργεια</a:t>
            </a:r>
            <a:endParaRPr lang="en-GB" sz="2400" b="1" dirty="0">
              <a:solidFill>
                <a:schemeClr val="tx2"/>
              </a:solidFill>
            </a:endParaRPr>
          </a:p>
        </p:txBody>
      </p:sp>
      <p:sp>
        <p:nvSpPr>
          <p:cNvPr id="4" name="Text Box 6"/>
          <p:cNvSpPr txBox="1">
            <a:spLocks noChangeArrowheads="1"/>
          </p:cNvSpPr>
          <p:nvPr/>
        </p:nvSpPr>
        <p:spPr bwMode="auto">
          <a:xfrm>
            <a:off x="428596" y="4625137"/>
            <a:ext cx="792165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Όταν υπάρχει πλήρης διαρροή και </a:t>
            </a:r>
            <a:r>
              <a:rPr lang="en-US" sz="1600" i="1" dirty="0" smtClean="0">
                <a:solidFill>
                  <a:schemeClr val="tx2"/>
                </a:solidFill>
              </a:rPr>
              <a:t>z</a:t>
            </a:r>
            <a:r>
              <a:rPr lang="en-US" sz="1600" i="1" baseline="-25000" dirty="0" smtClean="0">
                <a:solidFill>
                  <a:schemeClr val="tx2"/>
                </a:solidFill>
              </a:rPr>
              <a:t>A</a:t>
            </a:r>
            <a:r>
              <a:rPr lang="en-US" sz="1600" i="1" dirty="0" smtClean="0">
                <a:solidFill>
                  <a:schemeClr val="tx2"/>
                </a:solidFill>
              </a:rPr>
              <a:t>→1</a:t>
            </a:r>
            <a:r>
              <a:rPr lang="el-GR" sz="1600" dirty="0" smtClean="0">
                <a:solidFill>
                  <a:schemeClr val="tx2"/>
                </a:solidFill>
              </a:rPr>
              <a:t>:</a:t>
            </a:r>
            <a:endParaRPr lang="en-GB" sz="1600" dirty="0">
              <a:solidFill>
                <a:schemeClr val="tx2"/>
              </a:solidFill>
            </a:endParaRPr>
          </a:p>
        </p:txBody>
      </p:sp>
      <p:pic>
        <p:nvPicPr>
          <p:cNvPr id="18" name="Picture 17" descr="15-01.gif"/>
          <p:cNvPicPr>
            <a:picLocks noChangeAspect="1"/>
          </p:cNvPicPr>
          <p:nvPr/>
        </p:nvPicPr>
        <p:blipFill>
          <a:blip r:embed="rId2"/>
          <a:stretch>
            <a:fillRect/>
          </a:stretch>
        </p:blipFill>
        <p:spPr>
          <a:xfrm>
            <a:off x="500034" y="5066454"/>
            <a:ext cx="6594158" cy="673418"/>
          </a:xfrm>
          <a:prstGeom prst="rect">
            <a:avLst/>
          </a:prstGeom>
        </p:spPr>
      </p:pic>
      <p:pic>
        <p:nvPicPr>
          <p:cNvPr id="20" name="Picture 19" descr="15-02.gif"/>
          <p:cNvPicPr>
            <a:picLocks noChangeAspect="1"/>
          </p:cNvPicPr>
          <p:nvPr/>
        </p:nvPicPr>
        <p:blipFill>
          <a:blip r:embed="rId3"/>
          <a:stretch>
            <a:fillRect/>
          </a:stretch>
        </p:blipFill>
        <p:spPr>
          <a:xfrm>
            <a:off x="500034" y="5890372"/>
            <a:ext cx="4267200" cy="620078"/>
          </a:xfrm>
          <a:prstGeom prst="rect">
            <a:avLst/>
          </a:prstGeom>
        </p:spPr>
      </p:pic>
      <p:pic>
        <p:nvPicPr>
          <p:cNvPr id="2050" name="Picture 2" descr="Kcd+Kda"/>
          <p:cNvPicPr>
            <a:picLocks noChangeAspect="1" noChangeArrowheads="1"/>
          </p:cNvPicPr>
          <p:nvPr/>
        </p:nvPicPr>
        <p:blipFill>
          <a:blip r:embed="rId4"/>
          <a:srcRect/>
          <a:stretch>
            <a:fillRect/>
          </a:stretch>
        </p:blipFill>
        <p:spPr bwMode="auto">
          <a:xfrm>
            <a:off x="1142976" y="1857364"/>
            <a:ext cx="6643734" cy="2380916"/>
          </a:xfrm>
          <a:prstGeom prst="rect">
            <a:avLst/>
          </a:prstGeom>
          <a:noFill/>
          <a:ln w="9525">
            <a:noFill/>
            <a:miter lim="800000"/>
            <a:headEnd/>
            <a:tailEnd/>
          </a:ln>
        </p:spPr>
      </p:pic>
      <p:grpSp>
        <p:nvGrpSpPr>
          <p:cNvPr id="31" name="Group 30"/>
          <p:cNvGrpSpPr/>
          <p:nvPr/>
        </p:nvGrpSpPr>
        <p:grpSpPr>
          <a:xfrm>
            <a:off x="785786" y="1489084"/>
            <a:ext cx="7786742" cy="3097212"/>
            <a:chOff x="785786" y="1489084"/>
            <a:chExt cx="7786742" cy="3097212"/>
          </a:xfrm>
        </p:grpSpPr>
        <p:sp>
          <p:nvSpPr>
            <p:cNvPr id="28" name="Rectangle 27"/>
            <p:cNvSpPr/>
            <p:nvPr/>
          </p:nvSpPr>
          <p:spPr bwMode="auto">
            <a:xfrm>
              <a:off x="785786" y="1785926"/>
              <a:ext cx="7786742" cy="2500330"/>
            </a:xfrm>
            <a:prstGeom prst="rect">
              <a:avLst/>
            </a:prstGeom>
            <a:solidFill>
              <a:schemeClr val="accent3"/>
            </a:solidFill>
            <a:ln w="12700" cap="flat" cmpd="sng" algn="ctr">
              <a:solidFill>
                <a:schemeClr val="accent3"/>
              </a:solidFill>
              <a:prstDash val="solid"/>
              <a:round/>
              <a:headEnd type="none" w="sm" len="sm"/>
              <a:tailEnd type="none" w="sm" len="sm"/>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pic>
          <p:nvPicPr>
            <p:cNvPr id="30" name="Picture 24" descr="Comparison of DE with bilinear Small"/>
            <p:cNvPicPr>
              <a:picLocks noChangeAspect="1" noChangeArrowheads="1"/>
            </p:cNvPicPr>
            <p:nvPr/>
          </p:nvPicPr>
          <p:blipFill>
            <a:blip r:embed="rId5"/>
            <a:srcRect/>
            <a:stretch>
              <a:fillRect/>
            </a:stretch>
          </p:blipFill>
          <p:spPr bwMode="auto">
            <a:xfrm>
              <a:off x="2500298" y="1489084"/>
              <a:ext cx="4321175" cy="3097212"/>
            </a:xfrm>
            <a:prstGeom prst="rect">
              <a:avLst/>
            </a:prstGeom>
            <a:noFill/>
            <a:ln w="9525">
              <a:noFill/>
              <a:miter lim="800000"/>
              <a:headEnd/>
              <a:tailEnd/>
            </a:ln>
          </p:spPr>
        </p:pic>
      </p:grpSp>
      <p:sp>
        <p:nvSpPr>
          <p:cNvPr id="10" name="Right Arrow 9"/>
          <p:cNvSpPr/>
          <p:nvPr/>
        </p:nvSpPr>
        <p:spPr bwMode="auto">
          <a:xfrm rot="9914987">
            <a:off x="2914018" y="2963809"/>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1" name="Right Arrow 10"/>
          <p:cNvSpPr/>
          <p:nvPr/>
        </p:nvSpPr>
        <p:spPr bwMode="auto">
          <a:xfrm rot="7634425">
            <a:off x="2858998" y="3491072"/>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3" name="Right Arrow 12"/>
          <p:cNvSpPr/>
          <p:nvPr/>
        </p:nvSpPr>
        <p:spPr bwMode="auto">
          <a:xfrm rot="5400000">
            <a:off x="3375561" y="3489574"/>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4" name="Right Arrow 13"/>
          <p:cNvSpPr/>
          <p:nvPr/>
        </p:nvSpPr>
        <p:spPr bwMode="auto">
          <a:xfrm rot="8360433">
            <a:off x="3316435" y="2069929"/>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5" name="Right Arrow 14"/>
          <p:cNvSpPr/>
          <p:nvPr/>
        </p:nvSpPr>
        <p:spPr bwMode="auto">
          <a:xfrm rot="7432582">
            <a:off x="3372969" y="2804932"/>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6" name="Right Arrow 15"/>
          <p:cNvSpPr/>
          <p:nvPr/>
        </p:nvSpPr>
        <p:spPr bwMode="auto">
          <a:xfrm rot="6072792">
            <a:off x="3881639" y="3192125"/>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7" name="Text Box 9"/>
          <p:cNvSpPr txBox="1">
            <a:spLocks noChangeArrowheads="1"/>
          </p:cNvSpPr>
          <p:nvPr/>
        </p:nvSpPr>
        <p:spPr bwMode="auto">
          <a:xfrm>
            <a:off x="7702572" y="5240668"/>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19" name="Text Box 9"/>
          <p:cNvSpPr txBox="1">
            <a:spLocks noChangeArrowheads="1"/>
          </p:cNvSpPr>
          <p:nvPr/>
        </p:nvSpPr>
        <p:spPr bwMode="auto">
          <a:xfrm>
            <a:off x="7715272" y="6046488"/>
            <a:ext cx="500066"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a:t>
            </a:r>
            <a:r>
              <a:rPr lang="en-US" sz="1400" dirty="0" smtClean="0">
                <a:solidFill>
                  <a:schemeClr val="tx2"/>
                </a:solidFill>
              </a:rPr>
              <a:t>2</a:t>
            </a:r>
            <a:r>
              <a:rPr lang="el-GR" sz="1400" dirty="0" smtClean="0">
                <a:solidFill>
                  <a:schemeClr val="tx2"/>
                </a:solidFill>
              </a:rPr>
              <a:t>)</a:t>
            </a:r>
            <a:endParaRPr lang="en-GB"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ox(in)">
                                      <p:cBhvr>
                                        <p:cTn id="30" dur="10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0" fill="hold" grpId="1" nodeType="clickEffect">
                                  <p:stCondLst>
                                    <p:cond delay="0"/>
                                  </p:stCondLst>
                                  <p:childTnLst>
                                    <p:anim calcmode="lin" valueType="num">
                                      <p:cBhvr>
                                        <p:cTn id="45" dur="1000"/>
                                        <p:tgtEl>
                                          <p:spTgt spid="10"/>
                                        </p:tgtEl>
                                        <p:attrNameLst>
                                          <p:attrName>ppt_w</p:attrName>
                                        </p:attrNameLst>
                                      </p:cBhvr>
                                      <p:tavLst>
                                        <p:tav tm="0">
                                          <p:val>
                                            <p:strVal val="ppt_w"/>
                                          </p:val>
                                        </p:tav>
                                        <p:tav tm="100000">
                                          <p:val>
                                            <p:fltVal val="0"/>
                                          </p:val>
                                        </p:tav>
                                      </p:tavLst>
                                    </p:anim>
                                    <p:anim calcmode="lin" valueType="num">
                                      <p:cBhvr>
                                        <p:cTn id="46" dur="1000"/>
                                        <p:tgtEl>
                                          <p:spTgt spid="10"/>
                                        </p:tgtEl>
                                        <p:attrNameLst>
                                          <p:attrName>ppt_h</p:attrName>
                                        </p:attrNameLst>
                                      </p:cBhvr>
                                      <p:tavLst>
                                        <p:tav tm="0">
                                          <p:val>
                                            <p:strVal val="ppt_h"/>
                                          </p:val>
                                        </p:tav>
                                        <p:tav tm="100000">
                                          <p:val>
                                            <p:fltVal val="0"/>
                                          </p:val>
                                        </p:tav>
                                      </p:tavLst>
                                    </p:anim>
                                    <p:animEffect transition="out" filter="fade">
                                      <p:cBhvr>
                                        <p:cTn id="47" dur="1000"/>
                                        <p:tgtEl>
                                          <p:spTgt spid="10"/>
                                        </p:tgtEl>
                                      </p:cBhvr>
                                    </p:animEffect>
                                    <p:set>
                                      <p:cBhvr>
                                        <p:cTn id="48" dur="1" fill="hold">
                                          <p:stCondLst>
                                            <p:cond delay="999"/>
                                          </p:stCondLst>
                                        </p:cTn>
                                        <p:tgtEl>
                                          <p:spTgt spid="10"/>
                                        </p:tgtEl>
                                        <p:attrNameLst>
                                          <p:attrName>style.visibility</p:attrName>
                                        </p:attrNameLst>
                                      </p:cBhvr>
                                      <p:to>
                                        <p:strVal val="hidden"/>
                                      </p:to>
                                    </p:set>
                                  </p:childTnLst>
                                </p:cTn>
                              </p:par>
                              <p:par>
                                <p:cTn id="49" presetID="53" presetClass="exit" presetSubtype="0" fill="hold" grpId="1" nodeType="withEffect">
                                  <p:stCondLst>
                                    <p:cond delay="0"/>
                                  </p:stCondLst>
                                  <p:childTnLst>
                                    <p:anim calcmode="lin" valueType="num">
                                      <p:cBhvr>
                                        <p:cTn id="50" dur="1000"/>
                                        <p:tgtEl>
                                          <p:spTgt spid="11"/>
                                        </p:tgtEl>
                                        <p:attrNameLst>
                                          <p:attrName>ppt_w</p:attrName>
                                        </p:attrNameLst>
                                      </p:cBhvr>
                                      <p:tavLst>
                                        <p:tav tm="0">
                                          <p:val>
                                            <p:strVal val="ppt_w"/>
                                          </p:val>
                                        </p:tav>
                                        <p:tav tm="100000">
                                          <p:val>
                                            <p:fltVal val="0"/>
                                          </p:val>
                                        </p:tav>
                                      </p:tavLst>
                                    </p:anim>
                                    <p:anim calcmode="lin" valueType="num">
                                      <p:cBhvr>
                                        <p:cTn id="51" dur="1000"/>
                                        <p:tgtEl>
                                          <p:spTgt spid="11"/>
                                        </p:tgtEl>
                                        <p:attrNameLst>
                                          <p:attrName>ppt_h</p:attrName>
                                        </p:attrNameLst>
                                      </p:cBhvr>
                                      <p:tavLst>
                                        <p:tav tm="0">
                                          <p:val>
                                            <p:strVal val="ppt_h"/>
                                          </p:val>
                                        </p:tav>
                                        <p:tav tm="100000">
                                          <p:val>
                                            <p:fltVal val="0"/>
                                          </p:val>
                                        </p:tav>
                                      </p:tavLst>
                                    </p:anim>
                                    <p:animEffect transition="out" filter="fade">
                                      <p:cBhvr>
                                        <p:cTn id="52" dur="1000"/>
                                        <p:tgtEl>
                                          <p:spTgt spid="11"/>
                                        </p:tgtEl>
                                      </p:cBhvr>
                                    </p:animEffect>
                                    <p:set>
                                      <p:cBhvr>
                                        <p:cTn id="53" dur="1" fill="hold">
                                          <p:stCondLst>
                                            <p:cond delay="999"/>
                                          </p:stCondLst>
                                        </p:cTn>
                                        <p:tgtEl>
                                          <p:spTgt spid="11"/>
                                        </p:tgtEl>
                                        <p:attrNameLst>
                                          <p:attrName>style.visibility</p:attrName>
                                        </p:attrNameLst>
                                      </p:cBhvr>
                                      <p:to>
                                        <p:strVal val="hidden"/>
                                      </p:to>
                                    </p:set>
                                  </p:childTnLst>
                                </p:cTn>
                              </p:par>
                              <p:par>
                                <p:cTn id="54" presetID="53" presetClass="exit" presetSubtype="0" fill="hold" grpId="1" nodeType="withEffect">
                                  <p:stCondLst>
                                    <p:cond delay="0"/>
                                  </p:stCondLst>
                                  <p:childTnLst>
                                    <p:anim calcmode="lin" valueType="num">
                                      <p:cBhvr>
                                        <p:cTn id="55" dur="1000"/>
                                        <p:tgtEl>
                                          <p:spTgt spid="13"/>
                                        </p:tgtEl>
                                        <p:attrNameLst>
                                          <p:attrName>ppt_w</p:attrName>
                                        </p:attrNameLst>
                                      </p:cBhvr>
                                      <p:tavLst>
                                        <p:tav tm="0">
                                          <p:val>
                                            <p:strVal val="ppt_w"/>
                                          </p:val>
                                        </p:tav>
                                        <p:tav tm="100000">
                                          <p:val>
                                            <p:fltVal val="0"/>
                                          </p:val>
                                        </p:tav>
                                      </p:tavLst>
                                    </p:anim>
                                    <p:anim calcmode="lin" valueType="num">
                                      <p:cBhvr>
                                        <p:cTn id="56" dur="1000"/>
                                        <p:tgtEl>
                                          <p:spTgt spid="13"/>
                                        </p:tgtEl>
                                        <p:attrNameLst>
                                          <p:attrName>ppt_h</p:attrName>
                                        </p:attrNameLst>
                                      </p:cBhvr>
                                      <p:tavLst>
                                        <p:tav tm="0">
                                          <p:val>
                                            <p:strVal val="ppt_h"/>
                                          </p:val>
                                        </p:tav>
                                        <p:tav tm="100000">
                                          <p:val>
                                            <p:fltVal val="0"/>
                                          </p:val>
                                        </p:tav>
                                      </p:tavLst>
                                    </p:anim>
                                    <p:animEffect transition="out" filter="fade">
                                      <p:cBhvr>
                                        <p:cTn id="57" dur="1000"/>
                                        <p:tgtEl>
                                          <p:spTgt spid="13"/>
                                        </p:tgtEl>
                                      </p:cBhvr>
                                    </p:animEffect>
                                    <p:set>
                                      <p:cBhvr>
                                        <p:cTn id="58" dur="1" fill="hold">
                                          <p:stCondLst>
                                            <p:cond delay="999"/>
                                          </p:stCondLst>
                                        </p:cTn>
                                        <p:tgtEl>
                                          <p:spTgt spid="1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xit" presetSubtype="0" fill="hold" grpId="1" nodeType="clickEffect">
                                  <p:stCondLst>
                                    <p:cond delay="0"/>
                                  </p:stCondLst>
                                  <p:childTnLst>
                                    <p:anim calcmode="lin" valueType="num">
                                      <p:cBhvr>
                                        <p:cTn id="73" dur="1000"/>
                                        <p:tgtEl>
                                          <p:spTgt spid="14"/>
                                        </p:tgtEl>
                                        <p:attrNameLst>
                                          <p:attrName>ppt_w</p:attrName>
                                        </p:attrNameLst>
                                      </p:cBhvr>
                                      <p:tavLst>
                                        <p:tav tm="0">
                                          <p:val>
                                            <p:strVal val="ppt_w"/>
                                          </p:val>
                                        </p:tav>
                                        <p:tav tm="100000">
                                          <p:val>
                                            <p:fltVal val="0"/>
                                          </p:val>
                                        </p:tav>
                                      </p:tavLst>
                                    </p:anim>
                                    <p:anim calcmode="lin" valueType="num">
                                      <p:cBhvr>
                                        <p:cTn id="74" dur="1000"/>
                                        <p:tgtEl>
                                          <p:spTgt spid="14"/>
                                        </p:tgtEl>
                                        <p:attrNameLst>
                                          <p:attrName>ppt_h</p:attrName>
                                        </p:attrNameLst>
                                      </p:cBhvr>
                                      <p:tavLst>
                                        <p:tav tm="0">
                                          <p:val>
                                            <p:strVal val="ppt_h"/>
                                          </p:val>
                                        </p:tav>
                                        <p:tav tm="100000">
                                          <p:val>
                                            <p:fltVal val="0"/>
                                          </p:val>
                                        </p:tav>
                                      </p:tavLst>
                                    </p:anim>
                                    <p:animEffect transition="out" filter="fade">
                                      <p:cBhvr>
                                        <p:cTn id="75" dur="1000"/>
                                        <p:tgtEl>
                                          <p:spTgt spid="14"/>
                                        </p:tgtEl>
                                      </p:cBhvr>
                                    </p:animEffect>
                                    <p:set>
                                      <p:cBhvr>
                                        <p:cTn id="76" dur="1" fill="hold">
                                          <p:stCondLst>
                                            <p:cond delay="999"/>
                                          </p:stCondLst>
                                        </p:cTn>
                                        <p:tgtEl>
                                          <p:spTgt spid="14"/>
                                        </p:tgtEl>
                                        <p:attrNameLst>
                                          <p:attrName>style.visibility</p:attrName>
                                        </p:attrNameLst>
                                      </p:cBhvr>
                                      <p:to>
                                        <p:strVal val="hidden"/>
                                      </p:to>
                                    </p:set>
                                  </p:childTnLst>
                                </p:cTn>
                              </p:par>
                              <p:par>
                                <p:cTn id="77" presetID="53" presetClass="exit" presetSubtype="0" fill="hold" grpId="1" nodeType="withEffect">
                                  <p:stCondLst>
                                    <p:cond delay="0"/>
                                  </p:stCondLst>
                                  <p:childTnLst>
                                    <p:anim calcmode="lin" valueType="num">
                                      <p:cBhvr>
                                        <p:cTn id="78" dur="1000"/>
                                        <p:tgtEl>
                                          <p:spTgt spid="15"/>
                                        </p:tgtEl>
                                        <p:attrNameLst>
                                          <p:attrName>ppt_w</p:attrName>
                                        </p:attrNameLst>
                                      </p:cBhvr>
                                      <p:tavLst>
                                        <p:tav tm="0">
                                          <p:val>
                                            <p:strVal val="ppt_w"/>
                                          </p:val>
                                        </p:tav>
                                        <p:tav tm="100000">
                                          <p:val>
                                            <p:fltVal val="0"/>
                                          </p:val>
                                        </p:tav>
                                      </p:tavLst>
                                    </p:anim>
                                    <p:anim calcmode="lin" valueType="num">
                                      <p:cBhvr>
                                        <p:cTn id="79" dur="1000"/>
                                        <p:tgtEl>
                                          <p:spTgt spid="15"/>
                                        </p:tgtEl>
                                        <p:attrNameLst>
                                          <p:attrName>ppt_h</p:attrName>
                                        </p:attrNameLst>
                                      </p:cBhvr>
                                      <p:tavLst>
                                        <p:tav tm="0">
                                          <p:val>
                                            <p:strVal val="ppt_h"/>
                                          </p:val>
                                        </p:tav>
                                        <p:tav tm="100000">
                                          <p:val>
                                            <p:fltVal val="0"/>
                                          </p:val>
                                        </p:tav>
                                      </p:tavLst>
                                    </p:anim>
                                    <p:animEffect transition="out" filter="fade">
                                      <p:cBhvr>
                                        <p:cTn id="80" dur="1000"/>
                                        <p:tgtEl>
                                          <p:spTgt spid="15"/>
                                        </p:tgtEl>
                                      </p:cBhvr>
                                    </p:animEffect>
                                    <p:set>
                                      <p:cBhvr>
                                        <p:cTn id="81" dur="1" fill="hold">
                                          <p:stCondLst>
                                            <p:cond delay="999"/>
                                          </p:stCondLst>
                                        </p:cTn>
                                        <p:tgtEl>
                                          <p:spTgt spid="15"/>
                                        </p:tgtEl>
                                        <p:attrNameLst>
                                          <p:attrName>style.visibility</p:attrName>
                                        </p:attrNameLst>
                                      </p:cBhvr>
                                      <p:to>
                                        <p:strVal val="hidden"/>
                                      </p:to>
                                    </p:set>
                                  </p:childTnLst>
                                </p:cTn>
                              </p:par>
                              <p:par>
                                <p:cTn id="82" presetID="53" presetClass="exit" presetSubtype="0" fill="hold" grpId="1" nodeType="withEffect">
                                  <p:stCondLst>
                                    <p:cond delay="0"/>
                                  </p:stCondLst>
                                  <p:childTnLst>
                                    <p:anim calcmode="lin" valueType="num">
                                      <p:cBhvr>
                                        <p:cTn id="83" dur="1000"/>
                                        <p:tgtEl>
                                          <p:spTgt spid="16"/>
                                        </p:tgtEl>
                                        <p:attrNameLst>
                                          <p:attrName>ppt_w</p:attrName>
                                        </p:attrNameLst>
                                      </p:cBhvr>
                                      <p:tavLst>
                                        <p:tav tm="0">
                                          <p:val>
                                            <p:strVal val="ppt_w"/>
                                          </p:val>
                                        </p:tav>
                                        <p:tav tm="100000">
                                          <p:val>
                                            <p:fltVal val="0"/>
                                          </p:val>
                                        </p:tav>
                                      </p:tavLst>
                                    </p:anim>
                                    <p:anim calcmode="lin" valueType="num">
                                      <p:cBhvr>
                                        <p:cTn id="84" dur="1000"/>
                                        <p:tgtEl>
                                          <p:spTgt spid="16"/>
                                        </p:tgtEl>
                                        <p:attrNameLst>
                                          <p:attrName>ppt_h</p:attrName>
                                        </p:attrNameLst>
                                      </p:cBhvr>
                                      <p:tavLst>
                                        <p:tav tm="0">
                                          <p:val>
                                            <p:strVal val="ppt_h"/>
                                          </p:val>
                                        </p:tav>
                                        <p:tav tm="100000">
                                          <p:val>
                                            <p:fltVal val="0"/>
                                          </p:val>
                                        </p:tav>
                                      </p:tavLst>
                                    </p:anim>
                                    <p:animEffect transition="out" filter="fade">
                                      <p:cBhvr>
                                        <p:cTn id="85" dur="1000"/>
                                        <p:tgtEl>
                                          <p:spTgt spid="16"/>
                                        </p:tgtEl>
                                      </p:cBhvr>
                                    </p:animEffect>
                                    <p:set>
                                      <p:cBhvr>
                                        <p:cTn id="86" dur="1" fill="hold">
                                          <p:stCondLst>
                                            <p:cond delay="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0"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ΙΙΙ. Μειονεκτήματα του προσομοιώματος</a:t>
            </a:r>
          </a:p>
          <a:p>
            <a:pPr algn="r">
              <a:spcBef>
                <a:spcPct val="50000"/>
              </a:spcBef>
            </a:pPr>
            <a:r>
              <a:rPr lang="el-GR" sz="2400" b="1" dirty="0" smtClean="0">
                <a:solidFill>
                  <a:schemeClr val="tx2"/>
                </a:solidFill>
              </a:rPr>
              <a:t>(Θεωρητικές ασυνέπειες)</a:t>
            </a:r>
          </a:p>
        </p:txBody>
      </p:sp>
      <p:sp>
        <p:nvSpPr>
          <p:cNvPr id="5" name="Text Box 5"/>
          <p:cNvSpPr txBox="1">
            <a:spLocks noChangeArrowheads="1"/>
          </p:cNvSpPr>
          <p:nvPr/>
        </p:nvSpPr>
        <p:spPr bwMode="auto">
          <a:xfrm>
            <a:off x="142844" y="2391720"/>
            <a:ext cx="8864600" cy="830997"/>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600" dirty="0" smtClean="0">
                <a:solidFill>
                  <a:schemeClr val="tx2"/>
                </a:solidFill>
              </a:rPr>
              <a:t>Είναι γνωστό εδώ και δεκαετίες </a:t>
            </a:r>
            <a:r>
              <a:rPr lang="en-US" sz="1600" b="1" baseline="30000" dirty="0" smtClean="0">
                <a:solidFill>
                  <a:schemeClr val="tx2"/>
                </a:solidFill>
              </a:rPr>
              <a:t>[1]-[5]</a:t>
            </a:r>
            <a:r>
              <a:rPr lang="en-US" sz="1600" dirty="0" smtClean="0">
                <a:solidFill>
                  <a:schemeClr val="tx2"/>
                </a:solidFill>
              </a:rPr>
              <a:t> </a:t>
            </a:r>
            <a:r>
              <a:rPr lang="el-GR" sz="1600" dirty="0" smtClean="0">
                <a:solidFill>
                  <a:schemeClr val="tx2"/>
                </a:solidFill>
              </a:rPr>
              <a:t>ότι το </a:t>
            </a:r>
            <a:r>
              <a:rPr lang="el-GR" sz="1600" dirty="0">
                <a:solidFill>
                  <a:schemeClr val="tx2"/>
                </a:solidFill>
              </a:rPr>
              <a:t>προσομοίωμα Bouc-Wen παρουσιάζει </a:t>
            </a:r>
            <a:r>
              <a:rPr lang="el-GR" sz="1600" b="1" dirty="0">
                <a:solidFill>
                  <a:schemeClr val="tx2"/>
                </a:solidFill>
              </a:rPr>
              <a:t>μη φυσική συμπεριφορά</a:t>
            </a:r>
            <a:r>
              <a:rPr lang="el-GR" sz="1600" dirty="0">
                <a:solidFill>
                  <a:schemeClr val="tx2"/>
                </a:solidFill>
              </a:rPr>
              <a:t> όταν υποβάλλεται σε σύντομους κύκλους φόρτισης – αποφόρτισης – επαναφόρτισης.</a:t>
            </a:r>
            <a:r>
              <a:rPr lang="el-GR" sz="1600" dirty="0"/>
              <a:t> </a:t>
            </a:r>
            <a:endParaRPr lang="en-GB" sz="1600" dirty="0"/>
          </a:p>
        </p:txBody>
      </p:sp>
      <p:grpSp>
        <p:nvGrpSpPr>
          <p:cNvPr id="6" name="Group 5"/>
          <p:cNvGrpSpPr/>
          <p:nvPr/>
        </p:nvGrpSpPr>
        <p:grpSpPr>
          <a:xfrm>
            <a:off x="142844" y="3786190"/>
            <a:ext cx="8786874" cy="2952112"/>
            <a:chOff x="142844" y="3834474"/>
            <a:chExt cx="8786874" cy="2952112"/>
          </a:xfrm>
        </p:grpSpPr>
        <p:sp>
          <p:nvSpPr>
            <p:cNvPr id="9" name="Text Box 14"/>
            <p:cNvSpPr txBox="1">
              <a:spLocks noChangeArrowheads="1"/>
            </p:cNvSpPr>
            <p:nvPr/>
          </p:nvSpPr>
          <p:spPr bwMode="auto">
            <a:xfrm>
              <a:off x="142844" y="3834474"/>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a:solidFill>
                    <a:schemeClr val="tx2"/>
                  </a:solidFill>
                </a:rPr>
                <a:t>[</a:t>
              </a:r>
              <a:r>
                <a:rPr lang="en-US" sz="1400" dirty="0" smtClean="0">
                  <a:solidFill>
                    <a:schemeClr val="tx2"/>
                  </a:solidFill>
                </a:rPr>
                <a:t>1]</a:t>
              </a:r>
              <a:r>
                <a:rPr lang="el-GR" sz="1400" dirty="0" smtClean="0">
                  <a:solidFill>
                    <a:schemeClr val="tx2"/>
                  </a:solidFill>
                </a:rPr>
                <a:t> </a:t>
              </a:r>
              <a:r>
                <a:rPr lang="en-GB" sz="1400" dirty="0" smtClean="0"/>
                <a:t>Sandler, I.S. (1978) “On the uniqueness and stability of </a:t>
              </a:r>
              <a:r>
                <a:rPr lang="en-GB" sz="1400" dirty="0" err="1" smtClean="0"/>
                <a:t>endochronic</a:t>
              </a:r>
              <a:r>
                <a:rPr lang="en-GB" sz="1400" dirty="0" smtClean="0"/>
                <a:t> theories of material </a:t>
              </a:r>
              <a:r>
                <a:rPr lang="en-GB" sz="1400" dirty="0" err="1" smtClean="0"/>
                <a:t>behavior</a:t>
              </a:r>
              <a:r>
                <a:rPr lang="en-GB" sz="1400" dirty="0" smtClean="0"/>
                <a:t>” J. Appl. Mech., 45:263–266.</a:t>
              </a:r>
              <a:r>
                <a:rPr lang="el-GR" sz="1400" dirty="0" smtClean="0">
                  <a:solidFill>
                    <a:schemeClr val="tx2"/>
                  </a:solidFill>
                </a:rPr>
                <a:t> </a:t>
              </a:r>
              <a:endParaRPr lang="en-US" sz="1400" dirty="0">
                <a:solidFill>
                  <a:schemeClr val="tx2"/>
                </a:solidFill>
              </a:endParaRPr>
            </a:p>
          </p:txBody>
        </p:sp>
        <p:sp>
          <p:nvSpPr>
            <p:cNvPr id="10" name="Text Box 14"/>
            <p:cNvSpPr txBox="1">
              <a:spLocks noChangeArrowheads="1"/>
            </p:cNvSpPr>
            <p:nvPr/>
          </p:nvSpPr>
          <p:spPr bwMode="auto">
            <a:xfrm>
              <a:off x="142844" y="4405978"/>
              <a:ext cx="8786874" cy="738664"/>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[2]</a:t>
              </a:r>
              <a:r>
                <a:rPr lang="el-GR" sz="1400" dirty="0" smtClean="0">
                  <a:solidFill>
                    <a:schemeClr val="tx2"/>
                  </a:solidFill>
                </a:rPr>
                <a:t> </a:t>
              </a:r>
              <a:r>
                <a:rPr lang="en-GB" sz="1400" dirty="0" err="1" smtClean="0"/>
                <a:t>Casciati</a:t>
              </a:r>
              <a:r>
                <a:rPr lang="en-GB" sz="1400" dirty="0" smtClean="0"/>
                <a:t>, F. (1987) “Non-linear stochastic dynamics of large structural system by equivalent linearization” Proc. ICASP5 (Int. Conf. on Application of Statistics and Probability in Soil and Structural Engineering), Vancouver, 1165-1172.</a:t>
              </a:r>
              <a:r>
                <a:rPr lang="el-GR" sz="1400" dirty="0" smtClean="0">
                  <a:solidFill>
                    <a:schemeClr val="tx2"/>
                  </a:solidFill>
                </a:rPr>
                <a:t> </a:t>
              </a:r>
              <a:endParaRPr lang="en-US" sz="1400" dirty="0">
                <a:solidFill>
                  <a:schemeClr val="tx2"/>
                </a:solidFill>
              </a:endParaRPr>
            </a:p>
          </p:txBody>
        </p:sp>
        <p:sp>
          <p:nvSpPr>
            <p:cNvPr id="11" name="Text Box 14"/>
            <p:cNvSpPr txBox="1">
              <a:spLocks noChangeArrowheads="1"/>
            </p:cNvSpPr>
            <p:nvPr/>
          </p:nvSpPr>
          <p:spPr bwMode="auto">
            <a:xfrm>
              <a:off x="142844" y="5120358"/>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[3]</a:t>
              </a:r>
              <a:r>
                <a:rPr lang="el-GR" sz="1400" dirty="0" smtClean="0">
                  <a:solidFill>
                    <a:schemeClr val="tx2"/>
                  </a:solidFill>
                </a:rPr>
                <a:t> </a:t>
              </a:r>
              <a:r>
                <a:rPr lang="en-GB" sz="1400" dirty="0" err="1" smtClean="0"/>
                <a:t>Thyagarajan</a:t>
              </a:r>
              <a:r>
                <a:rPr lang="en-GB" sz="1400" dirty="0" smtClean="0"/>
                <a:t>, R.S (1989) “</a:t>
              </a:r>
              <a:r>
                <a:rPr lang="en-GB" sz="1400" dirty="0" err="1" smtClean="0"/>
                <a:t>Modeling</a:t>
              </a:r>
              <a:r>
                <a:rPr lang="en-GB" sz="1400" dirty="0" smtClean="0"/>
                <a:t> and analysis of hysteretic structural </a:t>
              </a:r>
              <a:r>
                <a:rPr lang="en-GB" sz="1400" dirty="0" err="1" smtClean="0"/>
                <a:t>behavior</a:t>
              </a:r>
              <a:r>
                <a:rPr lang="en-GB" sz="1400" dirty="0" smtClean="0"/>
                <a:t>” Rep. No. EERL-89-03, Earthquake Engineering Research Lab., California Institute of Technology, Pasadena, CA.</a:t>
              </a:r>
              <a:r>
                <a:rPr lang="el-GR" sz="1400" dirty="0" smtClean="0">
                  <a:solidFill>
                    <a:schemeClr val="tx2"/>
                  </a:solidFill>
                </a:rPr>
                <a:t> </a:t>
              </a:r>
              <a:endParaRPr lang="en-US" sz="1400" dirty="0">
                <a:solidFill>
                  <a:schemeClr val="tx2"/>
                </a:solidFill>
              </a:endParaRPr>
            </a:p>
          </p:txBody>
        </p:sp>
        <p:sp>
          <p:nvSpPr>
            <p:cNvPr id="13" name="Text Box 14"/>
            <p:cNvSpPr txBox="1">
              <a:spLocks noChangeArrowheads="1"/>
            </p:cNvSpPr>
            <p:nvPr/>
          </p:nvSpPr>
          <p:spPr bwMode="auto">
            <a:xfrm>
              <a:off x="142844" y="5691862"/>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[4]</a:t>
              </a:r>
              <a:r>
                <a:rPr lang="el-GR" sz="1400" dirty="0" smtClean="0">
                  <a:solidFill>
                    <a:schemeClr val="tx2"/>
                  </a:solidFill>
                </a:rPr>
                <a:t> </a:t>
              </a:r>
              <a:r>
                <a:rPr lang="en-GB" sz="1400" dirty="0" err="1" smtClean="0"/>
                <a:t>Spacone</a:t>
              </a:r>
              <a:r>
                <a:rPr lang="en-GB" sz="1400" dirty="0" smtClean="0"/>
                <a:t> E., </a:t>
              </a:r>
              <a:r>
                <a:rPr lang="en-GB" sz="1400" dirty="0" err="1" smtClean="0"/>
                <a:t>Ciampi</a:t>
              </a:r>
              <a:r>
                <a:rPr lang="en-GB" sz="1400" dirty="0" smtClean="0"/>
                <a:t>, V., </a:t>
              </a:r>
              <a:r>
                <a:rPr lang="en-GB" sz="1400" dirty="0" err="1" smtClean="0"/>
                <a:t>Philippou</a:t>
              </a:r>
              <a:r>
                <a:rPr lang="en-GB" sz="1400" dirty="0" smtClean="0"/>
                <a:t>, F.C. (1992) “A Beam Element for Seismic Damage Analysis” Rep. No. UCB/EERC-92/07, Earthquake Engineering Research </a:t>
              </a:r>
              <a:r>
                <a:rPr lang="en-GB" sz="1400" dirty="0" err="1" smtClean="0"/>
                <a:t>Center</a:t>
              </a:r>
              <a:r>
                <a:rPr lang="en-GB" sz="1400" dirty="0" smtClean="0"/>
                <a:t>, University of California, Berkeley.</a:t>
              </a:r>
              <a:r>
                <a:rPr lang="el-GR" sz="1400" dirty="0" smtClean="0">
                  <a:solidFill>
                    <a:schemeClr val="tx2"/>
                  </a:solidFill>
                </a:rPr>
                <a:t> </a:t>
              </a:r>
              <a:endParaRPr lang="en-US" sz="1400" dirty="0">
                <a:solidFill>
                  <a:schemeClr val="tx2"/>
                </a:solidFill>
              </a:endParaRPr>
            </a:p>
          </p:txBody>
        </p:sp>
        <p:sp>
          <p:nvSpPr>
            <p:cNvPr id="14" name="Text Box 14"/>
            <p:cNvSpPr txBox="1">
              <a:spLocks noChangeArrowheads="1"/>
            </p:cNvSpPr>
            <p:nvPr/>
          </p:nvSpPr>
          <p:spPr bwMode="auto">
            <a:xfrm>
              <a:off x="142844" y="6263366"/>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[5]</a:t>
              </a:r>
              <a:r>
                <a:rPr lang="el-GR" sz="1400" dirty="0" smtClean="0">
                  <a:solidFill>
                    <a:schemeClr val="tx2"/>
                  </a:solidFill>
                </a:rPr>
                <a:t> </a:t>
              </a:r>
              <a:r>
                <a:rPr lang="en-GB" sz="1400" dirty="0" smtClean="0"/>
                <a:t>Wong, C.W. , Ni, Y.Q., </a:t>
              </a:r>
              <a:r>
                <a:rPr lang="en-GB" sz="1400" dirty="0" err="1" smtClean="0"/>
                <a:t>Ko</a:t>
              </a:r>
              <a:r>
                <a:rPr lang="en-GB" sz="1400" dirty="0" smtClean="0"/>
                <a:t>, J.M. (1994) “Steady-State Oscillation of Hysteretic Differential Model. II: Performance Analysis” Journal of Engineering Mechanics, 120(11):2299-2325.</a:t>
              </a:r>
              <a:r>
                <a:rPr lang="el-GR" sz="1400" dirty="0" smtClean="0">
                  <a:solidFill>
                    <a:schemeClr val="tx2"/>
                  </a:solidFill>
                </a:rPr>
                <a:t> </a:t>
              </a:r>
              <a:endParaRPr lang="en-US" sz="1400" dirty="0">
                <a:solidFill>
                  <a:schemeClr val="tx2"/>
                </a:solidFill>
              </a:endParaRPr>
            </a:p>
          </p:txBody>
        </p:sp>
      </p:grpSp>
      <p:sp>
        <p:nvSpPr>
          <p:cNvPr id="15" name="Text Box 6"/>
          <p:cNvSpPr txBox="1">
            <a:spLocks noChangeArrowheads="1"/>
          </p:cNvSpPr>
          <p:nvPr/>
        </p:nvSpPr>
        <p:spPr bwMode="auto">
          <a:xfrm>
            <a:off x="147607" y="1891654"/>
            <a:ext cx="8864600" cy="338554"/>
          </a:xfrm>
          <a:prstGeom prst="rect">
            <a:avLst/>
          </a:prstGeom>
          <a:noFill/>
          <a:ln w="12700">
            <a:noFill/>
            <a:miter lim="800000"/>
            <a:headEnd type="none" w="sm" len="sm"/>
            <a:tailEnd type="none" w="sm" len="sm"/>
          </a:ln>
          <a:effectLst/>
        </p:spPr>
        <p:txBody>
          <a:bodyPr>
            <a:spAutoFit/>
          </a:bodyPr>
          <a:lstStyle/>
          <a:p>
            <a:pPr>
              <a:spcBef>
                <a:spcPct val="50000"/>
              </a:spcBef>
            </a:pPr>
            <a:r>
              <a:rPr lang="el-GR" sz="1600" b="1" dirty="0" smtClean="0">
                <a:solidFill>
                  <a:schemeClr val="tx2"/>
                </a:solidFill>
              </a:rPr>
              <a:t>Κριτική επισκόπηση της βιβλιογραφίας:</a:t>
            </a:r>
            <a:endParaRPr lang="en-US" sz="1600"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ΙΙΙ. Μειονεκτήματα του προσομοιώματος</a:t>
            </a:r>
          </a:p>
          <a:p>
            <a:pPr algn="r">
              <a:spcBef>
                <a:spcPct val="50000"/>
              </a:spcBef>
            </a:pPr>
            <a:r>
              <a:rPr lang="el-GR" sz="2400" b="1" dirty="0" smtClean="0">
                <a:solidFill>
                  <a:schemeClr val="tx2"/>
                </a:solidFill>
              </a:rPr>
              <a:t>(Θεωρητικές ασυνέπειες)</a:t>
            </a:r>
          </a:p>
        </p:txBody>
      </p:sp>
      <p:sp>
        <p:nvSpPr>
          <p:cNvPr id="5" name="Text Box 5"/>
          <p:cNvSpPr txBox="1">
            <a:spLocks noChangeArrowheads="1"/>
          </p:cNvSpPr>
          <p:nvPr/>
        </p:nvSpPr>
        <p:spPr bwMode="auto">
          <a:xfrm>
            <a:off x="142844" y="1881823"/>
            <a:ext cx="88646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Μη </a:t>
            </a:r>
            <a:r>
              <a:rPr lang="el-GR" sz="1600" b="1" dirty="0">
                <a:solidFill>
                  <a:schemeClr val="tx2"/>
                </a:solidFill>
              </a:rPr>
              <a:t>φυσική συμπεριφορά</a:t>
            </a:r>
            <a:r>
              <a:rPr lang="el-GR" sz="1600" dirty="0">
                <a:solidFill>
                  <a:schemeClr val="tx2"/>
                </a:solidFill>
              </a:rPr>
              <a:t> </a:t>
            </a:r>
            <a:r>
              <a:rPr lang="el-GR" sz="1600" dirty="0" smtClean="0">
                <a:solidFill>
                  <a:schemeClr val="tx2"/>
                </a:solidFill>
              </a:rPr>
              <a:t>του προσομοιώματος </a:t>
            </a:r>
            <a:r>
              <a:rPr lang="en-US" sz="1600" dirty="0" smtClean="0">
                <a:solidFill>
                  <a:schemeClr val="tx2"/>
                </a:solidFill>
              </a:rPr>
              <a:t>Bouc-Wen</a:t>
            </a:r>
            <a:r>
              <a:rPr lang="el-GR" sz="1600" dirty="0" smtClean="0">
                <a:solidFill>
                  <a:schemeClr val="tx2"/>
                </a:solidFill>
              </a:rPr>
              <a:t>:</a:t>
            </a:r>
            <a:r>
              <a:rPr lang="el-GR" sz="1600" dirty="0" smtClean="0"/>
              <a:t> </a:t>
            </a:r>
            <a:endParaRPr lang="en-GB" sz="1600" dirty="0"/>
          </a:p>
        </p:txBody>
      </p:sp>
      <p:sp>
        <p:nvSpPr>
          <p:cNvPr id="7" name="Text Box 15"/>
          <p:cNvSpPr txBox="1">
            <a:spLocks noChangeArrowheads="1"/>
          </p:cNvSpPr>
          <p:nvPr/>
        </p:nvSpPr>
        <p:spPr bwMode="auto">
          <a:xfrm>
            <a:off x="142844" y="2325116"/>
            <a:ext cx="8864600" cy="1569660"/>
          </a:xfrm>
          <a:prstGeom prst="rect">
            <a:avLst/>
          </a:prstGeom>
          <a:noFill/>
          <a:ln w="12700">
            <a:noFill/>
            <a:miter lim="800000"/>
            <a:headEnd type="none" w="sm" len="sm"/>
            <a:tailEnd type="none" w="sm" len="sm"/>
          </a:ln>
        </p:spPr>
        <p:txBody>
          <a:bodyPr>
            <a:spAutoFit/>
          </a:bodyPr>
          <a:lstStyle/>
          <a:p>
            <a:pPr>
              <a:spcBef>
                <a:spcPct val="50000"/>
              </a:spcBef>
            </a:pPr>
            <a:r>
              <a:rPr lang="el-GR" sz="1600" dirty="0">
                <a:solidFill>
                  <a:schemeClr val="tx2"/>
                </a:solidFill>
              </a:rPr>
              <a:t>Α) </a:t>
            </a:r>
            <a:r>
              <a:rPr lang="el-GR" sz="1600" b="1" dirty="0">
                <a:solidFill>
                  <a:schemeClr val="tx2"/>
                </a:solidFill>
              </a:rPr>
              <a:t>Αύξηση της παραμόρφωσης </a:t>
            </a:r>
            <a:r>
              <a:rPr lang="el-GR" sz="1600" dirty="0">
                <a:solidFill>
                  <a:schemeClr val="tx2"/>
                </a:solidFill>
              </a:rPr>
              <a:t>κατά τον κύκλο φόρτισης μεταξύ δύο δοθέντων </a:t>
            </a:r>
            <a:r>
              <a:rPr lang="el-GR" sz="1600" dirty="0" smtClean="0">
                <a:solidFill>
                  <a:schemeClr val="tx2"/>
                </a:solidFill>
              </a:rPr>
              <a:t>δυνάμεων</a:t>
            </a:r>
            <a:r>
              <a:rPr lang="en-US" sz="1600" dirty="0" smtClean="0">
                <a:solidFill>
                  <a:schemeClr val="tx2"/>
                </a:solidFill>
              </a:rPr>
              <a:t> (</a:t>
            </a:r>
            <a:r>
              <a:rPr lang="el-GR" sz="1600" dirty="0" smtClean="0">
                <a:solidFill>
                  <a:schemeClr val="tx2"/>
                </a:solidFill>
              </a:rPr>
              <a:t>Εικόνα α).</a:t>
            </a:r>
            <a:endParaRPr lang="el-GR" sz="1600" dirty="0">
              <a:solidFill>
                <a:schemeClr val="tx2"/>
              </a:solidFill>
            </a:endParaRPr>
          </a:p>
          <a:p>
            <a:pPr>
              <a:spcBef>
                <a:spcPct val="50000"/>
              </a:spcBef>
            </a:pPr>
            <a:r>
              <a:rPr lang="el-GR" sz="1600" dirty="0">
                <a:solidFill>
                  <a:schemeClr val="tx2"/>
                </a:solidFill>
              </a:rPr>
              <a:t>Β) </a:t>
            </a:r>
            <a:r>
              <a:rPr lang="el-GR" sz="1600" b="1" dirty="0">
                <a:solidFill>
                  <a:schemeClr val="tx2"/>
                </a:solidFill>
              </a:rPr>
              <a:t>Μείωση της υστερητικής δύναμης </a:t>
            </a:r>
            <a:r>
              <a:rPr lang="el-GR" sz="1600" dirty="0" smtClean="0">
                <a:solidFill>
                  <a:schemeClr val="tx2"/>
                </a:solidFill>
              </a:rPr>
              <a:t>κατά </a:t>
            </a:r>
            <a:r>
              <a:rPr lang="el-GR" sz="1600" dirty="0">
                <a:solidFill>
                  <a:schemeClr val="tx2"/>
                </a:solidFill>
              </a:rPr>
              <a:t>τον κύκλο φόρτισης μεταξύ δύο δοθέντων </a:t>
            </a:r>
            <a:r>
              <a:rPr lang="el-GR" sz="1600" dirty="0" smtClean="0">
                <a:solidFill>
                  <a:schemeClr val="tx2"/>
                </a:solidFill>
              </a:rPr>
              <a:t>μετατοπίσεων (Εικόνα β).</a:t>
            </a:r>
            <a:endParaRPr lang="el-GR" sz="1600" dirty="0">
              <a:solidFill>
                <a:schemeClr val="tx2"/>
              </a:solidFill>
            </a:endParaRPr>
          </a:p>
          <a:p>
            <a:pPr>
              <a:spcBef>
                <a:spcPct val="50000"/>
              </a:spcBef>
            </a:pPr>
            <a:r>
              <a:rPr lang="el-GR" sz="1600" dirty="0">
                <a:solidFill>
                  <a:schemeClr val="tx2"/>
                </a:solidFill>
              </a:rPr>
              <a:t>Γ) </a:t>
            </a:r>
            <a:r>
              <a:rPr lang="el-GR" sz="1600" b="1" dirty="0">
                <a:solidFill>
                  <a:schemeClr val="tx2"/>
                </a:solidFill>
              </a:rPr>
              <a:t>Μη κλείσιμο των υστερητικών βρόχων</a:t>
            </a:r>
            <a:r>
              <a:rPr lang="en-US" sz="1600" dirty="0">
                <a:solidFill>
                  <a:schemeClr val="tx2"/>
                </a:solidFill>
              </a:rPr>
              <a:t>. </a:t>
            </a:r>
            <a:endParaRPr lang="en-GB" sz="1600" dirty="0">
              <a:solidFill>
                <a:schemeClr val="tx2"/>
              </a:solidFill>
            </a:endParaRPr>
          </a:p>
        </p:txBody>
      </p:sp>
      <p:pic>
        <p:nvPicPr>
          <p:cNvPr id="8" name="Picture 7" descr="18-01.gif"/>
          <p:cNvPicPr>
            <a:picLocks noChangeAspect="1"/>
          </p:cNvPicPr>
          <p:nvPr/>
        </p:nvPicPr>
        <p:blipFill>
          <a:blip r:embed="rId2"/>
          <a:stretch>
            <a:fillRect/>
          </a:stretch>
        </p:blipFill>
        <p:spPr>
          <a:xfrm>
            <a:off x="1176088" y="4067194"/>
            <a:ext cx="6753498" cy="26479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42844" y="1893253"/>
            <a:ext cx="8864600" cy="584775"/>
          </a:xfrm>
          <a:prstGeom prst="rect">
            <a:avLst/>
          </a:prstGeom>
          <a:noFill/>
          <a:ln w="12700">
            <a:noFill/>
            <a:miter lim="800000"/>
            <a:headEnd type="none" w="sm" len="sm"/>
            <a:tailEnd type="none" w="sm" len="sm"/>
          </a:ln>
        </p:spPr>
        <p:txBody>
          <a:bodyPr>
            <a:spAutoFit/>
          </a:bodyPr>
          <a:lstStyle/>
          <a:p>
            <a:pPr>
              <a:spcBef>
                <a:spcPct val="50000"/>
              </a:spcBef>
            </a:pPr>
            <a:r>
              <a:rPr lang="el-GR" sz="1600" dirty="0">
                <a:solidFill>
                  <a:schemeClr val="tx2"/>
                </a:solidFill>
              </a:rPr>
              <a:t>Ως συνέπεια, το προσομοίωμα </a:t>
            </a:r>
            <a:r>
              <a:rPr lang="el-GR" sz="1600" b="1" dirty="0">
                <a:solidFill>
                  <a:schemeClr val="tx2"/>
                </a:solidFill>
              </a:rPr>
              <a:t>παραβιάζει τοπικά τα αξιώματα πλαστικότητας του </a:t>
            </a:r>
            <a:r>
              <a:rPr lang="en-US" sz="1600" b="1" dirty="0" err="1">
                <a:solidFill>
                  <a:schemeClr val="tx2"/>
                </a:solidFill>
              </a:rPr>
              <a:t>Drucker</a:t>
            </a:r>
            <a:r>
              <a:rPr lang="en-US" sz="1600" b="1" dirty="0">
                <a:solidFill>
                  <a:schemeClr val="tx2"/>
                </a:solidFill>
              </a:rPr>
              <a:t> </a:t>
            </a:r>
            <a:r>
              <a:rPr lang="el-GR" sz="1600" b="1" dirty="0">
                <a:solidFill>
                  <a:schemeClr val="tx2"/>
                </a:solidFill>
              </a:rPr>
              <a:t>και του </a:t>
            </a:r>
            <a:r>
              <a:rPr lang="en-US" sz="1600" b="1" dirty="0" err="1">
                <a:solidFill>
                  <a:schemeClr val="tx2"/>
                </a:solidFill>
              </a:rPr>
              <a:t>Ilyushin</a:t>
            </a:r>
            <a:r>
              <a:rPr lang="el-GR" sz="1600" dirty="0">
                <a:solidFill>
                  <a:schemeClr val="tx2"/>
                </a:solidFill>
              </a:rPr>
              <a:t>.</a:t>
            </a:r>
            <a:r>
              <a:rPr lang="el-GR" sz="1600" dirty="0"/>
              <a:t> </a:t>
            </a:r>
            <a:endParaRPr lang="en-GB" sz="1600" dirty="0"/>
          </a:p>
        </p:txBody>
      </p:sp>
      <p:sp>
        <p:nvSpPr>
          <p:cNvPr id="5" name="Text Box 7"/>
          <p:cNvSpPr txBox="1">
            <a:spLocks noChangeArrowheads="1"/>
          </p:cNvSpPr>
          <p:nvPr/>
        </p:nvSpPr>
        <p:spPr bwMode="auto">
          <a:xfrm>
            <a:off x="142844" y="2529840"/>
            <a:ext cx="8864600" cy="1200329"/>
          </a:xfrm>
          <a:prstGeom prst="rect">
            <a:avLst/>
          </a:prstGeom>
          <a:noFill/>
          <a:ln w="12700">
            <a:noFill/>
            <a:miter lim="800000"/>
            <a:headEnd type="none" w="sm" len="sm"/>
            <a:tailEnd type="none" w="sm" len="sm"/>
          </a:ln>
        </p:spPr>
        <p:txBody>
          <a:bodyPr>
            <a:spAutoFit/>
          </a:bodyPr>
          <a:lstStyle/>
          <a:p>
            <a:pPr>
              <a:spcBef>
                <a:spcPct val="50000"/>
              </a:spcBef>
            </a:pPr>
            <a:r>
              <a:rPr lang="el-GR" sz="1600" b="1" dirty="0">
                <a:solidFill>
                  <a:schemeClr val="tx2"/>
                </a:solidFill>
              </a:rPr>
              <a:t>Αξίωμα του </a:t>
            </a:r>
            <a:r>
              <a:rPr lang="en-US" sz="1600" b="1" dirty="0" err="1" smtClean="0">
                <a:solidFill>
                  <a:schemeClr val="tx2"/>
                </a:solidFill>
              </a:rPr>
              <a:t>Drucker</a:t>
            </a:r>
            <a:r>
              <a:rPr lang="en-US" sz="1600" dirty="0" smtClean="0">
                <a:solidFill>
                  <a:schemeClr val="tx2"/>
                </a:solidFill>
              </a:rPr>
              <a:t>: </a:t>
            </a:r>
            <a:r>
              <a:rPr lang="el-GR" sz="1600" dirty="0">
                <a:solidFill>
                  <a:schemeClr val="tx2"/>
                </a:solidFill>
              </a:rPr>
              <a:t>το παραγόμενο έργο από μια εξωτερική φόρτιση κατά έναν κλειστό κύκλο τάσης είναι μη αρνητικό (Εικόνα α</a:t>
            </a:r>
            <a:r>
              <a:rPr lang="el-GR" sz="1600" dirty="0" smtClean="0">
                <a:solidFill>
                  <a:schemeClr val="tx2"/>
                </a:solidFill>
              </a:rPr>
              <a:t>)</a:t>
            </a:r>
            <a:r>
              <a:rPr lang="en-US" sz="1600" b="1" dirty="0" smtClean="0">
                <a:solidFill>
                  <a:schemeClr val="tx2"/>
                </a:solidFill>
              </a:rPr>
              <a:t> </a:t>
            </a:r>
            <a:r>
              <a:rPr lang="en-US" sz="1600" b="1" baseline="30000" dirty="0" smtClean="0">
                <a:solidFill>
                  <a:schemeClr val="tx2"/>
                </a:solidFill>
              </a:rPr>
              <a:t>[1]</a:t>
            </a:r>
            <a:r>
              <a:rPr lang="el-GR" sz="1600" dirty="0" smtClean="0">
                <a:solidFill>
                  <a:schemeClr val="tx2"/>
                </a:solidFill>
              </a:rPr>
              <a:t>.</a:t>
            </a:r>
            <a:endParaRPr lang="en-US" sz="1600" dirty="0">
              <a:solidFill>
                <a:schemeClr val="tx2"/>
              </a:solidFill>
            </a:endParaRPr>
          </a:p>
          <a:p>
            <a:pPr>
              <a:spcBef>
                <a:spcPct val="50000"/>
              </a:spcBef>
            </a:pPr>
            <a:r>
              <a:rPr lang="el-GR" sz="1600" b="1" dirty="0">
                <a:solidFill>
                  <a:schemeClr val="tx2"/>
                </a:solidFill>
              </a:rPr>
              <a:t>Αξίωμα του </a:t>
            </a:r>
            <a:r>
              <a:rPr lang="en-US" sz="1600" b="1" dirty="0" err="1" smtClean="0">
                <a:solidFill>
                  <a:schemeClr val="tx2"/>
                </a:solidFill>
              </a:rPr>
              <a:t>Ilyushin</a:t>
            </a:r>
            <a:r>
              <a:rPr lang="en-US" sz="1600" dirty="0">
                <a:solidFill>
                  <a:schemeClr val="tx2"/>
                </a:solidFill>
              </a:rPr>
              <a:t>: </a:t>
            </a:r>
            <a:r>
              <a:rPr lang="el-GR" sz="1600" dirty="0">
                <a:solidFill>
                  <a:schemeClr val="tx2"/>
                </a:solidFill>
              </a:rPr>
              <a:t>το παραγόμενο έργο κατά την διάρκεια ενός κλειστού κύκλου παραμόρφωσης είναι μη αρνητικό</a:t>
            </a:r>
            <a:r>
              <a:rPr lang="en-US" sz="1600" dirty="0"/>
              <a:t> </a:t>
            </a:r>
            <a:r>
              <a:rPr lang="el-GR" sz="1600" dirty="0">
                <a:solidFill>
                  <a:schemeClr val="tx2"/>
                </a:solidFill>
              </a:rPr>
              <a:t>(Εικόνα β</a:t>
            </a:r>
            <a:r>
              <a:rPr lang="el-GR" sz="1600" dirty="0" smtClean="0">
                <a:solidFill>
                  <a:schemeClr val="tx2"/>
                </a:solidFill>
              </a:rPr>
              <a:t>)</a:t>
            </a:r>
            <a:r>
              <a:rPr lang="en-US" sz="1600" dirty="0" smtClean="0">
                <a:solidFill>
                  <a:schemeClr val="tx2"/>
                </a:solidFill>
              </a:rPr>
              <a:t> </a:t>
            </a:r>
            <a:r>
              <a:rPr lang="en-US" sz="1600" b="1" baseline="30000" dirty="0" smtClean="0">
                <a:solidFill>
                  <a:schemeClr val="tx2"/>
                </a:solidFill>
              </a:rPr>
              <a:t>[1]</a:t>
            </a:r>
            <a:r>
              <a:rPr lang="el-GR" sz="1600" dirty="0" smtClean="0">
                <a:solidFill>
                  <a:schemeClr val="tx2"/>
                </a:solidFill>
              </a:rPr>
              <a:t>.</a:t>
            </a:r>
            <a:endParaRPr lang="el-GR" sz="1600" dirty="0">
              <a:solidFill>
                <a:schemeClr val="tx2"/>
              </a:solidFill>
            </a:endParaRPr>
          </a:p>
        </p:txBody>
      </p:sp>
      <p:pic>
        <p:nvPicPr>
          <p:cNvPr id="6" name="Picture 5" descr="19-01.gif"/>
          <p:cNvPicPr>
            <a:picLocks noChangeAspect="1"/>
          </p:cNvPicPr>
          <p:nvPr/>
        </p:nvPicPr>
        <p:blipFill>
          <a:blip r:embed="rId2"/>
          <a:stretch>
            <a:fillRect/>
          </a:stretch>
        </p:blipFill>
        <p:spPr>
          <a:xfrm>
            <a:off x="1175218" y="3808116"/>
            <a:ext cx="6754368" cy="2621280"/>
          </a:xfrm>
          <a:prstGeom prst="rect">
            <a:avLst/>
          </a:prstGeom>
        </p:spPr>
      </p:pic>
      <p:sp>
        <p:nvSpPr>
          <p:cNvPr id="8"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ΙΙΙ. Μειονεκτήματα του προσομοιώματος</a:t>
            </a:r>
          </a:p>
          <a:p>
            <a:pPr algn="r">
              <a:spcBef>
                <a:spcPct val="50000"/>
              </a:spcBef>
            </a:pPr>
            <a:r>
              <a:rPr lang="el-GR" sz="2400" b="1" dirty="0" smtClean="0">
                <a:solidFill>
                  <a:schemeClr val="tx2"/>
                </a:solidFill>
              </a:rPr>
              <a:t>(Θεωρητικές ασυνέπειες)</a:t>
            </a:r>
            <a:endParaRPr lang="el-GR" b="1" dirty="0" smtClean="0">
              <a:solidFill>
                <a:schemeClr val="tx2"/>
              </a:solidFill>
            </a:endParaRPr>
          </a:p>
        </p:txBody>
      </p:sp>
      <p:sp>
        <p:nvSpPr>
          <p:cNvPr id="7" name="Text Box 14"/>
          <p:cNvSpPr txBox="1">
            <a:spLocks noChangeArrowheads="1"/>
          </p:cNvSpPr>
          <p:nvPr/>
        </p:nvSpPr>
        <p:spPr bwMode="auto">
          <a:xfrm>
            <a:off x="142844" y="6324921"/>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a:solidFill>
                  <a:schemeClr val="tx2"/>
                </a:solidFill>
              </a:rPr>
              <a:t>[</a:t>
            </a:r>
            <a:r>
              <a:rPr lang="en-US" sz="1400" dirty="0" smtClean="0">
                <a:solidFill>
                  <a:schemeClr val="tx2"/>
                </a:solidFill>
              </a:rPr>
              <a:t>1]</a:t>
            </a:r>
            <a:r>
              <a:rPr lang="el-GR" sz="1400" dirty="0" smtClean="0">
                <a:solidFill>
                  <a:schemeClr val="tx2"/>
                </a:solidFill>
              </a:rPr>
              <a:t> </a:t>
            </a:r>
            <a:r>
              <a:rPr lang="en-US" sz="1400" dirty="0" err="1" smtClean="0">
                <a:solidFill>
                  <a:schemeClr val="tx2"/>
                </a:solidFill>
              </a:rPr>
              <a:t>Sasani</a:t>
            </a:r>
            <a:r>
              <a:rPr lang="en-US" sz="1400" dirty="0" smtClean="0">
                <a:solidFill>
                  <a:schemeClr val="tx2"/>
                </a:solidFill>
              </a:rPr>
              <a:t>, M., Popov, E.P., (2001) “Seismic Energy </a:t>
            </a:r>
            <a:r>
              <a:rPr lang="en-US" sz="1400" dirty="0" err="1" smtClean="0">
                <a:solidFill>
                  <a:schemeClr val="tx2"/>
                </a:solidFill>
              </a:rPr>
              <a:t>Dissipators</a:t>
            </a:r>
            <a:r>
              <a:rPr lang="en-US" sz="1400" dirty="0" smtClean="0">
                <a:solidFill>
                  <a:schemeClr val="tx2"/>
                </a:solidFill>
              </a:rPr>
              <a:t> for RC Panels: Analytical studies” Journal of Engineering Mechanics, 127(8):835-843</a:t>
            </a:r>
            <a:r>
              <a:rPr lang="en-GB" sz="1400" dirty="0" smtClean="0">
                <a:solidFill>
                  <a:schemeClr val="tx2"/>
                </a:solidFill>
              </a:rPr>
              <a:t>.</a:t>
            </a:r>
            <a:r>
              <a:rPr lang="el-GR" sz="1400" dirty="0" smtClean="0">
                <a:solidFill>
                  <a:schemeClr val="tx2"/>
                </a:solidFill>
              </a:rPr>
              <a:t> </a:t>
            </a:r>
            <a:endParaRPr lang="en-US"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ΙΙΙ. Μειονεκτήματα του προσομοιώματος</a:t>
            </a:r>
          </a:p>
          <a:p>
            <a:pPr algn="r">
              <a:spcBef>
                <a:spcPct val="50000"/>
              </a:spcBef>
            </a:pPr>
            <a:r>
              <a:rPr lang="el-GR" sz="2400" b="1" dirty="0" smtClean="0">
                <a:solidFill>
                  <a:schemeClr val="tx2"/>
                </a:solidFill>
              </a:rPr>
              <a:t>Ποσοτικοποίηση</a:t>
            </a:r>
          </a:p>
        </p:txBody>
      </p:sp>
      <p:sp>
        <p:nvSpPr>
          <p:cNvPr id="30" name="Text Box 5"/>
          <p:cNvSpPr txBox="1">
            <a:spLocks noChangeArrowheads="1"/>
          </p:cNvSpPr>
          <p:nvPr/>
        </p:nvSpPr>
        <p:spPr bwMode="auto">
          <a:xfrm>
            <a:off x="142844" y="2400292"/>
            <a:ext cx="8864600" cy="584775"/>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600" dirty="0" smtClean="0">
                <a:solidFill>
                  <a:schemeClr val="tx2"/>
                </a:solidFill>
              </a:rPr>
              <a:t>Οι </a:t>
            </a:r>
            <a:r>
              <a:rPr lang="en-US" sz="1600" dirty="0" err="1" smtClean="0">
                <a:solidFill>
                  <a:schemeClr val="tx2"/>
                </a:solidFill>
              </a:rPr>
              <a:t>Spacone</a:t>
            </a:r>
            <a:r>
              <a:rPr lang="en-US" sz="1600" dirty="0" smtClean="0">
                <a:solidFill>
                  <a:schemeClr val="tx2"/>
                </a:solidFill>
              </a:rPr>
              <a:t> et al.</a:t>
            </a:r>
            <a:r>
              <a:rPr lang="el-GR" sz="1600" dirty="0" smtClean="0">
                <a:solidFill>
                  <a:schemeClr val="tx2"/>
                </a:solidFill>
              </a:rPr>
              <a:t> </a:t>
            </a:r>
            <a:r>
              <a:rPr lang="el-GR" sz="1600" b="1" baseline="30000" dirty="0" smtClean="0">
                <a:solidFill>
                  <a:schemeClr val="tx2"/>
                </a:solidFill>
              </a:rPr>
              <a:t>[1]</a:t>
            </a:r>
            <a:r>
              <a:rPr lang="en-US" sz="1600" dirty="0" smtClean="0">
                <a:solidFill>
                  <a:schemeClr val="tx2"/>
                </a:solidFill>
              </a:rPr>
              <a:t> </a:t>
            </a:r>
            <a:r>
              <a:rPr lang="el-GR" sz="1600" dirty="0" smtClean="0">
                <a:solidFill>
                  <a:schemeClr val="tx2"/>
                </a:solidFill>
              </a:rPr>
              <a:t>παρουσίασαν μια σχέση για τον υπολογισμό της αύξησης της παραμόρφωσης </a:t>
            </a:r>
            <a:r>
              <a:rPr lang="en-US" sz="1600" i="1" dirty="0" smtClean="0">
                <a:solidFill>
                  <a:schemeClr val="tx2"/>
                </a:solidFill>
              </a:rPr>
              <a:t>d</a:t>
            </a:r>
            <a:r>
              <a:rPr lang="el-GR" sz="1600" dirty="0" smtClean="0">
                <a:solidFill>
                  <a:schemeClr val="tx2"/>
                </a:solidFill>
              </a:rPr>
              <a:t> στην περίπτωση που </a:t>
            </a:r>
            <a:r>
              <a:rPr lang="en-US" sz="1600" i="1" dirty="0" smtClean="0">
                <a:solidFill>
                  <a:schemeClr val="tx2"/>
                </a:solidFill>
              </a:rPr>
              <a:t>n=1</a:t>
            </a:r>
            <a:r>
              <a:rPr lang="el-GR" sz="1600" dirty="0" smtClean="0">
                <a:solidFill>
                  <a:schemeClr val="tx2"/>
                </a:solidFill>
              </a:rPr>
              <a:t>. Η σχέση φαίνεται να είναι λανθασμένη.</a:t>
            </a:r>
            <a:r>
              <a:rPr lang="el-GR" sz="1600" dirty="0" smtClean="0"/>
              <a:t> </a:t>
            </a:r>
            <a:endParaRPr lang="en-GB" sz="1600" dirty="0"/>
          </a:p>
        </p:txBody>
      </p:sp>
      <p:sp>
        <p:nvSpPr>
          <p:cNvPr id="35" name="Text Box 14"/>
          <p:cNvSpPr txBox="1">
            <a:spLocks noChangeArrowheads="1"/>
          </p:cNvSpPr>
          <p:nvPr/>
        </p:nvSpPr>
        <p:spPr bwMode="auto">
          <a:xfrm>
            <a:off x="142844" y="6334780"/>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1</a:t>
            </a:r>
            <a:r>
              <a:rPr lang="en-US" sz="1400" dirty="0" smtClean="0">
                <a:solidFill>
                  <a:schemeClr val="tx2"/>
                </a:solidFill>
              </a:rPr>
              <a:t>]</a:t>
            </a:r>
            <a:r>
              <a:rPr lang="el-GR" sz="1400" dirty="0" smtClean="0">
                <a:solidFill>
                  <a:schemeClr val="tx2"/>
                </a:solidFill>
              </a:rPr>
              <a:t> </a:t>
            </a:r>
            <a:r>
              <a:rPr lang="en-GB" sz="1400" dirty="0" err="1" smtClean="0"/>
              <a:t>Spacone</a:t>
            </a:r>
            <a:r>
              <a:rPr lang="en-GB" sz="1400" dirty="0" smtClean="0"/>
              <a:t> E., </a:t>
            </a:r>
            <a:r>
              <a:rPr lang="en-GB" sz="1400" dirty="0" err="1" smtClean="0"/>
              <a:t>Ciampi</a:t>
            </a:r>
            <a:r>
              <a:rPr lang="en-GB" sz="1400" dirty="0" smtClean="0"/>
              <a:t>, V., </a:t>
            </a:r>
            <a:r>
              <a:rPr lang="en-GB" sz="1400" dirty="0" err="1" smtClean="0"/>
              <a:t>Philippou</a:t>
            </a:r>
            <a:r>
              <a:rPr lang="en-GB" sz="1400" dirty="0" smtClean="0"/>
              <a:t>, F.C. (1992) “A Beam Element for Seismic Damage Analysis” Rep. No. UCB/EERC-92/07, Earthquake Engineering Research </a:t>
            </a:r>
            <a:r>
              <a:rPr lang="en-GB" sz="1400" dirty="0" err="1" smtClean="0"/>
              <a:t>Center</a:t>
            </a:r>
            <a:r>
              <a:rPr lang="en-GB" sz="1400" dirty="0" smtClean="0"/>
              <a:t>, University of California, Berkeley.</a:t>
            </a:r>
            <a:r>
              <a:rPr lang="el-GR" sz="1400" dirty="0" smtClean="0">
                <a:solidFill>
                  <a:schemeClr val="tx2"/>
                </a:solidFill>
              </a:rPr>
              <a:t> </a:t>
            </a:r>
            <a:endParaRPr lang="en-US" sz="1400" dirty="0">
              <a:solidFill>
                <a:schemeClr val="tx2"/>
              </a:solidFill>
            </a:endParaRPr>
          </a:p>
        </p:txBody>
      </p:sp>
      <p:sp>
        <p:nvSpPr>
          <p:cNvPr id="37" name="Text Box 6"/>
          <p:cNvSpPr txBox="1">
            <a:spLocks noChangeArrowheads="1"/>
          </p:cNvSpPr>
          <p:nvPr/>
        </p:nvSpPr>
        <p:spPr bwMode="auto">
          <a:xfrm>
            <a:off x="147607" y="1900226"/>
            <a:ext cx="8864600" cy="338554"/>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b="1" dirty="0" smtClean="0">
                <a:solidFill>
                  <a:schemeClr val="tx2"/>
                </a:solidFill>
              </a:rPr>
              <a:t>Κριτική επισκόπηση της βιβλιογραφίας:</a:t>
            </a:r>
            <a:endParaRPr lang="en-US" sz="16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5"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42844" y="1785926"/>
            <a:ext cx="8864600" cy="584775"/>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Με βάση την θεμελιώδη σχέση (1) παρουσιάστηκαν αναλυτικές εκφράσεις οι οποίες ποσοτικοποιούν τα μειονεκτήματα του προσομοιώματος.</a:t>
            </a:r>
            <a:endParaRPr lang="en-GB" sz="1600" dirty="0">
              <a:solidFill>
                <a:schemeClr val="tx2"/>
              </a:solidFill>
            </a:endParaRPr>
          </a:p>
        </p:txBody>
      </p:sp>
      <p:sp>
        <p:nvSpPr>
          <p:cNvPr id="8" name="Text Box 14"/>
          <p:cNvSpPr txBox="1">
            <a:spLocks noChangeArrowheads="1"/>
          </p:cNvSpPr>
          <p:nvPr/>
        </p:nvSpPr>
        <p:spPr bwMode="auto">
          <a:xfrm>
            <a:off x="5844321" y="2571744"/>
            <a:ext cx="428628" cy="276999"/>
          </a:xfrm>
          <a:prstGeom prst="rect">
            <a:avLst/>
          </a:prstGeom>
          <a:noFill/>
          <a:ln w="12700" algn="ctr">
            <a:noFill/>
            <a:miter lim="800000"/>
            <a:headEnd type="none" w="sm" len="sm"/>
            <a:tailEnd type="none" w="sm" len="sm"/>
          </a:ln>
        </p:spPr>
        <p:txBody>
          <a:bodyPr wrap="square">
            <a:spAutoFit/>
          </a:bodyPr>
          <a:lstStyle/>
          <a:p>
            <a:pPr>
              <a:spcBef>
                <a:spcPct val="50000"/>
              </a:spcBef>
            </a:pPr>
            <a:r>
              <a:rPr lang="el-GR" sz="1200" dirty="0" smtClean="0">
                <a:solidFill>
                  <a:schemeClr val="tx2"/>
                </a:solidFill>
              </a:rPr>
              <a:t>(1)</a:t>
            </a:r>
            <a:endParaRPr lang="en-GB" sz="1200" dirty="0">
              <a:solidFill>
                <a:schemeClr val="tx2"/>
              </a:solidFill>
            </a:endParaRPr>
          </a:p>
        </p:txBody>
      </p:sp>
      <p:pic>
        <p:nvPicPr>
          <p:cNvPr id="22" name="Picture 21" descr="20-10.gif"/>
          <p:cNvPicPr>
            <a:picLocks noChangeAspect="1"/>
          </p:cNvPicPr>
          <p:nvPr/>
        </p:nvPicPr>
        <p:blipFill>
          <a:blip r:embed="rId2"/>
          <a:stretch>
            <a:fillRect/>
          </a:stretch>
        </p:blipFill>
        <p:spPr>
          <a:xfrm>
            <a:off x="154930" y="4223408"/>
            <a:ext cx="2948940" cy="2480310"/>
          </a:xfrm>
          <a:prstGeom prst="rect">
            <a:avLst/>
          </a:prstGeom>
        </p:spPr>
      </p:pic>
      <p:sp>
        <p:nvSpPr>
          <p:cNvPr id="17"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ΙΙΙ. Μειονεκτήματα του προσομοιώματος</a:t>
            </a:r>
          </a:p>
          <a:p>
            <a:pPr algn="r">
              <a:spcBef>
                <a:spcPct val="50000"/>
              </a:spcBef>
            </a:pPr>
            <a:r>
              <a:rPr lang="el-GR" sz="2400" b="1" dirty="0" smtClean="0">
                <a:solidFill>
                  <a:schemeClr val="tx2"/>
                </a:solidFill>
              </a:rPr>
              <a:t>Ποσοτικοποίηση</a:t>
            </a:r>
          </a:p>
        </p:txBody>
      </p:sp>
      <p:pic>
        <p:nvPicPr>
          <p:cNvPr id="16" name="Picture 15" descr="2.gif"/>
          <p:cNvPicPr>
            <a:picLocks noChangeAspect="1"/>
          </p:cNvPicPr>
          <p:nvPr/>
        </p:nvPicPr>
        <p:blipFill>
          <a:blip r:embed="rId3"/>
          <a:stretch>
            <a:fillRect/>
          </a:stretch>
        </p:blipFill>
        <p:spPr>
          <a:xfrm>
            <a:off x="2500298" y="2357430"/>
            <a:ext cx="2913698" cy="726758"/>
          </a:xfrm>
          <a:prstGeom prst="rect">
            <a:avLst/>
          </a:prstGeom>
        </p:spPr>
      </p:pic>
      <p:pic>
        <p:nvPicPr>
          <p:cNvPr id="18" name="Picture 17" descr="21-01.gif"/>
          <p:cNvPicPr>
            <a:picLocks noChangeAspect="1"/>
          </p:cNvPicPr>
          <p:nvPr/>
        </p:nvPicPr>
        <p:blipFill>
          <a:blip r:embed="rId4"/>
          <a:stretch>
            <a:fillRect/>
          </a:stretch>
        </p:blipFill>
        <p:spPr>
          <a:xfrm>
            <a:off x="3121988" y="4223408"/>
            <a:ext cx="2937510" cy="2491740"/>
          </a:xfrm>
          <a:prstGeom prst="rect">
            <a:avLst/>
          </a:prstGeom>
        </p:spPr>
      </p:pic>
      <p:pic>
        <p:nvPicPr>
          <p:cNvPr id="23" name="Picture 22" descr="22-01.gif"/>
          <p:cNvPicPr>
            <a:picLocks noChangeAspect="1"/>
          </p:cNvPicPr>
          <p:nvPr/>
        </p:nvPicPr>
        <p:blipFill>
          <a:blip r:embed="rId5"/>
          <a:stretch>
            <a:fillRect/>
          </a:stretch>
        </p:blipFill>
        <p:spPr>
          <a:xfrm>
            <a:off x="6063646" y="4223408"/>
            <a:ext cx="2937510" cy="2491740"/>
          </a:xfrm>
          <a:prstGeom prst="rect">
            <a:avLst/>
          </a:prstGeom>
        </p:spPr>
      </p:pic>
      <p:sp>
        <p:nvSpPr>
          <p:cNvPr id="24" name="Rectangle 23"/>
          <p:cNvSpPr/>
          <p:nvPr/>
        </p:nvSpPr>
        <p:spPr>
          <a:xfrm>
            <a:off x="142844" y="3131235"/>
            <a:ext cx="7572428" cy="338554"/>
          </a:xfrm>
          <a:prstGeom prst="rect">
            <a:avLst/>
          </a:prstGeom>
        </p:spPr>
        <p:txBody>
          <a:bodyPr wrap="square">
            <a:spAutoFit/>
          </a:bodyPr>
          <a:lstStyle/>
          <a:p>
            <a:pPr>
              <a:spcBef>
                <a:spcPct val="50000"/>
              </a:spcBef>
              <a:buFont typeface="Wingdings" pitchFamily="2" charset="2"/>
              <a:buChar char="q"/>
            </a:pPr>
            <a:r>
              <a:rPr lang="el-GR" sz="1600" dirty="0" smtClean="0">
                <a:solidFill>
                  <a:schemeClr val="tx2"/>
                </a:solidFill>
              </a:rPr>
              <a:t> Αύξηση </a:t>
            </a:r>
            <a:r>
              <a:rPr lang="en-US" sz="1600" i="1" dirty="0" smtClean="0">
                <a:solidFill>
                  <a:schemeClr val="tx2"/>
                </a:solidFill>
              </a:rPr>
              <a:t>d</a:t>
            </a:r>
            <a:r>
              <a:rPr lang="en-US" sz="1600" dirty="0" smtClean="0">
                <a:solidFill>
                  <a:schemeClr val="tx2"/>
                </a:solidFill>
              </a:rPr>
              <a:t> </a:t>
            </a:r>
            <a:r>
              <a:rPr lang="el-GR" sz="1600" dirty="0" smtClean="0">
                <a:solidFill>
                  <a:schemeClr val="tx2"/>
                </a:solidFill>
              </a:rPr>
              <a:t>της παραμόρφωσης κατά την μετάβαση </a:t>
            </a:r>
            <a:r>
              <a:rPr lang="en-US" sz="1600" dirty="0" smtClean="0">
                <a:solidFill>
                  <a:schemeClr val="tx2"/>
                </a:solidFill>
              </a:rPr>
              <a:t> </a:t>
            </a:r>
            <a:r>
              <a:rPr lang="el-GR" sz="1600" dirty="0" smtClean="0">
                <a:solidFill>
                  <a:schemeClr val="tx2"/>
                </a:solidFill>
              </a:rPr>
              <a:t>Α→Β →</a:t>
            </a:r>
            <a:r>
              <a:rPr lang="en-US" sz="1600" dirty="0" smtClean="0">
                <a:solidFill>
                  <a:schemeClr val="tx2"/>
                </a:solidFill>
              </a:rPr>
              <a:t>D.</a:t>
            </a:r>
            <a:r>
              <a:rPr lang="el-GR" sz="1600" dirty="0" smtClean="0">
                <a:solidFill>
                  <a:schemeClr val="tx2"/>
                </a:solidFill>
              </a:rPr>
              <a:t> </a:t>
            </a:r>
            <a:endParaRPr lang="en-GB" sz="1600" dirty="0">
              <a:solidFill>
                <a:schemeClr val="tx2"/>
              </a:solidFill>
            </a:endParaRPr>
          </a:p>
        </p:txBody>
      </p:sp>
      <p:sp>
        <p:nvSpPr>
          <p:cNvPr id="25" name="Rectangle 24"/>
          <p:cNvSpPr/>
          <p:nvPr/>
        </p:nvSpPr>
        <p:spPr>
          <a:xfrm>
            <a:off x="142844" y="3434936"/>
            <a:ext cx="7572428" cy="338554"/>
          </a:xfrm>
          <a:prstGeom prst="rect">
            <a:avLst/>
          </a:prstGeom>
        </p:spPr>
        <p:txBody>
          <a:bodyPr wrap="square">
            <a:spAutoFit/>
          </a:bodyPr>
          <a:lstStyle/>
          <a:p>
            <a:pPr>
              <a:spcBef>
                <a:spcPct val="50000"/>
              </a:spcBef>
              <a:buFont typeface="Wingdings" pitchFamily="2" charset="2"/>
              <a:buChar char="q"/>
            </a:pPr>
            <a:r>
              <a:rPr lang="el-GR" sz="1600" dirty="0" smtClean="0">
                <a:solidFill>
                  <a:schemeClr val="tx2"/>
                </a:solidFill>
              </a:rPr>
              <a:t> Μείωση </a:t>
            </a:r>
            <a:r>
              <a:rPr lang="en-US" sz="1600" i="1" dirty="0" smtClean="0">
                <a:solidFill>
                  <a:schemeClr val="tx2"/>
                </a:solidFill>
              </a:rPr>
              <a:t>f</a:t>
            </a:r>
            <a:r>
              <a:rPr lang="en-US" sz="1600" dirty="0" smtClean="0">
                <a:solidFill>
                  <a:schemeClr val="tx2"/>
                </a:solidFill>
              </a:rPr>
              <a:t> </a:t>
            </a:r>
            <a:r>
              <a:rPr lang="el-GR" sz="1600" dirty="0" smtClean="0">
                <a:solidFill>
                  <a:schemeClr val="tx2"/>
                </a:solidFill>
              </a:rPr>
              <a:t>της υστερητικής δύναμης κατά την μετάβαση </a:t>
            </a:r>
            <a:r>
              <a:rPr lang="en-US" sz="1600" dirty="0" smtClean="0">
                <a:solidFill>
                  <a:schemeClr val="tx2"/>
                </a:solidFill>
              </a:rPr>
              <a:t> </a:t>
            </a:r>
            <a:r>
              <a:rPr lang="el-GR" sz="1600" dirty="0" smtClean="0">
                <a:solidFill>
                  <a:schemeClr val="tx2"/>
                </a:solidFill>
              </a:rPr>
              <a:t>Α→Β →</a:t>
            </a:r>
            <a:r>
              <a:rPr lang="en-US" sz="1600" dirty="0" smtClean="0">
                <a:solidFill>
                  <a:schemeClr val="tx2"/>
                </a:solidFill>
              </a:rPr>
              <a:t>C.</a:t>
            </a:r>
            <a:r>
              <a:rPr lang="el-GR" sz="1600" dirty="0" smtClean="0">
                <a:solidFill>
                  <a:schemeClr val="tx2"/>
                </a:solidFill>
              </a:rPr>
              <a:t> </a:t>
            </a:r>
            <a:endParaRPr lang="en-GB" sz="1600" dirty="0">
              <a:solidFill>
                <a:schemeClr val="tx2"/>
              </a:solidFill>
            </a:endParaRPr>
          </a:p>
        </p:txBody>
      </p:sp>
      <p:sp>
        <p:nvSpPr>
          <p:cNvPr id="26" name="Text Box 5"/>
          <p:cNvSpPr txBox="1">
            <a:spLocks noChangeArrowheads="1"/>
          </p:cNvSpPr>
          <p:nvPr/>
        </p:nvSpPr>
        <p:spPr bwMode="auto">
          <a:xfrm>
            <a:off x="142844" y="3733388"/>
            <a:ext cx="8864600" cy="338554"/>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Char char="q"/>
            </a:pPr>
            <a:r>
              <a:rPr lang="el-GR" sz="1600" dirty="0" smtClean="0">
                <a:solidFill>
                  <a:schemeClr val="tx2"/>
                </a:solidFill>
              </a:rPr>
              <a:t> Παραβίαση </a:t>
            </a:r>
            <a:r>
              <a:rPr lang="en-US" sz="1600" i="1" dirty="0" smtClean="0">
                <a:solidFill>
                  <a:schemeClr val="tx2"/>
                </a:solidFill>
              </a:rPr>
              <a:t>W </a:t>
            </a:r>
            <a:r>
              <a:rPr lang="el-GR" sz="1600" dirty="0" smtClean="0">
                <a:solidFill>
                  <a:schemeClr val="tx2"/>
                </a:solidFill>
              </a:rPr>
              <a:t>του αξιώματος του </a:t>
            </a:r>
            <a:r>
              <a:rPr lang="en-US" sz="1600" dirty="0" err="1" smtClean="0">
                <a:solidFill>
                  <a:schemeClr val="tx2"/>
                </a:solidFill>
              </a:rPr>
              <a:t>Ilyushin</a:t>
            </a:r>
            <a:r>
              <a:rPr lang="el-GR" sz="1600" dirty="0" smtClean="0">
                <a:solidFill>
                  <a:schemeClr val="tx2"/>
                </a:solidFill>
              </a:rPr>
              <a:t> κατά την μετάβαση </a:t>
            </a:r>
            <a:r>
              <a:rPr lang="en-US" sz="1600" dirty="0" smtClean="0">
                <a:solidFill>
                  <a:schemeClr val="tx2"/>
                </a:solidFill>
              </a:rPr>
              <a:t> </a:t>
            </a:r>
            <a:r>
              <a:rPr lang="el-GR" sz="1600" dirty="0" smtClean="0">
                <a:solidFill>
                  <a:schemeClr val="tx2"/>
                </a:solidFill>
              </a:rPr>
              <a:t>Α</a:t>
            </a:r>
            <a:r>
              <a:rPr lang="el-GR" sz="1600" dirty="0">
                <a:solidFill>
                  <a:schemeClr val="tx2"/>
                </a:solidFill>
              </a:rPr>
              <a:t>→Β </a:t>
            </a:r>
            <a:r>
              <a:rPr lang="el-GR" sz="1600" dirty="0" smtClean="0">
                <a:solidFill>
                  <a:schemeClr val="tx2"/>
                </a:solidFill>
              </a:rPr>
              <a:t>→</a:t>
            </a:r>
            <a:r>
              <a:rPr lang="en-US" sz="1600" dirty="0" smtClean="0">
                <a:solidFill>
                  <a:schemeClr val="tx2"/>
                </a:solidFill>
              </a:rPr>
              <a:t>C.</a:t>
            </a:r>
            <a:r>
              <a:rPr lang="el-GR" sz="1600" dirty="0" smtClean="0">
                <a:solidFill>
                  <a:schemeClr val="tx2"/>
                </a:solidFill>
              </a:rPr>
              <a:t> </a:t>
            </a:r>
            <a:endParaRPr lang="en-GB" sz="1600" dirty="0">
              <a:solidFill>
                <a:schemeClr val="tx2"/>
              </a:solidFill>
            </a:endParaRPr>
          </a:p>
        </p:txBody>
      </p:sp>
      <p:grpSp>
        <p:nvGrpSpPr>
          <p:cNvPr id="31" name="Group 30"/>
          <p:cNvGrpSpPr/>
          <p:nvPr/>
        </p:nvGrpSpPr>
        <p:grpSpPr>
          <a:xfrm>
            <a:off x="3442261" y="2357430"/>
            <a:ext cx="5520795" cy="4321184"/>
            <a:chOff x="8429652" y="2143116"/>
            <a:chExt cx="5520795" cy="4321184"/>
          </a:xfrm>
        </p:grpSpPr>
        <p:sp>
          <p:nvSpPr>
            <p:cNvPr id="13" name="Text Box 25"/>
            <p:cNvSpPr txBox="1">
              <a:spLocks noChangeArrowheads="1"/>
            </p:cNvSpPr>
            <p:nvPr/>
          </p:nvSpPr>
          <p:spPr bwMode="auto">
            <a:xfrm>
              <a:off x="8482040" y="3804826"/>
              <a:ext cx="5122862" cy="338554"/>
            </a:xfrm>
            <a:prstGeom prst="rect">
              <a:avLst/>
            </a:prstGeom>
            <a:noFill/>
            <a:ln w="12700" algn="ctr">
              <a:noFill/>
              <a:miter lim="800000"/>
              <a:headEnd type="none" w="sm" len="sm"/>
              <a:tailEnd type="none" w="sm" len="sm"/>
            </a:ln>
          </p:spPr>
          <p:txBody>
            <a:bodyPr>
              <a:spAutoFit/>
            </a:bodyPr>
            <a:lstStyle/>
            <a:p>
              <a:pPr>
                <a:spcBef>
                  <a:spcPct val="50000"/>
                </a:spcBef>
              </a:pPr>
              <a:r>
                <a:rPr lang="el-GR" sz="1600" b="1" dirty="0">
                  <a:solidFill>
                    <a:schemeClr val="tx2"/>
                  </a:solidFill>
                </a:rPr>
                <a:t>Για </a:t>
              </a:r>
              <a:r>
                <a:rPr lang="en-US" sz="1600" b="1" i="1" dirty="0">
                  <a:solidFill>
                    <a:schemeClr val="tx2"/>
                  </a:solidFill>
                </a:rPr>
                <a:t>n=</a:t>
              </a:r>
              <a:r>
                <a:rPr lang="el-GR" sz="1600" b="1" i="1" dirty="0">
                  <a:solidFill>
                    <a:schemeClr val="tx2"/>
                  </a:solidFill>
                </a:rPr>
                <a:t>2</a:t>
              </a:r>
              <a:r>
                <a:rPr lang="en-US" sz="1600" b="1" dirty="0">
                  <a:solidFill>
                    <a:schemeClr val="tx2"/>
                  </a:solidFill>
                </a:rPr>
                <a:t>:</a:t>
              </a:r>
              <a:r>
                <a:rPr lang="el-GR" sz="1600" b="1" dirty="0">
                  <a:solidFill>
                    <a:schemeClr val="tx2"/>
                  </a:solidFill>
                </a:rPr>
                <a:t> </a:t>
              </a:r>
              <a:endParaRPr lang="en-GB" sz="1600" b="1" dirty="0">
                <a:solidFill>
                  <a:schemeClr val="tx2"/>
                </a:solidFill>
              </a:endParaRPr>
            </a:p>
          </p:txBody>
        </p:sp>
        <p:sp>
          <p:nvSpPr>
            <p:cNvPr id="12" name="Text Box 14"/>
            <p:cNvSpPr txBox="1">
              <a:spLocks noChangeArrowheads="1"/>
            </p:cNvSpPr>
            <p:nvPr/>
          </p:nvSpPr>
          <p:spPr bwMode="auto">
            <a:xfrm>
              <a:off x="8429652" y="2143116"/>
              <a:ext cx="4897438" cy="338554"/>
            </a:xfrm>
            <a:prstGeom prst="rect">
              <a:avLst/>
            </a:prstGeom>
            <a:noFill/>
            <a:ln w="12700" algn="ctr">
              <a:noFill/>
              <a:miter lim="800000"/>
              <a:headEnd type="none" w="sm" len="sm"/>
              <a:tailEnd type="none" w="sm" len="sm"/>
            </a:ln>
          </p:spPr>
          <p:txBody>
            <a:bodyPr>
              <a:spAutoFit/>
            </a:bodyPr>
            <a:lstStyle/>
            <a:p>
              <a:pPr>
                <a:spcBef>
                  <a:spcPct val="50000"/>
                </a:spcBef>
              </a:pPr>
              <a:r>
                <a:rPr lang="el-GR" sz="1600" b="1" dirty="0">
                  <a:solidFill>
                    <a:schemeClr val="tx2"/>
                  </a:solidFill>
                </a:rPr>
                <a:t>Για </a:t>
              </a:r>
              <a:r>
                <a:rPr lang="en-US" sz="1600" b="1" i="1" dirty="0">
                  <a:solidFill>
                    <a:schemeClr val="tx2"/>
                  </a:solidFill>
                </a:rPr>
                <a:t>n=1</a:t>
              </a:r>
              <a:r>
                <a:rPr lang="en-US" sz="1600" b="1" dirty="0">
                  <a:solidFill>
                    <a:schemeClr val="tx2"/>
                  </a:solidFill>
                </a:rPr>
                <a:t>:</a:t>
              </a:r>
              <a:r>
                <a:rPr lang="el-GR" sz="1600" b="1" dirty="0">
                  <a:solidFill>
                    <a:schemeClr val="tx2"/>
                  </a:solidFill>
                </a:rPr>
                <a:t> </a:t>
              </a:r>
              <a:endParaRPr lang="en-GB" sz="1600" b="1" dirty="0">
                <a:solidFill>
                  <a:schemeClr val="tx2"/>
                </a:solidFill>
              </a:endParaRPr>
            </a:p>
          </p:txBody>
        </p:sp>
        <p:pic>
          <p:nvPicPr>
            <p:cNvPr id="14" name="Picture 13" descr="20-01.gif"/>
            <p:cNvPicPr>
              <a:picLocks noChangeAspect="1"/>
            </p:cNvPicPr>
            <p:nvPr/>
          </p:nvPicPr>
          <p:blipFill>
            <a:blip r:embed="rId6"/>
            <a:stretch>
              <a:fillRect/>
            </a:stretch>
          </p:blipFill>
          <p:spPr>
            <a:xfrm>
              <a:off x="8581537" y="2473305"/>
              <a:ext cx="3479006" cy="583406"/>
            </a:xfrm>
            <a:prstGeom prst="rect">
              <a:avLst/>
            </a:prstGeom>
          </p:spPr>
        </p:pic>
        <p:pic>
          <p:nvPicPr>
            <p:cNvPr id="15" name="Picture 14" descr="20-02.gif"/>
            <p:cNvPicPr>
              <a:picLocks noChangeAspect="1"/>
            </p:cNvPicPr>
            <p:nvPr/>
          </p:nvPicPr>
          <p:blipFill>
            <a:blip r:embed="rId7"/>
            <a:stretch>
              <a:fillRect/>
            </a:stretch>
          </p:blipFill>
          <p:spPr>
            <a:xfrm>
              <a:off x="8578347" y="4116379"/>
              <a:ext cx="5372100" cy="1204913"/>
            </a:xfrm>
            <a:prstGeom prst="rect">
              <a:avLst/>
            </a:prstGeom>
          </p:spPr>
        </p:pic>
        <p:pic>
          <p:nvPicPr>
            <p:cNvPr id="19" name="Picture 18" descr="20-03.gif"/>
            <p:cNvPicPr>
              <a:picLocks noChangeAspect="1"/>
            </p:cNvPicPr>
            <p:nvPr/>
          </p:nvPicPr>
          <p:blipFill>
            <a:blip r:embed="rId8"/>
            <a:stretch>
              <a:fillRect/>
            </a:stretch>
          </p:blipFill>
          <p:spPr>
            <a:xfrm>
              <a:off x="8581537" y="3116247"/>
              <a:ext cx="2743200" cy="583406"/>
            </a:xfrm>
            <a:prstGeom prst="rect">
              <a:avLst/>
            </a:prstGeom>
          </p:spPr>
        </p:pic>
        <p:sp>
          <p:nvSpPr>
            <p:cNvPr id="20" name="Text Box 14"/>
            <p:cNvSpPr txBox="1">
              <a:spLocks noChangeArrowheads="1"/>
            </p:cNvSpPr>
            <p:nvPr/>
          </p:nvSpPr>
          <p:spPr bwMode="auto">
            <a:xfrm>
              <a:off x="12196300" y="3187685"/>
              <a:ext cx="1071570" cy="338554"/>
            </a:xfrm>
            <a:prstGeom prst="rect">
              <a:avLst/>
            </a:prstGeom>
            <a:noFill/>
            <a:ln w="12700" algn="ctr">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όταν </a:t>
              </a:r>
              <a:r>
                <a:rPr lang="el-GR" sz="1600" i="1" dirty="0" smtClean="0">
                  <a:solidFill>
                    <a:schemeClr val="tx2"/>
                  </a:solidFill>
                </a:rPr>
                <a:t>β=γ</a:t>
              </a:r>
              <a:endParaRPr lang="en-GB" sz="1600" i="1" dirty="0">
                <a:solidFill>
                  <a:schemeClr val="tx2"/>
                </a:solidFill>
              </a:endParaRPr>
            </a:p>
          </p:txBody>
        </p:sp>
        <p:pic>
          <p:nvPicPr>
            <p:cNvPr id="21" name="Picture 20" descr="20-07.gif"/>
            <p:cNvPicPr>
              <a:picLocks noChangeAspect="1"/>
            </p:cNvPicPr>
            <p:nvPr/>
          </p:nvPicPr>
          <p:blipFill>
            <a:blip r:embed="rId9"/>
            <a:stretch>
              <a:fillRect/>
            </a:stretch>
          </p:blipFill>
          <p:spPr>
            <a:xfrm>
              <a:off x="12274887" y="2544743"/>
              <a:ext cx="735806" cy="240506"/>
            </a:xfrm>
            <a:prstGeom prst="rect">
              <a:avLst/>
            </a:prstGeom>
          </p:spPr>
        </p:pic>
        <p:pic>
          <p:nvPicPr>
            <p:cNvPr id="27" name="Picture 26" descr="20-08.gif"/>
            <p:cNvPicPr>
              <a:picLocks noChangeAspect="1"/>
            </p:cNvPicPr>
            <p:nvPr/>
          </p:nvPicPr>
          <p:blipFill>
            <a:blip r:embed="rId10"/>
            <a:stretch>
              <a:fillRect/>
            </a:stretch>
          </p:blipFill>
          <p:spPr>
            <a:xfrm>
              <a:off x="12274887" y="2816209"/>
              <a:ext cx="735806" cy="228600"/>
            </a:xfrm>
            <a:prstGeom prst="rect">
              <a:avLst/>
            </a:prstGeom>
          </p:spPr>
        </p:pic>
        <p:pic>
          <p:nvPicPr>
            <p:cNvPr id="28" name="Picture 27" descr="20-04.gif"/>
            <p:cNvPicPr>
              <a:picLocks noChangeAspect="1"/>
            </p:cNvPicPr>
            <p:nvPr/>
          </p:nvPicPr>
          <p:blipFill>
            <a:blip r:embed="rId11"/>
            <a:stretch>
              <a:fillRect/>
            </a:stretch>
          </p:blipFill>
          <p:spPr>
            <a:xfrm>
              <a:off x="8575185" y="5259387"/>
              <a:ext cx="3669506" cy="1204913"/>
            </a:xfrm>
            <a:prstGeom prst="rect">
              <a:avLst/>
            </a:prstGeom>
          </p:spPr>
        </p:pic>
        <p:sp>
          <p:nvSpPr>
            <p:cNvPr id="29" name="Text Box 14"/>
            <p:cNvSpPr txBox="1">
              <a:spLocks noChangeArrowheads="1"/>
            </p:cNvSpPr>
            <p:nvPr/>
          </p:nvSpPr>
          <p:spPr bwMode="auto">
            <a:xfrm>
              <a:off x="12858808" y="5667377"/>
              <a:ext cx="1071570" cy="338554"/>
            </a:xfrm>
            <a:prstGeom prst="rect">
              <a:avLst/>
            </a:prstGeom>
            <a:noFill/>
            <a:ln w="12700" algn="ctr">
              <a:noFill/>
              <a:miter lim="800000"/>
              <a:headEnd type="none" w="sm" len="sm"/>
              <a:tailEnd type="none" w="sm" len="sm"/>
            </a:ln>
          </p:spPr>
          <p:txBody>
            <a:bodyPr wrap="square">
              <a:spAutoFit/>
            </a:bodyPr>
            <a:lstStyle/>
            <a:p>
              <a:pPr algn="r">
                <a:spcBef>
                  <a:spcPct val="50000"/>
                </a:spcBef>
              </a:pPr>
              <a:r>
                <a:rPr lang="el-GR" sz="1600" dirty="0" smtClean="0">
                  <a:solidFill>
                    <a:schemeClr val="tx2"/>
                  </a:solidFill>
                </a:rPr>
                <a:t>όταν </a:t>
              </a:r>
              <a:r>
                <a:rPr lang="el-GR" sz="1600" i="1" dirty="0" smtClean="0">
                  <a:solidFill>
                    <a:schemeClr val="tx2"/>
                  </a:solidFill>
                </a:rPr>
                <a:t>β=γ</a:t>
              </a:r>
              <a:endParaRPr lang="en-GB" sz="1600" i="1" dirty="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xit" presetSubtype="0" fill="hold" grpId="1" nodeType="clickEffect">
                                  <p:stCondLst>
                                    <p:cond delay="0"/>
                                  </p:stCondLst>
                                  <p:childTnLst>
                                    <p:anim calcmode="lin" valueType="num">
                                      <p:cBhvr>
                                        <p:cTn id="39" dur="1000"/>
                                        <p:tgtEl>
                                          <p:spTgt spid="25"/>
                                        </p:tgtEl>
                                        <p:attrNameLst>
                                          <p:attrName>ppt_w</p:attrName>
                                        </p:attrNameLst>
                                      </p:cBhvr>
                                      <p:tavLst>
                                        <p:tav tm="0">
                                          <p:val>
                                            <p:strVal val="ppt_w"/>
                                          </p:val>
                                        </p:tav>
                                        <p:tav tm="100000">
                                          <p:val>
                                            <p:fltVal val="0"/>
                                          </p:val>
                                        </p:tav>
                                      </p:tavLst>
                                    </p:anim>
                                    <p:anim calcmode="lin" valueType="num">
                                      <p:cBhvr>
                                        <p:cTn id="40" dur="1000"/>
                                        <p:tgtEl>
                                          <p:spTgt spid="25"/>
                                        </p:tgtEl>
                                        <p:attrNameLst>
                                          <p:attrName>ppt_h</p:attrName>
                                        </p:attrNameLst>
                                      </p:cBhvr>
                                      <p:tavLst>
                                        <p:tav tm="0">
                                          <p:val>
                                            <p:strVal val="ppt_h"/>
                                          </p:val>
                                        </p:tav>
                                        <p:tav tm="100000">
                                          <p:val>
                                            <p:fltVal val="0"/>
                                          </p:val>
                                        </p:tav>
                                      </p:tavLst>
                                    </p:anim>
                                    <p:animEffect transition="out" filter="fade">
                                      <p:cBhvr>
                                        <p:cTn id="41" dur="1000"/>
                                        <p:tgtEl>
                                          <p:spTgt spid="25"/>
                                        </p:tgtEl>
                                      </p:cBhvr>
                                    </p:animEffect>
                                    <p:set>
                                      <p:cBhvr>
                                        <p:cTn id="42" dur="1" fill="hold">
                                          <p:stCondLst>
                                            <p:cond delay="999"/>
                                          </p:stCondLst>
                                        </p:cTn>
                                        <p:tgtEl>
                                          <p:spTgt spid="25"/>
                                        </p:tgtEl>
                                        <p:attrNameLst>
                                          <p:attrName>style.visibility</p:attrName>
                                        </p:attrNameLst>
                                      </p:cBhvr>
                                      <p:to>
                                        <p:strVal val="hidden"/>
                                      </p:to>
                                    </p:set>
                                  </p:childTnLst>
                                </p:cTn>
                              </p:par>
                              <p:par>
                                <p:cTn id="43" presetID="53" presetClass="exit" presetSubtype="0" fill="hold" grpId="1" nodeType="withEffect">
                                  <p:stCondLst>
                                    <p:cond delay="0"/>
                                  </p:stCondLst>
                                  <p:childTnLst>
                                    <p:anim calcmode="lin" valueType="num">
                                      <p:cBhvr>
                                        <p:cTn id="44" dur="1000"/>
                                        <p:tgtEl>
                                          <p:spTgt spid="26"/>
                                        </p:tgtEl>
                                        <p:attrNameLst>
                                          <p:attrName>ppt_w</p:attrName>
                                        </p:attrNameLst>
                                      </p:cBhvr>
                                      <p:tavLst>
                                        <p:tav tm="0">
                                          <p:val>
                                            <p:strVal val="ppt_w"/>
                                          </p:val>
                                        </p:tav>
                                        <p:tav tm="100000">
                                          <p:val>
                                            <p:fltVal val="0"/>
                                          </p:val>
                                        </p:tav>
                                      </p:tavLst>
                                    </p:anim>
                                    <p:anim calcmode="lin" valueType="num">
                                      <p:cBhvr>
                                        <p:cTn id="45" dur="1000"/>
                                        <p:tgtEl>
                                          <p:spTgt spid="26"/>
                                        </p:tgtEl>
                                        <p:attrNameLst>
                                          <p:attrName>ppt_h</p:attrName>
                                        </p:attrNameLst>
                                      </p:cBhvr>
                                      <p:tavLst>
                                        <p:tav tm="0">
                                          <p:val>
                                            <p:strVal val="ppt_h"/>
                                          </p:val>
                                        </p:tav>
                                        <p:tav tm="100000">
                                          <p:val>
                                            <p:fltVal val="0"/>
                                          </p:val>
                                        </p:tav>
                                      </p:tavLst>
                                    </p:anim>
                                    <p:animEffect transition="out" filter="fade">
                                      <p:cBhvr>
                                        <p:cTn id="46" dur="1000"/>
                                        <p:tgtEl>
                                          <p:spTgt spid="26"/>
                                        </p:tgtEl>
                                      </p:cBhvr>
                                    </p:animEffect>
                                    <p:set>
                                      <p:cBhvr>
                                        <p:cTn id="47" dur="1" fill="hold">
                                          <p:stCondLst>
                                            <p:cond delay="999"/>
                                          </p:stCondLst>
                                        </p:cTn>
                                        <p:tgtEl>
                                          <p:spTgt spid="26"/>
                                        </p:tgtEl>
                                        <p:attrNameLst>
                                          <p:attrName>style.visibility</p:attrName>
                                        </p:attrNameLst>
                                      </p:cBhvr>
                                      <p:to>
                                        <p:strVal val="hidden"/>
                                      </p:to>
                                    </p:set>
                                  </p:childTnLst>
                                </p:cTn>
                              </p:par>
                              <p:par>
                                <p:cTn id="48" presetID="53" presetClass="exit" presetSubtype="0" fill="hold" nodeType="withEffect">
                                  <p:stCondLst>
                                    <p:cond delay="0"/>
                                  </p:stCondLst>
                                  <p:childTnLst>
                                    <p:anim calcmode="lin" valueType="num">
                                      <p:cBhvr>
                                        <p:cTn id="49" dur="1000"/>
                                        <p:tgtEl>
                                          <p:spTgt spid="18"/>
                                        </p:tgtEl>
                                        <p:attrNameLst>
                                          <p:attrName>ppt_w</p:attrName>
                                        </p:attrNameLst>
                                      </p:cBhvr>
                                      <p:tavLst>
                                        <p:tav tm="0">
                                          <p:val>
                                            <p:strVal val="ppt_w"/>
                                          </p:val>
                                        </p:tav>
                                        <p:tav tm="100000">
                                          <p:val>
                                            <p:fltVal val="0"/>
                                          </p:val>
                                        </p:tav>
                                      </p:tavLst>
                                    </p:anim>
                                    <p:anim calcmode="lin" valueType="num">
                                      <p:cBhvr>
                                        <p:cTn id="50" dur="1000"/>
                                        <p:tgtEl>
                                          <p:spTgt spid="18"/>
                                        </p:tgtEl>
                                        <p:attrNameLst>
                                          <p:attrName>ppt_h</p:attrName>
                                        </p:attrNameLst>
                                      </p:cBhvr>
                                      <p:tavLst>
                                        <p:tav tm="0">
                                          <p:val>
                                            <p:strVal val="ppt_h"/>
                                          </p:val>
                                        </p:tav>
                                        <p:tav tm="100000">
                                          <p:val>
                                            <p:fltVal val="0"/>
                                          </p:val>
                                        </p:tav>
                                      </p:tavLst>
                                    </p:anim>
                                    <p:animEffect transition="out" filter="fade">
                                      <p:cBhvr>
                                        <p:cTn id="51" dur="1000"/>
                                        <p:tgtEl>
                                          <p:spTgt spid="18"/>
                                        </p:tgtEl>
                                      </p:cBhvr>
                                    </p:animEffect>
                                    <p:set>
                                      <p:cBhvr>
                                        <p:cTn id="52" dur="1" fill="hold">
                                          <p:stCondLst>
                                            <p:cond delay="999"/>
                                          </p:stCondLst>
                                        </p:cTn>
                                        <p:tgtEl>
                                          <p:spTgt spid="18"/>
                                        </p:tgtEl>
                                        <p:attrNameLst>
                                          <p:attrName>style.visibility</p:attrName>
                                        </p:attrNameLst>
                                      </p:cBhvr>
                                      <p:to>
                                        <p:strVal val="hidden"/>
                                      </p:to>
                                    </p:set>
                                  </p:childTnLst>
                                </p:cTn>
                              </p:par>
                              <p:par>
                                <p:cTn id="53" presetID="53" presetClass="exit" presetSubtype="0" fill="hold" nodeType="withEffect">
                                  <p:stCondLst>
                                    <p:cond delay="0"/>
                                  </p:stCondLst>
                                  <p:childTnLst>
                                    <p:anim calcmode="lin" valueType="num">
                                      <p:cBhvr>
                                        <p:cTn id="54" dur="1000"/>
                                        <p:tgtEl>
                                          <p:spTgt spid="23"/>
                                        </p:tgtEl>
                                        <p:attrNameLst>
                                          <p:attrName>ppt_w</p:attrName>
                                        </p:attrNameLst>
                                      </p:cBhvr>
                                      <p:tavLst>
                                        <p:tav tm="0">
                                          <p:val>
                                            <p:strVal val="ppt_w"/>
                                          </p:val>
                                        </p:tav>
                                        <p:tav tm="100000">
                                          <p:val>
                                            <p:fltVal val="0"/>
                                          </p:val>
                                        </p:tav>
                                      </p:tavLst>
                                    </p:anim>
                                    <p:anim calcmode="lin" valueType="num">
                                      <p:cBhvr>
                                        <p:cTn id="55" dur="1000"/>
                                        <p:tgtEl>
                                          <p:spTgt spid="23"/>
                                        </p:tgtEl>
                                        <p:attrNameLst>
                                          <p:attrName>ppt_h</p:attrName>
                                        </p:attrNameLst>
                                      </p:cBhvr>
                                      <p:tavLst>
                                        <p:tav tm="0">
                                          <p:val>
                                            <p:strVal val="ppt_h"/>
                                          </p:val>
                                        </p:tav>
                                        <p:tav tm="100000">
                                          <p:val>
                                            <p:fltVal val="0"/>
                                          </p:val>
                                        </p:tav>
                                      </p:tavLst>
                                    </p:anim>
                                    <p:animEffect transition="out" filter="fade">
                                      <p:cBhvr>
                                        <p:cTn id="56" dur="1000"/>
                                        <p:tgtEl>
                                          <p:spTgt spid="23"/>
                                        </p:tgtEl>
                                      </p:cBhvr>
                                    </p:animEffect>
                                    <p:set>
                                      <p:cBhvr>
                                        <p:cTn id="57" dur="1" fill="hold">
                                          <p:stCondLst>
                                            <p:cond delay="999"/>
                                          </p:stCondLst>
                                        </p:cTn>
                                        <p:tgtEl>
                                          <p:spTgt spid="23"/>
                                        </p:tgtEl>
                                        <p:attrNameLst>
                                          <p:attrName>style.visibility</p:attrName>
                                        </p:attrNameLst>
                                      </p:cBhvr>
                                      <p:to>
                                        <p:strVal val="hidden"/>
                                      </p:to>
                                    </p:set>
                                  </p:childTnLst>
                                </p:cTn>
                              </p:par>
                              <p:par>
                                <p:cTn id="58" presetID="53" presetClass="exit" presetSubtype="0" fill="hold" grpId="1" nodeType="withEffect">
                                  <p:stCondLst>
                                    <p:cond delay="0"/>
                                  </p:stCondLst>
                                  <p:childTnLst>
                                    <p:anim calcmode="lin" valueType="num">
                                      <p:cBhvr>
                                        <p:cTn id="59" dur="1000"/>
                                        <p:tgtEl>
                                          <p:spTgt spid="24"/>
                                        </p:tgtEl>
                                        <p:attrNameLst>
                                          <p:attrName>ppt_w</p:attrName>
                                        </p:attrNameLst>
                                      </p:cBhvr>
                                      <p:tavLst>
                                        <p:tav tm="0">
                                          <p:val>
                                            <p:strVal val="ppt_w"/>
                                          </p:val>
                                        </p:tav>
                                        <p:tav tm="100000">
                                          <p:val>
                                            <p:fltVal val="0"/>
                                          </p:val>
                                        </p:tav>
                                      </p:tavLst>
                                    </p:anim>
                                    <p:anim calcmode="lin" valueType="num">
                                      <p:cBhvr>
                                        <p:cTn id="60" dur="1000"/>
                                        <p:tgtEl>
                                          <p:spTgt spid="24"/>
                                        </p:tgtEl>
                                        <p:attrNameLst>
                                          <p:attrName>ppt_h</p:attrName>
                                        </p:attrNameLst>
                                      </p:cBhvr>
                                      <p:tavLst>
                                        <p:tav tm="0">
                                          <p:val>
                                            <p:strVal val="ppt_h"/>
                                          </p:val>
                                        </p:tav>
                                        <p:tav tm="100000">
                                          <p:val>
                                            <p:fltVal val="0"/>
                                          </p:val>
                                        </p:tav>
                                      </p:tavLst>
                                    </p:anim>
                                    <p:animEffect transition="out" filter="fade">
                                      <p:cBhvr>
                                        <p:cTn id="61" dur="1000"/>
                                        <p:tgtEl>
                                          <p:spTgt spid="24"/>
                                        </p:tgtEl>
                                      </p:cBhvr>
                                    </p:animEffect>
                                    <p:set>
                                      <p:cBhvr>
                                        <p:cTn id="62" dur="1" fill="hold">
                                          <p:stCondLst>
                                            <p:cond delay="999"/>
                                          </p:stCondLst>
                                        </p:cTn>
                                        <p:tgtEl>
                                          <p:spTgt spid="24"/>
                                        </p:tgtEl>
                                        <p:attrNameLst>
                                          <p:attrName>style.visibility</p:attrName>
                                        </p:attrNameLst>
                                      </p:cBhvr>
                                      <p:to>
                                        <p:strVal val="hidden"/>
                                      </p:to>
                                    </p:set>
                                  </p:childTnLst>
                                </p:cTn>
                              </p:par>
                              <p:par>
                                <p:cTn id="63" presetID="53" presetClass="exit" presetSubtype="0" fill="hold" nodeType="withEffect">
                                  <p:stCondLst>
                                    <p:cond delay="0"/>
                                  </p:stCondLst>
                                  <p:childTnLst>
                                    <p:anim calcmode="lin" valueType="num">
                                      <p:cBhvr>
                                        <p:cTn id="64" dur="1000"/>
                                        <p:tgtEl>
                                          <p:spTgt spid="16"/>
                                        </p:tgtEl>
                                        <p:attrNameLst>
                                          <p:attrName>ppt_w</p:attrName>
                                        </p:attrNameLst>
                                      </p:cBhvr>
                                      <p:tavLst>
                                        <p:tav tm="0">
                                          <p:val>
                                            <p:strVal val="ppt_w"/>
                                          </p:val>
                                        </p:tav>
                                        <p:tav tm="100000">
                                          <p:val>
                                            <p:fltVal val="0"/>
                                          </p:val>
                                        </p:tav>
                                      </p:tavLst>
                                    </p:anim>
                                    <p:anim calcmode="lin" valueType="num">
                                      <p:cBhvr>
                                        <p:cTn id="65" dur="1000"/>
                                        <p:tgtEl>
                                          <p:spTgt spid="16"/>
                                        </p:tgtEl>
                                        <p:attrNameLst>
                                          <p:attrName>ppt_h</p:attrName>
                                        </p:attrNameLst>
                                      </p:cBhvr>
                                      <p:tavLst>
                                        <p:tav tm="0">
                                          <p:val>
                                            <p:strVal val="ppt_h"/>
                                          </p:val>
                                        </p:tav>
                                        <p:tav tm="100000">
                                          <p:val>
                                            <p:fltVal val="0"/>
                                          </p:val>
                                        </p:tav>
                                      </p:tavLst>
                                    </p:anim>
                                    <p:animEffect transition="out" filter="fade">
                                      <p:cBhvr>
                                        <p:cTn id="66" dur="1000"/>
                                        <p:tgtEl>
                                          <p:spTgt spid="16"/>
                                        </p:tgtEl>
                                      </p:cBhvr>
                                    </p:animEffect>
                                    <p:set>
                                      <p:cBhvr>
                                        <p:cTn id="67" dur="1" fill="hold">
                                          <p:stCondLst>
                                            <p:cond delay="999"/>
                                          </p:stCondLst>
                                        </p:cTn>
                                        <p:tgtEl>
                                          <p:spTgt spid="16"/>
                                        </p:tgtEl>
                                        <p:attrNameLst>
                                          <p:attrName>style.visibility</p:attrName>
                                        </p:attrNameLst>
                                      </p:cBhvr>
                                      <p:to>
                                        <p:strVal val="hidden"/>
                                      </p:to>
                                    </p:set>
                                  </p:childTnLst>
                                </p:cTn>
                              </p:par>
                              <p:par>
                                <p:cTn id="68" presetID="53" presetClass="exit" presetSubtype="0" fill="hold" grpId="1" nodeType="withEffect">
                                  <p:stCondLst>
                                    <p:cond delay="0"/>
                                  </p:stCondLst>
                                  <p:childTnLst>
                                    <p:anim calcmode="lin" valueType="num">
                                      <p:cBhvr>
                                        <p:cTn id="69" dur="1000"/>
                                        <p:tgtEl>
                                          <p:spTgt spid="8"/>
                                        </p:tgtEl>
                                        <p:attrNameLst>
                                          <p:attrName>ppt_w</p:attrName>
                                        </p:attrNameLst>
                                      </p:cBhvr>
                                      <p:tavLst>
                                        <p:tav tm="0">
                                          <p:val>
                                            <p:strVal val="ppt_w"/>
                                          </p:val>
                                        </p:tav>
                                        <p:tav tm="100000">
                                          <p:val>
                                            <p:fltVal val="0"/>
                                          </p:val>
                                        </p:tav>
                                      </p:tavLst>
                                    </p:anim>
                                    <p:anim calcmode="lin" valueType="num">
                                      <p:cBhvr>
                                        <p:cTn id="70" dur="1000"/>
                                        <p:tgtEl>
                                          <p:spTgt spid="8"/>
                                        </p:tgtEl>
                                        <p:attrNameLst>
                                          <p:attrName>ppt_h</p:attrName>
                                        </p:attrNameLst>
                                      </p:cBhvr>
                                      <p:tavLst>
                                        <p:tav tm="0">
                                          <p:val>
                                            <p:strVal val="ppt_h"/>
                                          </p:val>
                                        </p:tav>
                                        <p:tav tm="100000">
                                          <p:val>
                                            <p:fltVal val="0"/>
                                          </p:val>
                                        </p:tav>
                                      </p:tavLst>
                                    </p:anim>
                                    <p:animEffect transition="out" filter="fade">
                                      <p:cBhvr>
                                        <p:cTn id="71" dur="1000"/>
                                        <p:tgtEl>
                                          <p:spTgt spid="8"/>
                                        </p:tgtEl>
                                      </p:cBhvr>
                                    </p:animEffect>
                                    <p:set>
                                      <p:cBhvr>
                                        <p:cTn id="72" dur="1" fill="hold">
                                          <p:stCondLst>
                                            <p:cond delay="999"/>
                                          </p:stCondLst>
                                        </p:cTn>
                                        <p:tgtEl>
                                          <p:spTgt spid="8"/>
                                        </p:tgtEl>
                                        <p:attrNameLst>
                                          <p:attrName>style.visibility</p:attrName>
                                        </p:attrNameLst>
                                      </p:cBhvr>
                                      <p:to>
                                        <p:strVal val="hidden"/>
                                      </p:to>
                                    </p:set>
                                  </p:childTnLst>
                                </p:cTn>
                              </p:par>
                            </p:childTnLst>
                          </p:cTn>
                        </p:par>
                        <p:par>
                          <p:cTn id="73" fill="hold">
                            <p:stCondLst>
                              <p:cond delay="1000"/>
                            </p:stCondLst>
                            <p:childTnLst>
                              <p:par>
                                <p:cTn id="74" presetID="64" presetClass="path" presetSubtype="0" accel="50000" decel="50000" fill="hold" nodeType="afterEffect">
                                  <p:stCondLst>
                                    <p:cond delay="0"/>
                                  </p:stCondLst>
                                  <p:childTnLst>
                                    <p:animMotion origin="layout" path="M 5E-6 2.22222E-6 L -0.00104 -0.15996 " pathEditMode="relative" rAng="0" ptsTypes="AA">
                                      <p:cBhvr>
                                        <p:cTn id="75" dur="1000" fill="hold"/>
                                        <p:tgtEl>
                                          <p:spTgt spid="22"/>
                                        </p:tgtEl>
                                        <p:attrNameLst>
                                          <p:attrName>ppt_x</p:attrName>
                                          <p:attrName>ppt_y</p:attrName>
                                        </p:attrNameLst>
                                      </p:cBhvr>
                                      <p:rCtr x="-1" y="-80"/>
                                    </p:animMotion>
                                  </p:childTnLst>
                                </p:cTn>
                              </p:par>
                            </p:childTnLst>
                          </p:cTn>
                        </p:par>
                        <p:par>
                          <p:cTn id="76" fill="hold">
                            <p:stCondLst>
                              <p:cond delay="2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8" grpId="1"/>
      <p:bldP spid="24" grpId="0"/>
      <p:bldP spid="24" grpId="1"/>
      <p:bldP spid="25" grpId="0"/>
      <p:bldP spid="25" grpId="1"/>
      <p:bldP spid="26" grpId="0"/>
      <p:bldP spid="2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p>
          <a:p>
            <a:pPr algn="r">
              <a:spcBef>
                <a:spcPct val="50000"/>
              </a:spcBef>
            </a:pPr>
            <a:endParaRPr lang="en-US" sz="2400" b="1" dirty="0" smtClean="0">
              <a:solidFill>
                <a:schemeClr val="tx2"/>
              </a:solidFill>
            </a:endParaRPr>
          </a:p>
        </p:txBody>
      </p:sp>
      <p:sp>
        <p:nvSpPr>
          <p:cNvPr id="5" name="Text Box 32"/>
          <p:cNvSpPr txBox="1">
            <a:spLocks noChangeArrowheads="1"/>
          </p:cNvSpPr>
          <p:nvPr/>
        </p:nvSpPr>
        <p:spPr bwMode="auto">
          <a:xfrm>
            <a:off x="142844" y="6500834"/>
            <a:ext cx="8405813" cy="307777"/>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US" sz="1400" dirty="0" smtClean="0">
                <a:solidFill>
                  <a:schemeClr val="tx2"/>
                </a:solidFill>
              </a:rPr>
              <a:t>[3] </a:t>
            </a:r>
            <a:r>
              <a:rPr lang="en-GB" sz="1400" dirty="0" err="1">
                <a:solidFill>
                  <a:schemeClr val="tx2"/>
                </a:solidFill>
              </a:rPr>
              <a:t>Casciati</a:t>
            </a:r>
            <a:r>
              <a:rPr lang="en-GB" sz="1400" dirty="0">
                <a:solidFill>
                  <a:schemeClr val="tx2"/>
                </a:solidFill>
              </a:rPr>
              <a:t>, F. (1989) “Stochastic dynamics of hysteretic media</a:t>
            </a:r>
            <a:r>
              <a:rPr lang="en-GB" sz="1400" dirty="0" smtClean="0">
                <a:solidFill>
                  <a:schemeClr val="tx2"/>
                </a:solidFill>
              </a:rPr>
              <a:t>” </a:t>
            </a:r>
            <a:r>
              <a:rPr lang="en-GB" sz="1400" dirty="0">
                <a:solidFill>
                  <a:schemeClr val="tx2"/>
                </a:solidFill>
              </a:rPr>
              <a:t>Structural Safety, 6:259-269</a:t>
            </a:r>
            <a:r>
              <a:rPr lang="el-GR" sz="1400" dirty="0">
                <a:solidFill>
                  <a:schemeClr val="tx2"/>
                </a:solidFill>
              </a:rPr>
              <a:t> .</a:t>
            </a:r>
            <a:endParaRPr lang="en-US" sz="1400" dirty="0">
              <a:solidFill>
                <a:schemeClr val="tx2"/>
              </a:solidFill>
            </a:endParaRPr>
          </a:p>
        </p:txBody>
      </p:sp>
      <p:sp>
        <p:nvSpPr>
          <p:cNvPr id="6" name="Text Box 33"/>
          <p:cNvSpPr txBox="1">
            <a:spLocks noChangeArrowheads="1"/>
          </p:cNvSpPr>
          <p:nvPr/>
        </p:nvSpPr>
        <p:spPr bwMode="auto">
          <a:xfrm>
            <a:off x="142844" y="1891408"/>
            <a:ext cx="88646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Κριτική επισκόπηση της βιβλιογραφίας:</a:t>
            </a:r>
            <a:endParaRPr lang="el-GR" sz="1600" dirty="0">
              <a:solidFill>
                <a:schemeClr val="tx2"/>
              </a:solidFill>
            </a:endParaRPr>
          </a:p>
        </p:txBody>
      </p:sp>
      <p:sp>
        <p:nvSpPr>
          <p:cNvPr id="7" name="Text Box 34"/>
          <p:cNvSpPr txBox="1">
            <a:spLocks noChangeArrowheads="1"/>
          </p:cNvSpPr>
          <p:nvPr/>
        </p:nvSpPr>
        <p:spPr bwMode="auto">
          <a:xfrm>
            <a:off x="142844" y="2251770"/>
            <a:ext cx="8864600" cy="584775"/>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600" b="1" dirty="0" smtClean="0">
                <a:solidFill>
                  <a:schemeClr val="tx2"/>
                </a:solidFill>
              </a:rPr>
              <a:t>Τροποποίηση </a:t>
            </a:r>
            <a:r>
              <a:rPr lang="el-GR" sz="1600" b="1" dirty="0">
                <a:solidFill>
                  <a:schemeClr val="tx2"/>
                </a:solidFill>
              </a:rPr>
              <a:t>του προσομοιώματος από τον </a:t>
            </a:r>
            <a:r>
              <a:rPr lang="en-US" sz="1600" b="1" dirty="0" err="1">
                <a:solidFill>
                  <a:schemeClr val="tx2"/>
                </a:solidFill>
              </a:rPr>
              <a:t>Casciati</a:t>
            </a:r>
            <a:r>
              <a:rPr lang="en-US" sz="1600" b="1" dirty="0">
                <a:solidFill>
                  <a:schemeClr val="tx2"/>
                </a:solidFill>
              </a:rPr>
              <a:t> </a:t>
            </a:r>
            <a:r>
              <a:rPr lang="en-US" sz="1600" b="1" baseline="30000" dirty="0">
                <a:solidFill>
                  <a:schemeClr val="tx2"/>
                </a:solidFill>
              </a:rPr>
              <a:t>[1]</a:t>
            </a:r>
            <a:r>
              <a:rPr lang="en-US" sz="1600" b="1" dirty="0">
                <a:solidFill>
                  <a:schemeClr val="tx2"/>
                </a:solidFill>
              </a:rPr>
              <a:t>. </a:t>
            </a:r>
            <a:r>
              <a:rPr lang="en-US" sz="1600" dirty="0" smtClean="0">
                <a:solidFill>
                  <a:schemeClr val="tx2"/>
                </a:solidFill>
              </a:rPr>
              <a:t/>
            </a:r>
            <a:br>
              <a:rPr lang="en-US" sz="1600" dirty="0" smtClean="0">
                <a:solidFill>
                  <a:schemeClr val="tx2"/>
                </a:solidFill>
              </a:rPr>
            </a:br>
            <a:r>
              <a:rPr lang="el-GR" sz="1600" dirty="0" smtClean="0">
                <a:solidFill>
                  <a:schemeClr val="tx2"/>
                </a:solidFill>
              </a:rPr>
              <a:t>Η </a:t>
            </a:r>
            <a:r>
              <a:rPr lang="el-GR" sz="1600" dirty="0">
                <a:solidFill>
                  <a:schemeClr val="tx2"/>
                </a:solidFill>
              </a:rPr>
              <a:t>τροποποίηση μειώνει αλλά δεν εξαλείφει τα προβλήματα του προσομοιώματος. </a:t>
            </a:r>
            <a:endParaRPr lang="en-GB" sz="1600" dirty="0">
              <a:solidFill>
                <a:schemeClr val="tx2"/>
              </a:solidFill>
            </a:endParaRPr>
          </a:p>
        </p:txBody>
      </p:sp>
      <p:sp>
        <p:nvSpPr>
          <p:cNvPr id="8" name="Text Box 35"/>
          <p:cNvSpPr txBox="1">
            <a:spLocks noChangeArrowheads="1"/>
          </p:cNvSpPr>
          <p:nvPr/>
        </p:nvSpPr>
        <p:spPr bwMode="auto">
          <a:xfrm>
            <a:off x="142844" y="2832795"/>
            <a:ext cx="8864600" cy="584775"/>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600" b="1" dirty="0" smtClean="0">
                <a:solidFill>
                  <a:schemeClr val="tx2"/>
                </a:solidFill>
              </a:rPr>
              <a:t>Χρήση </a:t>
            </a:r>
            <a:r>
              <a:rPr lang="el-GR" sz="1600" b="1" dirty="0">
                <a:solidFill>
                  <a:schemeClr val="tx2"/>
                </a:solidFill>
              </a:rPr>
              <a:t>μεγάλης τιμής της εκθετικής παραμέτρου </a:t>
            </a:r>
            <a:r>
              <a:rPr lang="en-US" sz="1600" b="1" i="1" dirty="0">
                <a:solidFill>
                  <a:schemeClr val="tx2"/>
                </a:solidFill>
              </a:rPr>
              <a:t>n</a:t>
            </a:r>
            <a:r>
              <a:rPr lang="en-US" sz="1600" b="1" dirty="0">
                <a:solidFill>
                  <a:schemeClr val="tx2"/>
                </a:solidFill>
              </a:rPr>
              <a:t>. </a:t>
            </a:r>
            <a:r>
              <a:rPr lang="en-US" sz="1600" b="1" dirty="0" smtClean="0">
                <a:solidFill>
                  <a:schemeClr val="tx2"/>
                </a:solidFill>
              </a:rPr>
              <a:t/>
            </a:r>
            <a:br>
              <a:rPr lang="en-US" sz="1600" b="1" dirty="0" smtClean="0">
                <a:solidFill>
                  <a:schemeClr val="tx2"/>
                </a:solidFill>
              </a:rPr>
            </a:br>
            <a:r>
              <a:rPr lang="el-GR" sz="1600" dirty="0" smtClean="0">
                <a:solidFill>
                  <a:schemeClr val="tx2"/>
                </a:solidFill>
              </a:rPr>
              <a:t>Το </a:t>
            </a:r>
            <a:r>
              <a:rPr lang="el-GR" sz="1600" dirty="0">
                <a:solidFill>
                  <a:schemeClr val="tx2"/>
                </a:solidFill>
              </a:rPr>
              <a:t>προσομοίωμα δεν έχει να προσφέρει πλεονεκτήματα σε σχέση με το διγραμμικό μοντέλο. </a:t>
            </a:r>
            <a:endParaRPr lang="en-GB" sz="1600" dirty="0">
              <a:solidFill>
                <a:schemeClr val="tx2"/>
              </a:solidFill>
            </a:endParaRPr>
          </a:p>
        </p:txBody>
      </p:sp>
      <p:sp>
        <p:nvSpPr>
          <p:cNvPr id="9" name="Text Box 36"/>
          <p:cNvSpPr txBox="1">
            <a:spLocks noChangeArrowheads="1"/>
          </p:cNvSpPr>
          <p:nvPr/>
        </p:nvSpPr>
        <p:spPr bwMode="auto">
          <a:xfrm>
            <a:off x="146757" y="3586163"/>
            <a:ext cx="8854400" cy="1569660"/>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Προτάθηκε </a:t>
            </a:r>
            <a:r>
              <a:rPr lang="el-GR" sz="1600" dirty="0">
                <a:solidFill>
                  <a:schemeClr val="tx2"/>
                </a:solidFill>
              </a:rPr>
              <a:t>μια τροποποίηση του </a:t>
            </a:r>
            <a:r>
              <a:rPr lang="el-GR" sz="1600" dirty="0" smtClean="0">
                <a:solidFill>
                  <a:schemeClr val="tx2"/>
                </a:solidFill>
              </a:rPr>
              <a:t>προσομοιώματος </a:t>
            </a:r>
            <a:r>
              <a:rPr lang="el-GR" sz="1600" b="1" dirty="0">
                <a:solidFill>
                  <a:schemeClr val="tx2"/>
                </a:solidFill>
              </a:rPr>
              <a:t>η οποία εξαλείφει πλήρως</a:t>
            </a:r>
            <a:r>
              <a:rPr lang="el-GR" sz="1600" dirty="0">
                <a:solidFill>
                  <a:schemeClr val="tx2"/>
                </a:solidFill>
              </a:rPr>
              <a:t> τα προαναφερθέντα </a:t>
            </a:r>
            <a:r>
              <a:rPr lang="el-GR" sz="1600" dirty="0" smtClean="0">
                <a:solidFill>
                  <a:schemeClr val="tx2"/>
                </a:solidFill>
              </a:rPr>
              <a:t>μειονεκτήματα </a:t>
            </a:r>
            <a:r>
              <a:rPr lang="el-GR" sz="1600" b="1" baseline="30000" dirty="0" smtClean="0">
                <a:solidFill>
                  <a:schemeClr val="tx2"/>
                </a:solidFill>
              </a:rPr>
              <a:t>[</a:t>
            </a:r>
            <a:r>
              <a:rPr lang="en-US" sz="1600" b="1" baseline="30000" dirty="0" smtClean="0">
                <a:solidFill>
                  <a:schemeClr val="tx2"/>
                </a:solidFill>
              </a:rPr>
              <a:t>2</a:t>
            </a:r>
            <a:r>
              <a:rPr lang="el-GR" sz="1600" b="1" baseline="30000" dirty="0" smtClean="0">
                <a:solidFill>
                  <a:schemeClr val="tx2"/>
                </a:solidFill>
              </a:rPr>
              <a:t>]</a:t>
            </a:r>
            <a:r>
              <a:rPr lang="el-GR" sz="1600" dirty="0" smtClean="0">
                <a:solidFill>
                  <a:schemeClr val="tx2"/>
                </a:solidFill>
              </a:rPr>
              <a:t>.</a:t>
            </a:r>
            <a:r>
              <a:rPr lang="el-GR" sz="1600" b="1" dirty="0" smtClean="0">
                <a:solidFill>
                  <a:schemeClr val="tx2"/>
                </a:solidFill>
              </a:rPr>
              <a:t>Έτσι</a:t>
            </a:r>
            <a:r>
              <a:rPr lang="el-GR" sz="1600" dirty="0" smtClean="0">
                <a:solidFill>
                  <a:schemeClr val="tx2"/>
                </a:solidFill>
              </a:rPr>
              <a:t> </a:t>
            </a:r>
            <a:r>
              <a:rPr lang="el-GR" sz="1600" b="1" dirty="0">
                <a:solidFill>
                  <a:schemeClr val="tx2"/>
                </a:solidFill>
              </a:rPr>
              <a:t>ανασκευάζεται η </a:t>
            </a:r>
            <a:r>
              <a:rPr lang="el-GR" sz="1600" b="1" dirty="0" smtClean="0">
                <a:solidFill>
                  <a:schemeClr val="tx2"/>
                </a:solidFill>
              </a:rPr>
              <a:t>από καιρό παγιωμένη </a:t>
            </a:r>
            <a:r>
              <a:rPr lang="el-GR" sz="1600" b="1" dirty="0">
                <a:solidFill>
                  <a:schemeClr val="tx2"/>
                </a:solidFill>
              </a:rPr>
              <a:t>άποψη </a:t>
            </a:r>
            <a:r>
              <a:rPr lang="el-GR" sz="1600" b="1" dirty="0" smtClean="0">
                <a:solidFill>
                  <a:schemeClr val="tx2"/>
                </a:solidFill>
              </a:rPr>
              <a:t>ότι</a:t>
            </a:r>
            <a:r>
              <a:rPr lang="el-GR" sz="1600" dirty="0" smtClean="0">
                <a:solidFill>
                  <a:schemeClr val="tx2"/>
                </a:solidFill>
              </a:rPr>
              <a:t>:</a:t>
            </a:r>
          </a:p>
          <a:p>
            <a:pPr>
              <a:spcBef>
                <a:spcPct val="50000"/>
              </a:spcBef>
            </a:pPr>
            <a:r>
              <a:rPr lang="el-GR" sz="1600" dirty="0" smtClean="0">
                <a:solidFill>
                  <a:schemeClr val="tx2"/>
                </a:solidFill>
              </a:rPr>
              <a:t>“</a:t>
            </a:r>
            <a:r>
              <a:rPr lang="el-GR" sz="1600" b="1" i="1" dirty="0">
                <a:solidFill>
                  <a:schemeClr val="tx2"/>
                </a:solidFill>
              </a:rPr>
              <a:t>when endochronic models are adopted, local violations of the Drucker's stability postulate cannot be </a:t>
            </a:r>
            <a:r>
              <a:rPr lang="el-GR" sz="1600" b="1" i="1" dirty="0" smtClean="0">
                <a:solidFill>
                  <a:schemeClr val="tx2"/>
                </a:solidFill>
              </a:rPr>
              <a:t>avoided</a:t>
            </a:r>
            <a:r>
              <a:rPr lang="el-GR" sz="1600" dirty="0" smtClean="0">
                <a:solidFill>
                  <a:schemeClr val="tx2"/>
                </a:solidFill>
              </a:rPr>
              <a:t>”</a:t>
            </a:r>
          </a:p>
          <a:p>
            <a:pPr>
              <a:spcBef>
                <a:spcPct val="50000"/>
              </a:spcBef>
            </a:pPr>
            <a:r>
              <a:rPr lang="el-GR" sz="1600" dirty="0" smtClean="0">
                <a:solidFill>
                  <a:schemeClr val="tx2"/>
                </a:solidFill>
              </a:rPr>
              <a:t>(προσωπική επικοινωνία μεταξύ </a:t>
            </a:r>
            <a:r>
              <a:rPr lang="el-GR" sz="1600" dirty="0">
                <a:solidFill>
                  <a:schemeClr val="tx2"/>
                </a:solidFill>
              </a:rPr>
              <a:t>F. Casciati και W.D. Iwan </a:t>
            </a:r>
            <a:r>
              <a:rPr lang="el-GR" sz="1600" b="1" baseline="30000" dirty="0" smtClean="0">
                <a:solidFill>
                  <a:schemeClr val="tx2"/>
                </a:solidFill>
              </a:rPr>
              <a:t>[</a:t>
            </a:r>
            <a:r>
              <a:rPr lang="en-US" sz="1600" b="1" baseline="30000" dirty="0" smtClean="0">
                <a:solidFill>
                  <a:schemeClr val="tx2"/>
                </a:solidFill>
              </a:rPr>
              <a:t>3</a:t>
            </a:r>
            <a:r>
              <a:rPr lang="el-GR" sz="1600" b="1" baseline="30000" dirty="0" smtClean="0">
                <a:solidFill>
                  <a:schemeClr val="tx2"/>
                </a:solidFill>
              </a:rPr>
              <a:t>]</a:t>
            </a:r>
            <a:r>
              <a:rPr lang="el-GR" sz="1600" dirty="0" smtClean="0">
                <a:solidFill>
                  <a:schemeClr val="tx2"/>
                </a:solidFill>
              </a:rPr>
              <a:t>) </a:t>
            </a:r>
            <a:endParaRPr lang="en-GB" sz="1600" b="1" baseline="30000" dirty="0">
              <a:solidFill>
                <a:schemeClr val="tx2"/>
              </a:solidFill>
            </a:endParaRPr>
          </a:p>
        </p:txBody>
      </p:sp>
      <p:sp>
        <p:nvSpPr>
          <p:cNvPr id="10" name="Text Box 37"/>
          <p:cNvSpPr txBox="1">
            <a:spLocks noChangeArrowheads="1"/>
          </p:cNvSpPr>
          <p:nvPr/>
        </p:nvSpPr>
        <p:spPr bwMode="auto">
          <a:xfrm>
            <a:off x="142844" y="5286388"/>
            <a:ext cx="8405813" cy="738664"/>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US" sz="1400" dirty="0">
                <a:solidFill>
                  <a:schemeClr val="tx2"/>
                </a:solidFill>
              </a:rPr>
              <a:t>[1] </a:t>
            </a:r>
            <a:r>
              <a:rPr lang="en-GB" sz="1400" dirty="0" err="1">
                <a:solidFill>
                  <a:schemeClr val="tx2"/>
                </a:solidFill>
              </a:rPr>
              <a:t>Casciati</a:t>
            </a:r>
            <a:r>
              <a:rPr lang="en-GB" sz="1400" dirty="0">
                <a:solidFill>
                  <a:schemeClr val="tx2"/>
                </a:solidFill>
              </a:rPr>
              <a:t>, F. (1987) “Non-linear stochastic dynamics of large structural system by equivalent </a:t>
            </a:r>
            <a:r>
              <a:rPr lang="en-GB" sz="1400" dirty="0" smtClean="0">
                <a:solidFill>
                  <a:schemeClr val="tx2"/>
                </a:solidFill>
              </a:rPr>
              <a:t>linearization”</a:t>
            </a:r>
            <a:r>
              <a:rPr lang="el-GR" sz="1400" dirty="0" smtClean="0">
                <a:solidFill>
                  <a:schemeClr val="tx2"/>
                </a:solidFill>
              </a:rPr>
              <a:t> </a:t>
            </a:r>
            <a:r>
              <a:rPr lang="en-GB" sz="1400" dirty="0" smtClean="0">
                <a:solidFill>
                  <a:schemeClr val="tx2"/>
                </a:solidFill>
              </a:rPr>
              <a:t>Proc</a:t>
            </a:r>
            <a:r>
              <a:rPr lang="en-GB" sz="1400" dirty="0">
                <a:solidFill>
                  <a:schemeClr val="tx2"/>
                </a:solidFill>
              </a:rPr>
              <a:t>. ICASP5 (Int. Conf. on Application of Statistics and Probability in Soil and Structural Engineering), Vancouver, 1987, pp. 1165-1172</a:t>
            </a:r>
            <a:r>
              <a:rPr lang="el-GR" sz="1400" dirty="0">
                <a:solidFill>
                  <a:schemeClr val="tx2"/>
                </a:solidFill>
              </a:rPr>
              <a:t> .</a:t>
            </a:r>
            <a:endParaRPr lang="en-US" sz="1400" dirty="0">
              <a:solidFill>
                <a:schemeClr val="tx2"/>
              </a:solidFill>
            </a:endParaRPr>
          </a:p>
        </p:txBody>
      </p:sp>
      <p:sp>
        <p:nvSpPr>
          <p:cNvPr id="11" name="Rounded Rectangle 10"/>
          <p:cNvSpPr/>
          <p:nvPr/>
        </p:nvSpPr>
        <p:spPr bwMode="auto">
          <a:xfrm>
            <a:off x="95250" y="3549016"/>
            <a:ext cx="8953500" cy="1608784"/>
          </a:xfrm>
          <a:prstGeom prst="roundRect">
            <a:avLst>
              <a:gd name="adj" fmla="val 9142"/>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Text Box 37"/>
          <p:cNvSpPr txBox="1">
            <a:spLocks noChangeArrowheads="1"/>
          </p:cNvSpPr>
          <p:nvPr/>
        </p:nvSpPr>
        <p:spPr bwMode="auto">
          <a:xfrm>
            <a:off x="142844" y="5977614"/>
            <a:ext cx="8643998" cy="523220"/>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n-GB" sz="1400" b="1" dirty="0" smtClean="0">
                <a:solidFill>
                  <a:schemeClr val="tx2"/>
                </a:solidFill>
              </a:rPr>
              <a:t>[2] Charalampakis, A.</a:t>
            </a:r>
            <a:r>
              <a:rPr lang="el-GR" sz="1400" b="1" dirty="0" smtClean="0">
                <a:solidFill>
                  <a:schemeClr val="tx2"/>
                </a:solidFill>
              </a:rPr>
              <a:t>Ε</a:t>
            </a:r>
            <a:r>
              <a:rPr lang="en-GB" sz="1400" b="1" dirty="0" smtClean="0">
                <a:solidFill>
                  <a:schemeClr val="tx2"/>
                </a:solidFill>
              </a:rPr>
              <a:t>., Koumousis, V.</a:t>
            </a:r>
            <a:r>
              <a:rPr lang="el-GR" sz="1400" b="1" dirty="0" smtClean="0">
                <a:solidFill>
                  <a:schemeClr val="tx2"/>
                </a:solidFill>
              </a:rPr>
              <a:t>Κ</a:t>
            </a:r>
            <a:r>
              <a:rPr lang="en-GB" sz="1400" b="1" dirty="0" smtClean="0">
                <a:solidFill>
                  <a:schemeClr val="tx2"/>
                </a:solidFill>
              </a:rPr>
              <a:t>.</a:t>
            </a:r>
            <a:r>
              <a:rPr lang="el-GR" sz="1400" b="1" dirty="0" smtClean="0">
                <a:solidFill>
                  <a:schemeClr val="tx2"/>
                </a:solidFill>
              </a:rPr>
              <a:t> (2009)</a:t>
            </a:r>
            <a:r>
              <a:rPr lang="en-GB" sz="1400" b="1" dirty="0" smtClean="0">
                <a:solidFill>
                  <a:schemeClr val="tx2"/>
                </a:solidFill>
              </a:rPr>
              <a:t> “</a:t>
            </a:r>
            <a:r>
              <a:rPr lang="en-US" sz="1400" b="1" dirty="0" smtClean="0">
                <a:solidFill>
                  <a:schemeClr val="tx2"/>
                </a:solidFill>
              </a:rPr>
              <a:t>A Bouc-Wen model compatible with plasticity postulates</a:t>
            </a:r>
            <a:r>
              <a:rPr lang="en-GB" sz="1400" b="1" dirty="0" smtClean="0">
                <a:solidFill>
                  <a:schemeClr val="tx2"/>
                </a:solidFill>
              </a:rPr>
              <a:t>”</a:t>
            </a:r>
            <a:r>
              <a:rPr lang="el-GR" sz="1400" b="1" dirty="0" smtClean="0">
                <a:solidFill>
                  <a:schemeClr val="tx2"/>
                </a:solidFill>
              </a:rPr>
              <a:t> </a:t>
            </a:r>
            <a:r>
              <a:rPr lang="en-GB" sz="1400" b="1" dirty="0" smtClean="0">
                <a:solidFill>
                  <a:schemeClr val="tx2"/>
                </a:solidFill>
              </a:rPr>
              <a:t>Journal of Sound and Vibration, </a:t>
            </a:r>
            <a:r>
              <a:rPr lang="el-GR" sz="1400" b="1" dirty="0" smtClean="0">
                <a:solidFill>
                  <a:schemeClr val="tx2"/>
                </a:solidFill>
              </a:rPr>
              <a:t>322:954-968</a:t>
            </a:r>
            <a:r>
              <a:rPr lang="en-US" sz="1400" b="1" dirty="0" smtClean="0">
                <a:solidFill>
                  <a:schemeClr val="tx2"/>
                </a:solidFill>
              </a:rPr>
              <a:t>.</a:t>
            </a:r>
            <a:endParaRPr lang="en-US"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childTnLst>
                                </p:cTn>
                              </p:par>
                            </p:childTnLst>
                          </p:cTn>
                        </p:par>
                        <p:par>
                          <p:cTn id="39" fill="hold">
                            <p:stCondLst>
                              <p:cond delay="1000"/>
                            </p:stCondLst>
                            <p:childTnLst>
                              <p:par>
                                <p:cTn id="40" presetID="5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strVal val="#ppt_w*0.70"/>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Effect transition="in" filter="fade">
                                      <p:cBhvr>
                                        <p:cTn id="4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6" grpId="0"/>
      <p:bldP spid="7" grpId="0"/>
      <p:bldP spid="8" grpId="0"/>
      <p:bldP spid="9" grpId="0"/>
      <p:bldP spid="10" grpId="0"/>
      <p:bldP spid="11"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
        <p:nvSpPr>
          <p:cNvPr id="5" name="Text Box 32"/>
          <p:cNvSpPr txBox="1">
            <a:spLocks noChangeArrowheads="1"/>
          </p:cNvSpPr>
          <p:nvPr/>
        </p:nvSpPr>
        <p:spPr bwMode="auto">
          <a:xfrm>
            <a:off x="142844" y="5715016"/>
            <a:ext cx="8405813" cy="1061829"/>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US" sz="1400" dirty="0" smtClean="0">
                <a:solidFill>
                  <a:schemeClr val="tx2"/>
                </a:solidFill>
              </a:rPr>
              <a:t>[1] </a:t>
            </a:r>
            <a:r>
              <a:rPr lang="en-GB" sz="1400" dirty="0" smtClean="0">
                <a:solidFill>
                  <a:schemeClr val="tx2"/>
                </a:solidFill>
              </a:rPr>
              <a:t>Riddell, R., </a:t>
            </a:r>
            <a:r>
              <a:rPr lang="en-GB" sz="1400" dirty="0" err="1" smtClean="0">
                <a:solidFill>
                  <a:schemeClr val="tx2"/>
                </a:solidFill>
              </a:rPr>
              <a:t>Newmark</a:t>
            </a:r>
            <a:r>
              <a:rPr lang="en-GB" sz="1400" dirty="0" smtClean="0">
                <a:solidFill>
                  <a:schemeClr val="tx2"/>
                </a:solidFill>
              </a:rPr>
              <a:t>, N.M. (1979) “Force-deformation models for non-linear analysis” J. </a:t>
            </a:r>
            <a:r>
              <a:rPr lang="en-GB" sz="1400" dirty="0" err="1" smtClean="0">
                <a:solidFill>
                  <a:schemeClr val="tx2"/>
                </a:solidFill>
              </a:rPr>
              <a:t>Struct</a:t>
            </a:r>
            <a:r>
              <a:rPr lang="en-GB" sz="1400" dirty="0" smtClean="0">
                <a:solidFill>
                  <a:schemeClr val="tx2"/>
                </a:solidFill>
              </a:rPr>
              <a:t>. Div., 105:ST12:2773-2778.</a:t>
            </a:r>
          </a:p>
          <a:p>
            <a:pPr>
              <a:spcBef>
                <a:spcPct val="50000"/>
              </a:spcBef>
              <a:buFont typeface="Wingdings" pitchFamily="2" charset="2"/>
              <a:buNone/>
            </a:pPr>
            <a:r>
              <a:rPr lang="en-GB" sz="1400" dirty="0" smtClean="0">
                <a:solidFill>
                  <a:schemeClr val="tx2"/>
                </a:solidFill>
              </a:rPr>
              <a:t>[2] Clough, R.W., Johnston, S.B. (1966) “Effect of stiffness degradation on earthquake ductility </a:t>
            </a:r>
            <a:r>
              <a:rPr lang="en-GB" sz="1400" dirty="0" err="1" smtClean="0">
                <a:solidFill>
                  <a:schemeClr val="tx2"/>
                </a:solidFill>
              </a:rPr>
              <a:t>requirements”,Proceedings</a:t>
            </a:r>
            <a:r>
              <a:rPr lang="en-GB" sz="1400" dirty="0" smtClean="0">
                <a:solidFill>
                  <a:schemeClr val="tx2"/>
                </a:solidFill>
              </a:rPr>
              <a:t> of the Japan Earthquake Engineering Symposium, Tokyo, Japan.</a:t>
            </a:r>
            <a:endParaRPr lang="en-US" sz="1400" dirty="0" err="1" smtClean="0">
              <a:solidFill>
                <a:schemeClr val="tx2"/>
              </a:solidFill>
            </a:endParaRPr>
          </a:p>
        </p:txBody>
      </p:sp>
      <p:sp>
        <p:nvSpPr>
          <p:cNvPr id="11" name="Text Box 5"/>
          <p:cNvSpPr txBox="1">
            <a:spLocks noChangeArrowheads="1"/>
          </p:cNvSpPr>
          <p:nvPr/>
        </p:nvSpPr>
        <p:spPr bwMode="auto">
          <a:xfrm>
            <a:off x="142844" y="1916113"/>
            <a:ext cx="8864600" cy="830997"/>
          </a:xfrm>
          <a:prstGeom prst="rect">
            <a:avLst/>
          </a:prstGeom>
          <a:noFill/>
          <a:ln w="12700">
            <a:noFill/>
            <a:miter lim="800000"/>
            <a:headEnd type="none" w="sm" len="sm"/>
            <a:tailEnd type="none" w="sm" len="sm"/>
          </a:ln>
        </p:spPr>
        <p:txBody>
          <a:bodyPr>
            <a:spAutoFit/>
          </a:bodyPr>
          <a:lstStyle/>
          <a:p>
            <a:pPr>
              <a:spcBef>
                <a:spcPct val="50000"/>
              </a:spcBef>
            </a:pPr>
            <a:r>
              <a:rPr lang="el-GR" sz="1600" dirty="0" smtClean="0">
                <a:solidFill>
                  <a:schemeClr val="tx2"/>
                </a:solidFill>
              </a:rPr>
              <a:t>Το τροποποιημένο προσομοίωμα υλοποιεί την παρατήρηση ότι η </a:t>
            </a:r>
            <a:r>
              <a:rPr lang="el-GR" sz="1600" b="1" dirty="0" smtClean="0">
                <a:solidFill>
                  <a:schemeClr val="tx2"/>
                </a:solidFill>
              </a:rPr>
              <a:t>επαναφόρτιση μετά από μερική αποφόρτιση θα πρέπει να ακολουθεί τον κλάδο αποφόρτισης μέχρι το σημείο αναστροφής</a:t>
            </a:r>
            <a:r>
              <a:rPr lang="en-US" sz="1600" dirty="0" smtClean="0">
                <a:solidFill>
                  <a:schemeClr val="tx2"/>
                </a:solidFill>
              </a:rPr>
              <a:t>.</a:t>
            </a:r>
          </a:p>
        </p:txBody>
      </p:sp>
      <p:sp>
        <p:nvSpPr>
          <p:cNvPr id="15" name="Text Box 5"/>
          <p:cNvSpPr txBox="1">
            <a:spLocks noChangeArrowheads="1"/>
          </p:cNvSpPr>
          <p:nvPr/>
        </p:nvSpPr>
        <p:spPr bwMode="auto">
          <a:xfrm>
            <a:off x="142844" y="3071810"/>
            <a:ext cx="5143536" cy="1077218"/>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Παρόμοια διόρθωση είχε προταθεί από τους </a:t>
            </a:r>
            <a:r>
              <a:rPr lang="en-US" sz="1600" dirty="0" smtClean="0">
                <a:solidFill>
                  <a:schemeClr val="tx2"/>
                </a:solidFill>
              </a:rPr>
              <a:t>Riddell </a:t>
            </a:r>
            <a:r>
              <a:rPr lang="el-GR" sz="1600" dirty="0" smtClean="0">
                <a:solidFill>
                  <a:schemeClr val="tx2"/>
                </a:solidFill>
              </a:rPr>
              <a:t>και </a:t>
            </a:r>
            <a:r>
              <a:rPr lang="en-US" sz="1600" dirty="0" err="1" smtClean="0">
                <a:solidFill>
                  <a:schemeClr val="tx2"/>
                </a:solidFill>
              </a:rPr>
              <a:t>Newmark</a:t>
            </a:r>
            <a:r>
              <a:rPr lang="en-US" sz="1600" dirty="0" smtClean="0">
                <a:solidFill>
                  <a:schemeClr val="tx2"/>
                </a:solidFill>
              </a:rPr>
              <a:t> </a:t>
            </a:r>
            <a:r>
              <a:rPr lang="el-GR" sz="1600" b="1" baseline="30000" dirty="0" smtClean="0">
                <a:solidFill>
                  <a:schemeClr val="tx2"/>
                </a:solidFill>
              </a:rPr>
              <a:t>[1]</a:t>
            </a:r>
            <a:r>
              <a:rPr lang="en-US" sz="1600" dirty="0" smtClean="0">
                <a:solidFill>
                  <a:schemeClr val="tx2"/>
                </a:solidFill>
              </a:rPr>
              <a:t> </a:t>
            </a:r>
            <a:r>
              <a:rPr lang="el-GR" sz="1600" dirty="0" smtClean="0">
                <a:solidFill>
                  <a:schemeClr val="tx2"/>
                </a:solidFill>
              </a:rPr>
              <a:t>για την διόρθωση της μη φυσικής συμπεριφοράς του αρχικού προσομοιώματος των </a:t>
            </a:r>
            <a:r>
              <a:rPr lang="en-US" sz="1600" dirty="0" smtClean="0">
                <a:solidFill>
                  <a:schemeClr val="tx2"/>
                </a:solidFill>
              </a:rPr>
              <a:t>Clough </a:t>
            </a:r>
            <a:r>
              <a:rPr lang="el-GR" sz="1600" dirty="0" smtClean="0">
                <a:solidFill>
                  <a:schemeClr val="tx2"/>
                </a:solidFill>
              </a:rPr>
              <a:t>και </a:t>
            </a:r>
            <a:r>
              <a:rPr lang="en-US" sz="1600" dirty="0" smtClean="0">
                <a:solidFill>
                  <a:schemeClr val="tx2"/>
                </a:solidFill>
              </a:rPr>
              <a:t>Johnston </a:t>
            </a:r>
            <a:r>
              <a:rPr lang="en-US" sz="1600" b="1" baseline="30000" dirty="0" smtClean="0">
                <a:solidFill>
                  <a:schemeClr val="tx2"/>
                </a:solidFill>
              </a:rPr>
              <a:t>[2]</a:t>
            </a:r>
            <a:r>
              <a:rPr lang="el-GR" sz="1600" dirty="0" smtClean="0">
                <a:solidFill>
                  <a:schemeClr val="tx2"/>
                </a:solidFill>
              </a:rPr>
              <a:t> </a:t>
            </a:r>
            <a:r>
              <a:rPr lang="en-US" sz="1600" dirty="0" smtClean="0">
                <a:solidFill>
                  <a:schemeClr val="tx2"/>
                </a:solidFill>
              </a:rPr>
              <a:t>.</a:t>
            </a:r>
            <a:r>
              <a:rPr lang="el-GR" sz="1600" baseline="30000" dirty="0" smtClean="0">
                <a:solidFill>
                  <a:schemeClr val="tx2"/>
                </a:solidFill>
              </a:rPr>
              <a:t> </a:t>
            </a:r>
            <a:endParaRPr lang="en-US" sz="1600" dirty="0" smtClean="0">
              <a:solidFill>
                <a:schemeClr val="tx2"/>
              </a:solidFill>
            </a:endParaRPr>
          </a:p>
        </p:txBody>
      </p:sp>
      <p:sp>
        <p:nvSpPr>
          <p:cNvPr id="16" name="Text Box 5"/>
          <p:cNvSpPr txBox="1">
            <a:spLocks noChangeArrowheads="1"/>
          </p:cNvSpPr>
          <p:nvPr/>
        </p:nvSpPr>
        <p:spPr bwMode="auto">
          <a:xfrm>
            <a:off x="142844" y="4500570"/>
            <a:ext cx="5286412"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Η ρίζα του προβλήματος</a:t>
            </a:r>
            <a:r>
              <a:rPr lang="el-GR" sz="1600" dirty="0" smtClean="0">
                <a:solidFill>
                  <a:schemeClr val="tx2"/>
                </a:solidFill>
              </a:rPr>
              <a:t>: Το προσομοίωμα </a:t>
            </a:r>
            <a:r>
              <a:rPr lang="en-US" sz="1600" dirty="0" smtClean="0">
                <a:solidFill>
                  <a:schemeClr val="tx2"/>
                </a:solidFill>
              </a:rPr>
              <a:t>Bouc-Wen </a:t>
            </a:r>
            <a:r>
              <a:rPr lang="el-GR" sz="1600" dirty="0" smtClean="0">
                <a:solidFill>
                  <a:schemeClr val="tx2"/>
                </a:solidFill>
              </a:rPr>
              <a:t>προβλέπει μειωμένη δυσκαμψία επαναφόρτισης σε σχέση με την δυσκαμψία αποφόρτισης στο ίδιο σημείο.</a:t>
            </a:r>
            <a:endParaRPr lang="en-US" sz="1600" dirty="0" smtClean="0">
              <a:solidFill>
                <a:schemeClr val="tx2"/>
              </a:solidFill>
            </a:endParaRPr>
          </a:p>
        </p:txBody>
      </p:sp>
      <p:pic>
        <p:nvPicPr>
          <p:cNvPr id="17" name="Picture 16" descr="24-01.gif"/>
          <p:cNvPicPr>
            <a:picLocks noChangeAspect="1"/>
          </p:cNvPicPr>
          <p:nvPr/>
        </p:nvPicPr>
        <p:blipFill>
          <a:blip r:embed="rId2"/>
          <a:stretch>
            <a:fillRect/>
          </a:stretch>
        </p:blipFill>
        <p:spPr>
          <a:xfrm>
            <a:off x="5500694" y="3071810"/>
            <a:ext cx="2948940" cy="2480310"/>
          </a:xfrm>
          <a:prstGeom prst="rect">
            <a:avLst/>
          </a:prstGeom>
        </p:spPr>
      </p:pic>
      <p:sp>
        <p:nvSpPr>
          <p:cNvPr id="19" name="Oval 18"/>
          <p:cNvSpPr/>
          <p:nvPr/>
        </p:nvSpPr>
        <p:spPr bwMode="auto">
          <a:xfrm>
            <a:off x="6357950" y="4451710"/>
            <a:ext cx="500066" cy="519351"/>
          </a:xfrm>
          <a:prstGeom prst="ellipse">
            <a:avLst/>
          </a:prstGeom>
          <a:noFill/>
          <a:ln w="381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fontAlgn="base">
              <a:spcBef>
                <a:spcPct val="0"/>
              </a:spcBef>
              <a:spcAft>
                <a:spcPct val="0"/>
              </a:spcAft>
            </a:pPr>
            <a:endParaRPr lang="el-GR"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childTnLst>
                                </p:cTn>
                              </p:par>
                            </p:childTnLst>
                          </p:cTn>
                        </p:par>
                        <p:par>
                          <p:cTn id="32" fill="hold">
                            <p:stCondLst>
                              <p:cond delay="2000"/>
                            </p:stCondLst>
                            <p:childTnLst>
                              <p:par>
                                <p:cTn id="33" presetID="53"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Effect transition="in" filter="fade">
                                      <p:cBhvr>
                                        <p:cTn id="3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1" grpId="0"/>
      <p:bldP spid="15" grpId="0"/>
      <p:bldP spid="16" grpId="0"/>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
        <p:nvSpPr>
          <p:cNvPr id="11" name="Text Box 5"/>
          <p:cNvSpPr txBox="1">
            <a:spLocks noChangeArrowheads="1"/>
          </p:cNvSpPr>
          <p:nvPr/>
        </p:nvSpPr>
        <p:spPr bwMode="auto">
          <a:xfrm>
            <a:off x="142844" y="1916113"/>
            <a:ext cx="8864600" cy="954107"/>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Έλεγχος μεταξύ (αυξημένης) δυσκαμψίας αποφόρτισης και (μειωμένης) δυσκαμψίας φόρτισης:</a:t>
            </a:r>
          </a:p>
          <a:p>
            <a:pPr>
              <a:spcBef>
                <a:spcPct val="50000"/>
              </a:spcBef>
            </a:pPr>
            <a:r>
              <a:rPr lang="el-GR" sz="1600" dirty="0" smtClean="0">
                <a:solidFill>
                  <a:schemeClr val="tx2"/>
                </a:solidFill>
              </a:rPr>
              <a:t>Η βασική διαφορική εξίσωση του προσομοιώματος τροποποιείται ως εξής:</a:t>
            </a:r>
            <a:endParaRPr lang="en-US" sz="1600" dirty="0" smtClean="0">
              <a:solidFill>
                <a:schemeClr val="tx2"/>
              </a:solidFill>
            </a:endParaRPr>
          </a:p>
        </p:txBody>
      </p:sp>
      <p:sp>
        <p:nvSpPr>
          <p:cNvPr id="15" name="Text Box 5"/>
          <p:cNvSpPr txBox="1">
            <a:spLocks noChangeArrowheads="1"/>
          </p:cNvSpPr>
          <p:nvPr/>
        </p:nvSpPr>
        <p:spPr bwMode="auto">
          <a:xfrm>
            <a:off x="142844" y="3786190"/>
            <a:ext cx="785818"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όπου</a:t>
            </a:r>
            <a:r>
              <a:rPr lang="en-US" sz="1600" dirty="0" smtClean="0">
                <a:solidFill>
                  <a:schemeClr val="tx2"/>
                </a:solidFill>
              </a:rPr>
              <a:t>:</a:t>
            </a:r>
          </a:p>
        </p:txBody>
      </p:sp>
      <p:pic>
        <p:nvPicPr>
          <p:cNvPr id="14" name="Picture 13" descr="25-02.gif"/>
          <p:cNvPicPr>
            <a:picLocks noChangeAspect="1"/>
          </p:cNvPicPr>
          <p:nvPr/>
        </p:nvPicPr>
        <p:blipFill>
          <a:blip r:embed="rId2"/>
          <a:stretch>
            <a:fillRect/>
          </a:stretch>
        </p:blipFill>
        <p:spPr>
          <a:xfrm>
            <a:off x="428596" y="4143380"/>
            <a:ext cx="1440180" cy="373380"/>
          </a:xfrm>
          <a:prstGeom prst="rect">
            <a:avLst/>
          </a:prstGeom>
        </p:spPr>
      </p:pic>
      <p:pic>
        <p:nvPicPr>
          <p:cNvPr id="18" name="Picture 17" descr="25-03.gif"/>
          <p:cNvPicPr>
            <a:picLocks noChangeAspect="1"/>
          </p:cNvPicPr>
          <p:nvPr/>
        </p:nvPicPr>
        <p:blipFill>
          <a:blip r:embed="rId3"/>
          <a:stretch>
            <a:fillRect/>
          </a:stretch>
        </p:blipFill>
        <p:spPr>
          <a:xfrm>
            <a:off x="1323956" y="4572008"/>
            <a:ext cx="533400" cy="353378"/>
          </a:xfrm>
          <a:prstGeom prst="rect">
            <a:avLst/>
          </a:prstGeom>
        </p:spPr>
      </p:pic>
      <p:sp>
        <p:nvSpPr>
          <p:cNvPr id="20" name="Text Box 5"/>
          <p:cNvSpPr txBox="1">
            <a:spLocks noChangeArrowheads="1"/>
          </p:cNvSpPr>
          <p:nvPr/>
        </p:nvSpPr>
        <p:spPr bwMode="auto">
          <a:xfrm>
            <a:off x="2000232" y="4165958"/>
            <a:ext cx="5429288"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συντελεστής αύξησης της δυσκαμψίας</a:t>
            </a:r>
            <a:endParaRPr lang="en-US" sz="1600" dirty="0" smtClean="0">
              <a:solidFill>
                <a:schemeClr val="tx2"/>
              </a:solidFill>
            </a:endParaRPr>
          </a:p>
        </p:txBody>
      </p:sp>
      <p:sp>
        <p:nvSpPr>
          <p:cNvPr id="21" name="Text Box 5"/>
          <p:cNvSpPr txBox="1">
            <a:spLocks noChangeArrowheads="1"/>
          </p:cNvSpPr>
          <p:nvPr/>
        </p:nvSpPr>
        <p:spPr bwMode="auto">
          <a:xfrm>
            <a:off x="2000232" y="4590644"/>
            <a:ext cx="2143140"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συνάρτηση </a:t>
            </a:r>
            <a:r>
              <a:rPr lang="en-US" sz="1600" dirty="0" smtClean="0">
                <a:solidFill>
                  <a:schemeClr val="tx2"/>
                </a:solidFill>
              </a:rPr>
              <a:t>Heaviside</a:t>
            </a:r>
          </a:p>
        </p:txBody>
      </p:sp>
      <p:sp>
        <p:nvSpPr>
          <p:cNvPr id="22" name="Text Box 5"/>
          <p:cNvSpPr txBox="1">
            <a:spLocks noChangeArrowheads="1"/>
          </p:cNvSpPr>
          <p:nvPr/>
        </p:nvSpPr>
        <p:spPr bwMode="auto">
          <a:xfrm>
            <a:off x="142844" y="5002612"/>
            <a:ext cx="8864600" cy="1569660"/>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600" dirty="0" smtClean="0">
                <a:solidFill>
                  <a:schemeClr val="tx2"/>
                </a:solidFill>
              </a:rPr>
              <a:t>Λόγω της συνάρτησης </a:t>
            </a:r>
            <a:r>
              <a:rPr lang="en-US" sz="1600" dirty="0" smtClean="0">
                <a:solidFill>
                  <a:schemeClr val="tx2"/>
                </a:solidFill>
              </a:rPr>
              <a:t>Heaviside, </a:t>
            </a:r>
            <a:r>
              <a:rPr lang="el-GR" sz="1600" b="1" dirty="0" smtClean="0">
                <a:solidFill>
                  <a:schemeClr val="tx2"/>
                </a:solidFill>
              </a:rPr>
              <a:t>οι κλάδοι αποφόρτισης παραμένουν αναλλοίωτοι</a:t>
            </a:r>
            <a:r>
              <a:rPr lang="el-GR" sz="1600" dirty="0" smtClean="0">
                <a:solidFill>
                  <a:schemeClr val="tx2"/>
                </a:solidFill>
              </a:rPr>
              <a:t>.</a:t>
            </a:r>
          </a:p>
          <a:p>
            <a:pPr marL="263525" indent="-263525">
              <a:spcBef>
                <a:spcPct val="50000"/>
              </a:spcBef>
              <a:buFont typeface="Wingdings" pitchFamily="2" charset="2"/>
              <a:buChar char="q"/>
            </a:pPr>
            <a:r>
              <a:rPr lang="el-GR" sz="1600" dirty="0" smtClean="0">
                <a:solidFill>
                  <a:schemeClr val="tx2"/>
                </a:solidFill>
              </a:rPr>
              <a:t>Για τους κλάδους επαναφόρτισης, </a:t>
            </a:r>
            <a:r>
              <a:rPr lang="el-GR" sz="1600" b="1" dirty="0" smtClean="0">
                <a:solidFill>
                  <a:schemeClr val="tx2"/>
                </a:solidFill>
              </a:rPr>
              <a:t>όταν </a:t>
            </a:r>
            <a:r>
              <a:rPr lang="en-US" sz="1600" b="1" i="1" dirty="0" smtClean="0">
                <a:solidFill>
                  <a:schemeClr val="tx2"/>
                </a:solidFill>
              </a:rPr>
              <a:t>R</a:t>
            </a:r>
            <a:r>
              <a:rPr lang="en-US" sz="1600" b="1" i="1" baseline="-25000" dirty="0" smtClean="0">
                <a:solidFill>
                  <a:schemeClr val="tx2"/>
                </a:solidFill>
              </a:rPr>
              <a:t>s</a:t>
            </a:r>
            <a:r>
              <a:rPr lang="el-GR" sz="1600" b="1" i="1" dirty="0" smtClean="0">
                <a:solidFill>
                  <a:schemeClr val="tx2"/>
                </a:solidFill>
              </a:rPr>
              <a:t> </a:t>
            </a:r>
            <a:r>
              <a:rPr lang="en-US" sz="1600" b="1" i="1" dirty="0" smtClean="0">
                <a:solidFill>
                  <a:schemeClr val="tx2"/>
                </a:solidFill>
              </a:rPr>
              <a:t>= 0 </a:t>
            </a:r>
            <a:r>
              <a:rPr lang="el-GR" sz="1600" b="1" dirty="0" smtClean="0">
                <a:solidFill>
                  <a:schemeClr val="tx2"/>
                </a:solidFill>
              </a:rPr>
              <a:t>το τροποποιημένο προσομοίωμα είναι πανομοιότυπο με το αρχικό</a:t>
            </a:r>
            <a:r>
              <a:rPr lang="en-US" sz="1600" dirty="0" smtClean="0">
                <a:solidFill>
                  <a:schemeClr val="tx2"/>
                </a:solidFill>
              </a:rPr>
              <a:t>.</a:t>
            </a:r>
            <a:endParaRPr lang="el-GR" sz="1600" dirty="0" smtClean="0">
              <a:solidFill>
                <a:schemeClr val="tx2"/>
              </a:solidFill>
            </a:endParaRPr>
          </a:p>
          <a:p>
            <a:pPr marL="263525" indent="-263525">
              <a:spcBef>
                <a:spcPct val="50000"/>
              </a:spcBef>
              <a:buFont typeface="Wingdings" pitchFamily="2" charset="2"/>
              <a:buChar char="q"/>
            </a:pPr>
            <a:r>
              <a:rPr lang="el-GR" sz="1600" b="1" dirty="0" smtClean="0">
                <a:solidFill>
                  <a:schemeClr val="tx2"/>
                </a:solidFill>
              </a:rPr>
              <a:t>Όταν </a:t>
            </a:r>
            <a:r>
              <a:rPr lang="en-US" sz="1600" b="1" i="1" dirty="0" smtClean="0">
                <a:solidFill>
                  <a:schemeClr val="tx2"/>
                </a:solidFill>
              </a:rPr>
              <a:t>R</a:t>
            </a:r>
            <a:r>
              <a:rPr lang="en-US" sz="1600" b="1" i="1" baseline="-25000" dirty="0" smtClean="0">
                <a:solidFill>
                  <a:schemeClr val="tx2"/>
                </a:solidFill>
              </a:rPr>
              <a:t>s </a:t>
            </a:r>
            <a:r>
              <a:rPr lang="en-US" sz="1600" b="1" i="1" dirty="0" smtClean="0">
                <a:solidFill>
                  <a:schemeClr val="tx2"/>
                </a:solidFill>
              </a:rPr>
              <a:t>= 1 </a:t>
            </a:r>
            <a:r>
              <a:rPr lang="el-GR" sz="1600" b="1" dirty="0" smtClean="0">
                <a:solidFill>
                  <a:schemeClr val="tx2"/>
                </a:solidFill>
              </a:rPr>
              <a:t>η δυσκαμψία επαναφόρτισης γίνεται ίση με την δυσκαμψία αποφόρτισης στο ίδιο σημείο</a:t>
            </a:r>
            <a:r>
              <a:rPr lang="el-GR" sz="1600" dirty="0" smtClean="0">
                <a:solidFill>
                  <a:schemeClr val="tx2"/>
                </a:solidFill>
              </a:rPr>
              <a:t>.</a:t>
            </a:r>
            <a:endParaRPr lang="en-US" sz="1600" dirty="0" smtClean="0">
              <a:solidFill>
                <a:schemeClr val="tx2"/>
              </a:solidFill>
            </a:endParaRPr>
          </a:p>
        </p:txBody>
      </p:sp>
      <p:sp>
        <p:nvSpPr>
          <p:cNvPr id="23" name="Text Box 5"/>
          <p:cNvSpPr txBox="1">
            <a:spLocks noChangeArrowheads="1"/>
          </p:cNvSpPr>
          <p:nvPr/>
        </p:nvSpPr>
        <p:spPr bwMode="auto">
          <a:xfrm>
            <a:off x="5572132" y="3143248"/>
            <a:ext cx="714380"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US" sz="1400" dirty="0" smtClean="0">
              <a:solidFill>
                <a:schemeClr val="tx2"/>
              </a:solidFill>
            </a:endParaRPr>
          </a:p>
        </p:txBody>
      </p:sp>
      <p:pic>
        <p:nvPicPr>
          <p:cNvPr id="24" name="Picture 23" descr="25-04.gif"/>
          <p:cNvPicPr>
            <a:picLocks noChangeAspect="1"/>
          </p:cNvPicPr>
          <p:nvPr/>
        </p:nvPicPr>
        <p:blipFill>
          <a:blip r:embed="rId4"/>
          <a:stretch>
            <a:fillRect/>
          </a:stretch>
        </p:blipFill>
        <p:spPr>
          <a:xfrm>
            <a:off x="214282" y="3000372"/>
            <a:ext cx="5120640" cy="693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572000" y="5835867"/>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Ξύλινα τοιχώματα</a:t>
            </a:r>
            <a:endParaRPr lang="en-US" sz="1400" dirty="0">
              <a:solidFill>
                <a:schemeClr val="tx2"/>
              </a:solidFill>
            </a:endParaRPr>
          </a:p>
        </p:txBody>
      </p:sp>
      <p:sp>
        <p:nvSpPr>
          <p:cNvPr id="19" name="Text Box 8"/>
          <p:cNvSpPr txBox="1">
            <a:spLocks noChangeArrowheads="1"/>
          </p:cNvSpPr>
          <p:nvPr/>
        </p:nvSpPr>
        <p:spPr bwMode="auto">
          <a:xfrm>
            <a:off x="4572000" y="6119360"/>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Stewart, W. G. (1987) “The seismic design of plywood-sheathed shear walls”, PhD Thesis, Univ. of Canterbury, Christchurch, New Zealand.</a:t>
            </a:r>
            <a:endParaRPr lang="en-US" sz="1200" dirty="0"/>
          </a:p>
        </p:txBody>
      </p:sp>
      <p:pic>
        <p:nvPicPr>
          <p:cNvPr id="157698" name="Picture 2" descr="C:\My Stuff\My PhD\By Topic\_PHD PRESENTATION\Hysteretic Loops Plywood Shear Wall.tif"/>
          <p:cNvPicPr>
            <a:picLocks noChangeAspect="1" noChangeArrowheads="1"/>
          </p:cNvPicPr>
          <p:nvPr/>
        </p:nvPicPr>
        <p:blipFill>
          <a:blip r:embed="rId3"/>
          <a:srcRect/>
          <a:stretch>
            <a:fillRect/>
          </a:stretch>
        </p:blipFill>
        <p:spPr bwMode="auto">
          <a:xfrm>
            <a:off x="5214942" y="3429000"/>
            <a:ext cx="3286148" cy="2338160"/>
          </a:xfrm>
          <a:prstGeom prst="rect">
            <a:avLst/>
          </a:prstGeom>
          <a:noFill/>
        </p:spPr>
      </p:pic>
      <p:pic>
        <p:nvPicPr>
          <p:cNvPr id="157699" name="Picture 3" descr="C:\My Stuff\My PhD\By Topic\_PHD PRESENTATION\Hysteretic Loops Nailed Plywood.tif"/>
          <p:cNvPicPr>
            <a:picLocks noChangeAspect="1" noChangeArrowheads="1"/>
          </p:cNvPicPr>
          <p:nvPr/>
        </p:nvPicPr>
        <p:blipFill>
          <a:blip r:embed="rId4"/>
          <a:srcRect/>
          <a:stretch>
            <a:fillRect/>
          </a:stretch>
        </p:blipFill>
        <p:spPr bwMode="auto">
          <a:xfrm>
            <a:off x="285720" y="3429000"/>
            <a:ext cx="3714744" cy="2334613"/>
          </a:xfrm>
          <a:prstGeom prst="rect">
            <a:avLst/>
          </a:prstGeom>
          <a:noFill/>
        </p:spPr>
      </p:pic>
      <p:sp>
        <p:nvSpPr>
          <p:cNvPr id="21" name="Text Box 9"/>
          <p:cNvSpPr txBox="1">
            <a:spLocks noChangeArrowheads="1"/>
          </p:cNvSpPr>
          <p:nvPr/>
        </p:nvSpPr>
        <p:spPr bwMode="auto">
          <a:xfrm>
            <a:off x="0" y="5845829"/>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Ηλωτές συνδέσεις ξύλινων κατασκευών</a:t>
            </a:r>
            <a:endParaRPr lang="en-US" sz="1400" dirty="0">
              <a:solidFill>
                <a:schemeClr val="tx2"/>
              </a:solidFill>
            </a:endParaRPr>
          </a:p>
        </p:txBody>
      </p:sp>
      <p:sp>
        <p:nvSpPr>
          <p:cNvPr id="23" name="Text Box 8"/>
          <p:cNvSpPr txBox="1">
            <a:spLocks noChangeArrowheads="1"/>
          </p:cNvSpPr>
          <p:nvPr/>
        </p:nvSpPr>
        <p:spPr bwMode="auto">
          <a:xfrm>
            <a:off x="0" y="6129322"/>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Foliente, G. C. (1995), “Hysteresis modeling of wood joints and structural systems”, Journal of Structural Engineering, 121(6):1013-1022.</a:t>
            </a:r>
            <a:endParaRPr lang="en-US" sz="1200" dirty="0"/>
          </a:p>
        </p:txBody>
      </p:sp>
      <p:sp>
        <p:nvSpPr>
          <p:cNvPr id="24" name="Text Box 9"/>
          <p:cNvSpPr txBox="1">
            <a:spLocks noChangeArrowheads="1"/>
          </p:cNvSpPr>
          <p:nvPr/>
        </p:nvSpPr>
        <p:spPr bwMode="auto">
          <a:xfrm>
            <a:off x="4572000" y="2406843"/>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Συστήματα σεισμικής μόνωσης (</a:t>
            </a:r>
            <a:r>
              <a:rPr lang="en-US" sz="1400" b="1" dirty="0" smtClean="0">
                <a:solidFill>
                  <a:schemeClr val="tx2"/>
                </a:solidFill>
              </a:rPr>
              <a:t>FPS, LRB, …)</a:t>
            </a:r>
            <a:endParaRPr lang="en-US" sz="1400" dirty="0">
              <a:solidFill>
                <a:schemeClr val="tx2"/>
              </a:solidFill>
            </a:endParaRPr>
          </a:p>
        </p:txBody>
      </p:sp>
      <p:sp>
        <p:nvSpPr>
          <p:cNvPr id="25" name="Text Box 8"/>
          <p:cNvSpPr txBox="1">
            <a:spLocks noChangeArrowheads="1"/>
          </p:cNvSpPr>
          <p:nvPr/>
        </p:nvSpPr>
        <p:spPr bwMode="auto">
          <a:xfrm>
            <a:off x="4572000" y="2690336"/>
            <a:ext cx="4572000" cy="646331"/>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Kikuchi, M., Aiken, I. D. (1997) “An analytical hysteresis model for elastomeric seismic isolation bearings”, Earthquake Engineering and Structural Dynamics, 26:215-231.</a:t>
            </a:r>
            <a:endParaRPr lang="en-US" sz="1200" dirty="0"/>
          </a:p>
        </p:txBody>
      </p:sp>
      <p:pic>
        <p:nvPicPr>
          <p:cNvPr id="157700" name="Picture 4" descr="C:\My Stuff\My PhD\By Topic\_PHD PRESENTATION\Hysteretic Loops LRB.tif"/>
          <p:cNvPicPr>
            <a:picLocks noChangeAspect="1" noChangeArrowheads="1"/>
          </p:cNvPicPr>
          <p:nvPr/>
        </p:nvPicPr>
        <p:blipFill>
          <a:blip r:embed="rId5" cstate="print"/>
          <a:srcRect/>
          <a:stretch>
            <a:fillRect/>
          </a:stretch>
        </p:blipFill>
        <p:spPr bwMode="auto">
          <a:xfrm>
            <a:off x="5429256" y="0"/>
            <a:ext cx="2786082" cy="2391355"/>
          </a:xfrm>
          <a:prstGeom prst="rect">
            <a:avLst/>
          </a:prstGeom>
          <a:noFill/>
        </p:spPr>
      </p:pic>
      <p:sp>
        <p:nvSpPr>
          <p:cNvPr id="30" name="Text Box 9"/>
          <p:cNvSpPr txBox="1">
            <a:spLocks noChangeArrowheads="1"/>
          </p:cNvSpPr>
          <p:nvPr/>
        </p:nvSpPr>
        <p:spPr bwMode="auto">
          <a:xfrm>
            <a:off x="0" y="2406867"/>
            <a:ext cx="4572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Μεταλλικές συνδέσεις</a:t>
            </a:r>
            <a:endParaRPr lang="en-US" sz="1400" dirty="0">
              <a:solidFill>
                <a:schemeClr val="tx2"/>
              </a:solidFill>
            </a:endParaRPr>
          </a:p>
        </p:txBody>
      </p:sp>
      <p:sp>
        <p:nvSpPr>
          <p:cNvPr id="31" name="Text Box 8"/>
          <p:cNvSpPr txBox="1">
            <a:spLocks noChangeArrowheads="1"/>
          </p:cNvSpPr>
          <p:nvPr/>
        </p:nvSpPr>
        <p:spPr bwMode="auto">
          <a:xfrm>
            <a:off x="0" y="2690360"/>
            <a:ext cx="4572000" cy="46166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Popov, E.P., Stephen, R.M. (1970) “Cyclic Loading of Full-Size Steel Connections”, Report UCB/EERC-70/03.</a:t>
            </a:r>
            <a:endParaRPr lang="en-US" sz="1200" dirty="0"/>
          </a:p>
        </p:txBody>
      </p:sp>
      <p:pic>
        <p:nvPicPr>
          <p:cNvPr id="32" name="Picture 6" descr="C:\My Stuff\My PhD\By Topic\_PHD PRESENTATION\Hysteretic Loops Metal Connection.tif"/>
          <p:cNvPicPr>
            <a:picLocks noChangeAspect="1" noChangeArrowheads="1"/>
          </p:cNvPicPr>
          <p:nvPr/>
        </p:nvPicPr>
        <p:blipFill>
          <a:blip r:embed="rId6"/>
          <a:srcRect/>
          <a:stretch>
            <a:fillRect/>
          </a:stretch>
        </p:blipFill>
        <p:spPr bwMode="auto">
          <a:xfrm>
            <a:off x="500066" y="0"/>
            <a:ext cx="3517548" cy="24288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7700"/>
                                        </p:tgtEl>
                                        <p:attrNameLst>
                                          <p:attrName>style.visibility</p:attrName>
                                        </p:attrNameLst>
                                      </p:cBhvr>
                                      <p:to>
                                        <p:strVal val="visible"/>
                                      </p:to>
                                    </p:set>
                                    <p:animEffect transition="in" filter="fade">
                                      <p:cBhvr>
                                        <p:cTn id="17" dur="1000"/>
                                        <p:tgtEl>
                                          <p:spTgt spid="15770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57699"/>
                                        </p:tgtEl>
                                        <p:attrNameLst>
                                          <p:attrName>style.visibility</p:attrName>
                                        </p:attrNameLst>
                                      </p:cBhvr>
                                      <p:to>
                                        <p:strVal val="visible"/>
                                      </p:to>
                                    </p:set>
                                    <p:animEffect transition="in" filter="fade">
                                      <p:cBhvr>
                                        <p:cTn id="27" dur="1000"/>
                                        <p:tgtEl>
                                          <p:spTgt spid="15769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57698"/>
                                        </p:tgtEl>
                                        <p:attrNameLst>
                                          <p:attrName>style.visibility</p:attrName>
                                        </p:attrNameLst>
                                      </p:cBhvr>
                                      <p:to>
                                        <p:strVal val="visible"/>
                                      </p:to>
                                    </p:set>
                                    <p:animEffect transition="in" filter="fade">
                                      <p:cBhvr>
                                        <p:cTn id="37" dur="1000"/>
                                        <p:tgtEl>
                                          <p:spTgt spid="15769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1" grpId="0"/>
      <p:bldP spid="23" grpId="0"/>
      <p:bldP spid="24" grpId="0"/>
      <p:bldP spid="25" grpId="0"/>
      <p:bldP spid="30" grpId="0"/>
      <p:bldP spid="3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916113"/>
            <a:ext cx="88646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Κατάλληλη διατύπωση για τον συντελεστή αύξησης της δυσκαμψίας </a:t>
            </a:r>
            <a:r>
              <a:rPr lang="en-US" sz="1600" b="1" i="1" dirty="0" smtClean="0">
                <a:solidFill>
                  <a:schemeClr val="tx2"/>
                </a:solidFill>
              </a:rPr>
              <a:t>R</a:t>
            </a:r>
            <a:r>
              <a:rPr lang="en-US" sz="1600" b="1" i="1" baseline="-25000" dirty="0" smtClean="0">
                <a:solidFill>
                  <a:schemeClr val="tx2"/>
                </a:solidFill>
              </a:rPr>
              <a:t>s</a:t>
            </a:r>
            <a:r>
              <a:rPr lang="en-US" sz="1600" b="1" dirty="0" smtClean="0">
                <a:solidFill>
                  <a:schemeClr val="tx2"/>
                </a:solidFill>
              </a:rPr>
              <a:t>:</a:t>
            </a:r>
            <a:endParaRPr lang="el-GR" sz="1600" b="1" dirty="0" smtClean="0">
              <a:solidFill>
                <a:schemeClr val="tx2"/>
              </a:solidFill>
            </a:endParaRPr>
          </a:p>
        </p:txBody>
      </p:sp>
      <p:pic>
        <p:nvPicPr>
          <p:cNvPr id="16" name="Picture 15" descr="26-01.gif"/>
          <p:cNvPicPr>
            <a:picLocks noChangeAspect="1"/>
          </p:cNvPicPr>
          <p:nvPr/>
        </p:nvPicPr>
        <p:blipFill>
          <a:blip r:embed="rId2"/>
          <a:stretch>
            <a:fillRect/>
          </a:stretch>
        </p:blipFill>
        <p:spPr>
          <a:xfrm>
            <a:off x="4714876" y="2500306"/>
            <a:ext cx="4129088" cy="2746058"/>
          </a:xfrm>
          <a:prstGeom prst="rect">
            <a:avLst/>
          </a:prstGeom>
        </p:spPr>
      </p:pic>
      <p:sp>
        <p:nvSpPr>
          <p:cNvPr id="17" name="Text Box 5"/>
          <p:cNvSpPr txBox="1">
            <a:spLocks noChangeArrowheads="1"/>
          </p:cNvSpPr>
          <p:nvPr/>
        </p:nvSpPr>
        <p:spPr bwMode="auto">
          <a:xfrm>
            <a:off x="142844" y="2643182"/>
            <a:ext cx="4286280"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Ο πλήρης κλάδος αποφόρτισης </a:t>
            </a:r>
            <a:r>
              <a:rPr lang="en-US" sz="1600" dirty="0" smtClean="0">
                <a:solidFill>
                  <a:schemeClr val="tx2"/>
                </a:solidFill>
              </a:rPr>
              <a:t>P</a:t>
            </a:r>
            <a:r>
              <a:rPr lang="en-US" sz="1600" baseline="30000" dirty="0" smtClean="0">
                <a:solidFill>
                  <a:schemeClr val="tx2"/>
                </a:solidFill>
              </a:rPr>
              <a:t>+</a:t>
            </a:r>
            <a:r>
              <a:rPr lang="en-US" sz="1600" dirty="0" smtClean="0">
                <a:solidFill>
                  <a:schemeClr val="tx2"/>
                </a:solidFill>
              </a:rPr>
              <a:t> - F </a:t>
            </a:r>
            <a:r>
              <a:rPr lang="el-GR" sz="1600" dirty="0" smtClean="0">
                <a:solidFill>
                  <a:schemeClr val="tx2"/>
                </a:solidFill>
              </a:rPr>
              <a:t>από κάποιο σημείο αναστροφής</a:t>
            </a:r>
            <a:r>
              <a:rPr lang="en-US" sz="1600" dirty="0" smtClean="0">
                <a:solidFill>
                  <a:schemeClr val="tx2"/>
                </a:solidFill>
              </a:rPr>
              <a:t> P</a:t>
            </a:r>
            <a:r>
              <a:rPr lang="en-US" sz="1600" baseline="30000" dirty="0" smtClean="0">
                <a:solidFill>
                  <a:schemeClr val="tx2"/>
                </a:solidFill>
              </a:rPr>
              <a:t>+</a:t>
            </a:r>
            <a:r>
              <a:rPr lang="el-GR" sz="1600" dirty="0" smtClean="0">
                <a:solidFill>
                  <a:schemeClr val="tx2"/>
                </a:solidFill>
              </a:rPr>
              <a:t> είναι γνωστός </a:t>
            </a:r>
            <a:r>
              <a:rPr lang="en-US" sz="1600" b="1" i="1" dirty="0" smtClean="0">
                <a:solidFill>
                  <a:schemeClr val="tx2"/>
                </a:solidFill>
              </a:rPr>
              <a:t>a priori</a:t>
            </a:r>
            <a:r>
              <a:rPr lang="en-US" sz="1600" i="1" dirty="0" smtClean="0">
                <a:solidFill>
                  <a:schemeClr val="tx2"/>
                </a:solidFill>
              </a:rPr>
              <a:t> </a:t>
            </a:r>
            <a:r>
              <a:rPr lang="el-GR" sz="1600" dirty="0" smtClean="0">
                <a:solidFill>
                  <a:schemeClr val="tx2"/>
                </a:solidFill>
              </a:rPr>
              <a:t>σε αναλυτική μορφή:</a:t>
            </a:r>
            <a:endParaRPr lang="en-US" sz="1600" dirty="0" smtClean="0">
              <a:solidFill>
                <a:schemeClr val="tx2"/>
              </a:solidFill>
            </a:endParaRPr>
          </a:p>
        </p:txBody>
      </p:sp>
      <p:sp>
        <p:nvSpPr>
          <p:cNvPr id="25" name="Text Box 5"/>
          <p:cNvSpPr txBox="1">
            <a:spLocks noChangeArrowheads="1"/>
          </p:cNvSpPr>
          <p:nvPr/>
        </p:nvSpPr>
        <p:spPr bwMode="auto">
          <a:xfrm>
            <a:off x="142844" y="5305024"/>
            <a:ext cx="4572032" cy="338554"/>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600" dirty="0" smtClean="0">
                <a:solidFill>
                  <a:schemeClr val="tx2"/>
                </a:solidFill>
              </a:rPr>
              <a:t>Κατά μήκος του κλάδου αποφόρτισης, </a:t>
            </a:r>
            <a:r>
              <a:rPr lang="en-US" sz="1600" i="1" dirty="0" smtClean="0">
                <a:solidFill>
                  <a:schemeClr val="tx2"/>
                </a:solidFill>
              </a:rPr>
              <a:t>R</a:t>
            </a:r>
            <a:r>
              <a:rPr lang="en-US" sz="1600" i="1" baseline="-25000" dirty="0" smtClean="0">
                <a:solidFill>
                  <a:schemeClr val="tx2"/>
                </a:solidFill>
              </a:rPr>
              <a:t>s</a:t>
            </a:r>
            <a:r>
              <a:rPr lang="en-US" sz="1600" i="1" dirty="0" smtClean="0">
                <a:solidFill>
                  <a:schemeClr val="tx2"/>
                </a:solidFill>
              </a:rPr>
              <a:t> = 1</a:t>
            </a:r>
            <a:r>
              <a:rPr lang="en-US" sz="1600" dirty="0" smtClean="0">
                <a:solidFill>
                  <a:schemeClr val="tx2"/>
                </a:solidFill>
              </a:rPr>
              <a:t>.</a:t>
            </a:r>
          </a:p>
        </p:txBody>
      </p:sp>
      <p:sp>
        <p:nvSpPr>
          <p:cNvPr id="26" name="Text Box 5"/>
          <p:cNvSpPr txBox="1">
            <a:spLocks noChangeArrowheads="1"/>
          </p:cNvSpPr>
          <p:nvPr/>
        </p:nvSpPr>
        <p:spPr bwMode="auto">
          <a:xfrm>
            <a:off x="142844" y="5733652"/>
            <a:ext cx="8858312" cy="338554"/>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600" dirty="0" smtClean="0">
                <a:solidFill>
                  <a:schemeClr val="tx2"/>
                </a:solidFill>
              </a:rPr>
              <a:t>Στο σημείο αναστροφής </a:t>
            </a:r>
            <a:r>
              <a:rPr lang="en-US" sz="1600" i="1" dirty="0" smtClean="0">
                <a:solidFill>
                  <a:schemeClr val="tx2"/>
                </a:solidFill>
              </a:rPr>
              <a:t>P</a:t>
            </a:r>
            <a:r>
              <a:rPr lang="en-US" sz="1600" i="1" baseline="30000" dirty="0" smtClean="0">
                <a:solidFill>
                  <a:schemeClr val="tx2"/>
                </a:solidFill>
              </a:rPr>
              <a:t>+</a:t>
            </a:r>
            <a:r>
              <a:rPr lang="en-US" sz="1600" dirty="0" smtClean="0">
                <a:solidFill>
                  <a:schemeClr val="tx2"/>
                </a:solidFill>
              </a:rPr>
              <a:t>, </a:t>
            </a:r>
            <a:r>
              <a:rPr lang="el-GR" sz="1600" dirty="0" smtClean="0">
                <a:solidFill>
                  <a:schemeClr val="tx2"/>
                </a:solidFill>
              </a:rPr>
              <a:t>μετάπτωση στο αρχικό προσομοίωμα θέτοντας </a:t>
            </a:r>
            <a:r>
              <a:rPr lang="en-US" sz="1600" i="1" dirty="0" smtClean="0">
                <a:solidFill>
                  <a:schemeClr val="tx2"/>
                </a:solidFill>
              </a:rPr>
              <a:t>R</a:t>
            </a:r>
            <a:r>
              <a:rPr lang="en-US" sz="1600" i="1" baseline="-25000" dirty="0" smtClean="0">
                <a:solidFill>
                  <a:schemeClr val="tx2"/>
                </a:solidFill>
              </a:rPr>
              <a:t>s</a:t>
            </a:r>
            <a:r>
              <a:rPr lang="en-US" sz="1600" i="1" dirty="0" smtClean="0">
                <a:solidFill>
                  <a:schemeClr val="tx2"/>
                </a:solidFill>
              </a:rPr>
              <a:t> = </a:t>
            </a:r>
            <a:r>
              <a:rPr lang="el-GR" sz="1600" i="1" dirty="0" smtClean="0">
                <a:solidFill>
                  <a:schemeClr val="tx2"/>
                </a:solidFill>
              </a:rPr>
              <a:t>0</a:t>
            </a:r>
            <a:r>
              <a:rPr lang="en-US" sz="1600" dirty="0" smtClean="0">
                <a:solidFill>
                  <a:schemeClr val="tx2"/>
                </a:solidFill>
              </a:rPr>
              <a:t>.</a:t>
            </a:r>
          </a:p>
        </p:txBody>
      </p:sp>
      <p:sp>
        <p:nvSpPr>
          <p:cNvPr id="27" name="Text Box 5"/>
          <p:cNvSpPr txBox="1">
            <a:spLocks noChangeArrowheads="1"/>
          </p:cNvSpPr>
          <p:nvPr/>
        </p:nvSpPr>
        <p:spPr bwMode="auto">
          <a:xfrm>
            <a:off x="142844" y="6130373"/>
            <a:ext cx="8786874" cy="584775"/>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600" dirty="0" smtClean="0">
                <a:solidFill>
                  <a:schemeClr val="tx2"/>
                </a:solidFill>
              </a:rPr>
              <a:t>Σταδιακή μείωση του συντελεστή </a:t>
            </a:r>
            <a:r>
              <a:rPr lang="en-US" sz="1600" i="1" dirty="0" smtClean="0">
                <a:solidFill>
                  <a:schemeClr val="tx2"/>
                </a:solidFill>
              </a:rPr>
              <a:t>R</a:t>
            </a:r>
            <a:r>
              <a:rPr lang="en-US" sz="1600" i="1" baseline="-25000" dirty="0" smtClean="0">
                <a:solidFill>
                  <a:schemeClr val="tx2"/>
                </a:solidFill>
              </a:rPr>
              <a:t>s</a:t>
            </a:r>
            <a:r>
              <a:rPr lang="en-US" sz="1600" i="1" dirty="0" smtClean="0">
                <a:solidFill>
                  <a:schemeClr val="tx2"/>
                </a:solidFill>
              </a:rPr>
              <a:t> </a:t>
            </a:r>
            <a:r>
              <a:rPr lang="el-GR" sz="1600" dirty="0" smtClean="0">
                <a:solidFill>
                  <a:schemeClr val="tx2"/>
                </a:solidFill>
              </a:rPr>
              <a:t>προς τα αριστερά του κλάδου αποφόρτισης, ώστε η γενικότερη λειτουργία του προσομοιώματος να μην επηρεαστεί.</a:t>
            </a:r>
            <a:endParaRPr lang="en-US" sz="1600" dirty="0" smtClean="0">
              <a:solidFill>
                <a:schemeClr val="tx2"/>
              </a:solidFill>
            </a:endParaRPr>
          </a:p>
        </p:txBody>
      </p:sp>
      <p:sp>
        <p:nvSpPr>
          <p:cNvPr id="14" name="Text Box 5"/>
          <p:cNvSpPr txBox="1">
            <a:spLocks noChangeArrowheads="1"/>
          </p:cNvSpPr>
          <p:nvPr/>
        </p:nvSpPr>
        <p:spPr bwMode="auto">
          <a:xfrm>
            <a:off x="142844" y="4876396"/>
            <a:ext cx="442915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Επιδιώκουμε:</a:t>
            </a:r>
            <a:endParaRPr lang="en-US" sz="1600" b="1" dirty="0" smtClean="0">
              <a:solidFill>
                <a:schemeClr val="tx2"/>
              </a:solidFill>
            </a:endParaRPr>
          </a:p>
        </p:txBody>
      </p:sp>
      <p:sp>
        <p:nvSpPr>
          <p:cNvPr id="15"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pic>
        <p:nvPicPr>
          <p:cNvPr id="12" name="Picture 11" descr="2.gif"/>
          <p:cNvPicPr>
            <a:picLocks noChangeAspect="1"/>
          </p:cNvPicPr>
          <p:nvPr/>
        </p:nvPicPr>
        <p:blipFill>
          <a:blip r:embed="rId3"/>
          <a:stretch>
            <a:fillRect/>
          </a:stretch>
        </p:blipFill>
        <p:spPr>
          <a:xfrm>
            <a:off x="642910" y="3528498"/>
            <a:ext cx="3329940" cy="830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5" grpId="0"/>
      <p:bldP spid="26" grpId="0"/>
      <p:bldP spid="27"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4.gif"/>
          <p:cNvPicPr>
            <a:picLocks noChangeAspect="1"/>
          </p:cNvPicPr>
          <p:nvPr/>
        </p:nvPicPr>
        <p:blipFill>
          <a:blip r:embed="rId2"/>
          <a:stretch>
            <a:fillRect/>
          </a:stretch>
        </p:blipFill>
        <p:spPr>
          <a:xfrm>
            <a:off x="214282" y="5519338"/>
            <a:ext cx="3397568" cy="714375"/>
          </a:xfrm>
          <a:prstGeom prst="rect">
            <a:avLst/>
          </a:prstGeom>
        </p:spPr>
      </p:pic>
      <p:pic>
        <p:nvPicPr>
          <p:cNvPr id="21" name="Picture 20" descr="Modification.gif"/>
          <p:cNvPicPr>
            <a:picLocks noChangeAspect="1"/>
          </p:cNvPicPr>
          <p:nvPr/>
        </p:nvPicPr>
        <p:blipFill>
          <a:blip r:embed="rId3"/>
          <a:stretch>
            <a:fillRect/>
          </a:stretch>
        </p:blipFill>
        <p:spPr>
          <a:xfrm>
            <a:off x="4714876" y="2500306"/>
            <a:ext cx="4137660" cy="2731770"/>
          </a:xfrm>
          <a:prstGeom prst="rect">
            <a:avLst/>
          </a:prstGeom>
        </p:spPr>
      </p:pic>
      <p:sp>
        <p:nvSpPr>
          <p:cNvPr id="11" name="Text Box 5"/>
          <p:cNvSpPr txBox="1">
            <a:spLocks noChangeArrowheads="1"/>
          </p:cNvSpPr>
          <p:nvPr/>
        </p:nvSpPr>
        <p:spPr bwMode="auto">
          <a:xfrm>
            <a:off x="142844" y="1916113"/>
            <a:ext cx="8864600" cy="338554"/>
          </a:xfrm>
          <a:prstGeom prst="rect">
            <a:avLst/>
          </a:prstGeom>
          <a:noFill/>
          <a:ln w="12700">
            <a:noFill/>
            <a:miter lim="800000"/>
            <a:headEnd type="none" w="sm" len="sm"/>
            <a:tailEnd type="none" w="sm" len="sm"/>
          </a:ln>
        </p:spPr>
        <p:txBody>
          <a:bodyPr>
            <a:spAutoFit/>
          </a:bodyPr>
          <a:lstStyle/>
          <a:p>
            <a:pPr>
              <a:spcBef>
                <a:spcPct val="50000"/>
              </a:spcBef>
            </a:pPr>
            <a:r>
              <a:rPr lang="el-GR" sz="1600" b="1" dirty="0" smtClean="0">
                <a:solidFill>
                  <a:schemeClr val="tx2"/>
                </a:solidFill>
              </a:rPr>
              <a:t>Κατάλληλη διατύπωση για τον συντελεστή αύξησης της δυσκαμψίας </a:t>
            </a:r>
            <a:r>
              <a:rPr lang="en-US" sz="1600" b="1" i="1" dirty="0" smtClean="0">
                <a:solidFill>
                  <a:schemeClr val="tx2"/>
                </a:solidFill>
              </a:rPr>
              <a:t>R</a:t>
            </a:r>
            <a:r>
              <a:rPr lang="en-US" sz="1600" b="1" i="1" baseline="-25000" dirty="0" smtClean="0">
                <a:solidFill>
                  <a:schemeClr val="tx2"/>
                </a:solidFill>
              </a:rPr>
              <a:t>s</a:t>
            </a:r>
            <a:r>
              <a:rPr lang="en-US" sz="1600" b="1" dirty="0" smtClean="0">
                <a:solidFill>
                  <a:schemeClr val="tx2"/>
                </a:solidFill>
              </a:rPr>
              <a:t>:</a:t>
            </a:r>
            <a:endParaRPr lang="el-GR" sz="1600" b="1" dirty="0" smtClean="0">
              <a:solidFill>
                <a:schemeClr val="tx2"/>
              </a:solidFill>
            </a:endParaRPr>
          </a:p>
        </p:txBody>
      </p:sp>
      <p:sp>
        <p:nvSpPr>
          <p:cNvPr id="17" name="Text Box 5"/>
          <p:cNvSpPr txBox="1">
            <a:spLocks noChangeArrowheads="1"/>
          </p:cNvSpPr>
          <p:nvPr/>
        </p:nvSpPr>
        <p:spPr bwMode="auto">
          <a:xfrm>
            <a:off x="142844" y="2820866"/>
            <a:ext cx="4429156"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Αν η τρέχουσα κατάσταση του συστήματος αναπαρίσταται από το σημείο </a:t>
            </a:r>
            <a:r>
              <a:rPr lang="el-GR" sz="1600" b="1" i="1" dirty="0" smtClean="0">
                <a:solidFill>
                  <a:schemeClr val="tx2"/>
                </a:solidFill>
              </a:rPr>
              <a:t>Α(</a:t>
            </a:r>
            <a:r>
              <a:rPr lang="en-US" sz="1600" b="1" i="1" dirty="0" err="1" smtClean="0">
                <a:solidFill>
                  <a:schemeClr val="tx2"/>
                </a:solidFill>
              </a:rPr>
              <a:t>u,z</a:t>
            </a:r>
            <a:r>
              <a:rPr lang="en-US" sz="1600" b="1" i="1" dirty="0" smtClean="0">
                <a:solidFill>
                  <a:schemeClr val="tx2"/>
                </a:solidFill>
              </a:rPr>
              <a:t>)</a:t>
            </a:r>
            <a:r>
              <a:rPr lang="el-GR" sz="1600" b="1" i="1" dirty="0" smtClean="0">
                <a:solidFill>
                  <a:schemeClr val="tx2"/>
                </a:solidFill>
              </a:rPr>
              <a:t> </a:t>
            </a:r>
            <a:r>
              <a:rPr lang="el-GR" sz="1600" dirty="0" smtClean="0">
                <a:solidFill>
                  <a:schemeClr val="tx2"/>
                </a:solidFill>
              </a:rPr>
              <a:t>τότε:</a:t>
            </a:r>
            <a:endParaRPr lang="en-US" sz="1600" dirty="0" smtClean="0">
              <a:solidFill>
                <a:schemeClr val="tx2"/>
              </a:solidFill>
            </a:endParaRPr>
          </a:p>
        </p:txBody>
      </p:sp>
      <p:pic>
        <p:nvPicPr>
          <p:cNvPr id="16" name="Picture 15" descr="2.gif"/>
          <p:cNvPicPr>
            <a:picLocks noChangeAspect="1"/>
          </p:cNvPicPr>
          <p:nvPr/>
        </p:nvPicPr>
        <p:blipFill>
          <a:blip r:embed="rId4"/>
          <a:stretch>
            <a:fillRect/>
          </a:stretch>
        </p:blipFill>
        <p:spPr>
          <a:xfrm>
            <a:off x="214282" y="4063372"/>
            <a:ext cx="1874520" cy="365760"/>
          </a:xfrm>
          <a:prstGeom prst="rect">
            <a:avLst/>
          </a:prstGeom>
        </p:spPr>
      </p:pic>
      <p:pic>
        <p:nvPicPr>
          <p:cNvPr id="18" name="Picture 17" descr="3.gif"/>
          <p:cNvPicPr>
            <a:picLocks noChangeAspect="1"/>
          </p:cNvPicPr>
          <p:nvPr/>
        </p:nvPicPr>
        <p:blipFill>
          <a:blip r:embed="rId5"/>
          <a:stretch>
            <a:fillRect/>
          </a:stretch>
        </p:blipFill>
        <p:spPr>
          <a:xfrm>
            <a:off x="238095" y="3348992"/>
            <a:ext cx="3611880" cy="685800"/>
          </a:xfrm>
          <a:prstGeom prst="rect">
            <a:avLst/>
          </a:prstGeom>
        </p:spPr>
      </p:pic>
      <p:sp>
        <p:nvSpPr>
          <p:cNvPr id="20" name="Text Box 14"/>
          <p:cNvSpPr txBox="1">
            <a:spLocks noChangeArrowheads="1"/>
          </p:cNvSpPr>
          <p:nvPr/>
        </p:nvSpPr>
        <p:spPr bwMode="auto">
          <a:xfrm>
            <a:off x="2214546" y="4063372"/>
            <a:ext cx="1328901" cy="338554"/>
          </a:xfrm>
          <a:prstGeom prst="rect">
            <a:avLst/>
          </a:prstGeom>
          <a:noFill/>
          <a:ln w="12700" algn="ctr">
            <a:noFill/>
            <a:miter lim="800000"/>
            <a:headEnd type="none" w="sm" len="sm"/>
            <a:tailEnd type="none" w="sm" len="sm"/>
          </a:ln>
        </p:spPr>
        <p:txBody>
          <a:bodyPr wrap="square">
            <a:spAutoFit/>
          </a:bodyPr>
          <a:lstStyle/>
          <a:p>
            <a:pPr algn="ctr">
              <a:spcBef>
                <a:spcPct val="50000"/>
              </a:spcBef>
            </a:pPr>
            <a:r>
              <a:rPr lang="el-GR" sz="1600" dirty="0" smtClean="0">
                <a:solidFill>
                  <a:schemeClr val="tx2"/>
                </a:solidFill>
              </a:rPr>
              <a:t>όταν β=γ</a:t>
            </a:r>
            <a:endParaRPr lang="en-GB" sz="1600" dirty="0">
              <a:solidFill>
                <a:schemeClr val="tx2"/>
              </a:solidFill>
            </a:endParaRPr>
          </a:p>
        </p:txBody>
      </p:sp>
      <p:sp>
        <p:nvSpPr>
          <p:cNvPr id="24" name="Rounded Rectangle 23"/>
          <p:cNvSpPr/>
          <p:nvPr/>
        </p:nvSpPr>
        <p:spPr bwMode="auto">
          <a:xfrm>
            <a:off x="1076300" y="5681264"/>
            <a:ext cx="806456" cy="428628"/>
          </a:xfrm>
          <a:prstGeom prst="roundRect">
            <a:avLst>
              <a:gd name="adj" fmla="val 9142"/>
            </a:avLst>
          </a:prstGeom>
          <a:noFill/>
          <a:ln w="25400" cap="flat" cmpd="sng" algn="ctr">
            <a:solidFill>
              <a:srgbClr val="92D05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pic>
        <p:nvPicPr>
          <p:cNvPr id="30" name="Picture 29" descr="14.gif"/>
          <p:cNvPicPr>
            <a:picLocks noChangeAspect="1"/>
          </p:cNvPicPr>
          <p:nvPr/>
        </p:nvPicPr>
        <p:blipFill>
          <a:blip r:embed="rId6"/>
          <a:stretch>
            <a:fillRect/>
          </a:stretch>
        </p:blipFill>
        <p:spPr>
          <a:xfrm>
            <a:off x="4714876" y="2500306"/>
            <a:ext cx="4137660" cy="2731770"/>
          </a:xfrm>
          <a:prstGeom prst="rect">
            <a:avLst/>
          </a:prstGeom>
        </p:spPr>
      </p:pic>
      <p:pic>
        <p:nvPicPr>
          <p:cNvPr id="31" name="Picture 30" descr="15.gif"/>
          <p:cNvPicPr>
            <a:picLocks noChangeAspect="1"/>
          </p:cNvPicPr>
          <p:nvPr/>
        </p:nvPicPr>
        <p:blipFill>
          <a:blip r:embed="rId7"/>
          <a:stretch>
            <a:fillRect/>
          </a:stretch>
        </p:blipFill>
        <p:spPr>
          <a:xfrm>
            <a:off x="4714876" y="2500306"/>
            <a:ext cx="4137660" cy="2731770"/>
          </a:xfrm>
          <a:prstGeom prst="rect">
            <a:avLst/>
          </a:prstGeom>
        </p:spPr>
      </p:pic>
      <p:sp>
        <p:nvSpPr>
          <p:cNvPr id="32" name="Rounded Rectangle 31"/>
          <p:cNvSpPr/>
          <p:nvPr/>
        </p:nvSpPr>
        <p:spPr bwMode="auto">
          <a:xfrm>
            <a:off x="1895460" y="5681259"/>
            <a:ext cx="806456" cy="428628"/>
          </a:xfrm>
          <a:prstGeom prst="roundRect">
            <a:avLst>
              <a:gd name="adj" fmla="val 9142"/>
            </a:avLst>
          </a:prstGeom>
          <a:noFill/>
          <a:ln w="25400" cap="flat" cmpd="sng" algn="ctr">
            <a:solidFill>
              <a:srgbClr val="00B0F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33" name="Right Arrow 32"/>
          <p:cNvSpPr/>
          <p:nvPr/>
        </p:nvSpPr>
        <p:spPr bwMode="auto">
          <a:xfrm>
            <a:off x="5014917" y="4267204"/>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34" name="Rounded Rectangle 33"/>
          <p:cNvSpPr/>
          <p:nvPr/>
        </p:nvSpPr>
        <p:spPr bwMode="auto">
          <a:xfrm>
            <a:off x="2714612" y="5533620"/>
            <a:ext cx="890600" cy="714380"/>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Text Box 5"/>
          <p:cNvSpPr txBox="1">
            <a:spLocks noChangeArrowheads="1"/>
          </p:cNvSpPr>
          <p:nvPr/>
        </p:nvSpPr>
        <p:spPr bwMode="auto">
          <a:xfrm>
            <a:off x="142844" y="4947834"/>
            <a:ext cx="4429156"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Ο συντελεστής </a:t>
            </a:r>
            <a:r>
              <a:rPr lang="en-US" sz="1600" b="1" i="1" dirty="0" smtClean="0">
                <a:solidFill>
                  <a:schemeClr val="tx2"/>
                </a:solidFill>
              </a:rPr>
              <a:t>R</a:t>
            </a:r>
            <a:r>
              <a:rPr lang="en-US" sz="1600" b="1" i="1" baseline="-25000" dirty="0" smtClean="0">
                <a:solidFill>
                  <a:schemeClr val="tx2"/>
                </a:solidFill>
              </a:rPr>
              <a:t>s</a:t>
            </a:r>
            <a:r>
              <a:rPr lang="en-US" sz="1600" b="1" dirty="0" smtClean="0">
                <a:solidFill>
                  <a:schemeClr val="tx2"/>
                </a:solidFill>
              </a:rPr>
              <a:t> </a:t>
            </a:r>
            <a:r>
              <a:rPr lang="el-GR" sz="1600" b="1" dirty="0" smtClean="0">
                <a:solidFill>
                  <a:schemeClr val="tx2"/>
                </a:solidFill>
              </a:rPr>
              <a:t>ορίζεται με βάση τον λόγο των κλίσεων </a:t>
            </a:r>
            <a:r>
              <a:rPr lang="en-US" sz="1600" b="1" i="1" dirty="0" smtClean="0">
                <a:solidFill>
                  <a:schemeClr val="tx2"/>
                </a:solidFill>
              </a:rPr>
              <a:t>s</a:t>
            </a:r>
            <a:r>
              <a:rPr lang="en-US" sz="1600" b="1" i="1" baseline="-25000" dirty="0" smtClean="0">
                <a:solidFill>
                  <a:schemeClr val="tx2"/>
                </a:solidFill>
              </a:rPr>
              <a:t>c</a:t>
            </a:r>
            <a:r>
              <a:rPr lang="en-US" sz="1600" b="1" i="1" dirty="0" smtClean="0">
                <a:solidFill>
                  <a:schemeClr val="tx2"/>
                </a:solidFill>
              </a:rPr>
              <a:t>/</a:t>
            </a:r>
            <a:r>
              <a:rPr lang="en-US" sz="1600" b="1" i="1" dirty="0" err="1" smtClean="0">
                <a:solidFill>
                  <a:schemeClr val="tx2"/>
                </a:solidFill>
              </a:rPr>
              <a:t>s</a:t>
            </a:r>
            <a:r>
              <a:rPr lang="en-US" sz="1600" b="1" i="1" baseline="-25000" dirty="0" err="1" smtClean="0">
                <a:solidFill>
                  <a:schemeClr val="tx2"/>
                </a:solidFill>
              </a:rPr>
              <a:t>a</a:t>
            </a:r>
            <a:r>
              <a:rPr lang="en-US" sz="1600" b="1" baseline="-25000" dirty="0" smtClean="0">
                <a:solidFill>
                  <a:schemeClr val="tx2"/>
                </a:solidFill>
              </a:rPr>
              <a:t> </a:t>
            </a:r>
            <a:r>
              <a:rPr lang="el-GR" sz="1600" dirty="0" smtClean="0">
                <a:solidFill>
                  <a:schemeClr val="tx2"/>
                </a:solidFill>
              </a:rPr>
              <a:t>:</a:t>
            </a:r>
            <a:endParaRPr lang="en-US" sz="1600" dirty="0" smtClean="0">
              <a:solidFill>
                <a:schemeClr val="tx2"/>
              </a:solidFill>
            </a:endParaRPr>
          </a:p>
        </p:txBody>
      </p:sp>
      <p:sp>
        <p:nvSpPr>
          <p:cNvPr id="22" name="Text Box 5"/>
          <p:cNvSpPr txBox="1">
            <a:spLocks noChangeArrowheads="1"/>
          </p:cNvSpPr>
          <p:nvPr/>
        </p:nvSpPr>
        <p:spPr bwMode="auto">
          <a:xfrm>
            <a:off x="142844" y="6305156"/>
            <a:ext cx="442915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Όπου </a:t>
            </a:r>
            <a:r>
              <a:rPr lang="en-US" sz="1600" i="1" dirty="0" smtClean="0">
                <a:solidFill>
                  <a:schemeClr val="tx2"/>
                </a:solidFill>
              </a:rPr>
              <a:t>p</a:t>
            </a:r>
            <a:r>
              <a:rPr lang="en-US" sz="1600" dirty="0" smtClean="0">
                <a:solidFill>
                  <a:schemeClr val="tx2"/>
                </a:solidFill>
              </a:rPr>
              <a:t> </a:t>
            </a:r>
            <a:r>
              <a:rPr lang="el-GR" sz="1600" dirty="0" smtClean="0">
                <a:solidFill>
                  <a:schemeClr val="tx2"/>
                </a:solidFill>
              </a:rPr>
              <a:t>σταθερά.</a:t>
            </a:r>
            <a:endParaRPr lang="en-US" sz="1600" dirty="0" smtClean="0">
              <a:solidFill>
                <a:schemeClr val="tx2"/>
              </a:solidFill>
            </a:endParaRPr>
          </a:p>
        </p:txBody>
      </p:sp>
      <p:sp>
        <p:nvSpPr>
          <p:cNvPr id="25" name="Text Box 5"/>
          <p:cNvSpPr txBox="1">
            <a:spLocks noChangeArrowheads="1"/>
          </p:cNvSpPr>
          <p:nvPr/>
        </p:nvSpPr>
        <p:spPr bwMode="auto">
          <a:xfrm>
            <a:off x="3929058" y="3563306"/>
            <a:ext cx="714380"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(1)</a:t>
            </a:r>
            <a:endParaRPr lang="en-US" sz="1600" dirty="0" smtClean="0">
              <a:solidFill>
                <a:schemeClr val="tx2"/>
              </a:solidFill>
            </a:endParaRPr>
          </a:p>
        </p:txBody>
      </p:sp>
      <p:sp>
        <p:nvSpPr>
          <p:cNvPr id="26" name="Text Box 5"/>
          <p:cNvSpPr txBox="1">
            <a:spLocks noChangeArrowheads="1"/>
          </p:cNvSpPr>
          <p:nvPr/>
        </p:nvSpPr>
        <p:spPr bwMode="auto">
          <a:xfrm>
            <a:off x="3929058" y="4063372"/>
            <a:ext cx="76868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(2)</a:t>
            </a:r>
            <a:endParaRPr lang="en-US" sz="1600" dirty="0" smtClean="0">
              <a:solidFill>
                <a:schemeClr val="tx2"/>
              </a:solidFill>
            </a:endParaRPr>
          </a:p>
        </p:txBody>
      </p:sp>
      <p:sp>
        <p:nvSpPr>
          <p:cNvPr id="27" name="Text Box 5"/>
          <p:cNvSpPr txBox="1">
            <a:spLocks noChangeArrowheads="1"/>
          </p:cNvSpPr>
          <p:nvPr/>
        </p:nvSpPr>
        <p:spPr bwMode="auto">
          <a:xfrm>
            <a:off x="3929058" y="5733652"/>
            <a:ext cx="64294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(3)</a:t>
            </a:r>
            <a:endParaRPr lang="en-US" sz="1600" dirty="0" smtClean="0">
              <a:solidFill>
                <a:schemeClr val="tx2"/>
              </a:solidFill>
            </a:endParaRPr>
          </a:p>
        </p:txBody>
      </p:sp>
      <p:sp>
        <p:nvSpPr>
          <p:cNvPr id="28"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strVal val="#ppt_w*0.70"/>
                                          </p:val>
                                        </p:tav>
                                        <p:tav tm="100000">
                                          <p:val>
                                            <p:strVal val="#ppt_w"/>
                                          </p:val>
                                        </p:tav>
                                      </p:tavLst>
                                    </p:anim>
                                    <p:anim calcmode="lin" valueType="num">
                                      <p:cBhvr>
                                        <p:cTn id="50" dur="1000" fill="hold"/>
                                        <p:tgtEl>
                                          <p:spTgt spid="24"/>
                                        </p:tgtEl>
                                        <p:attrNameLst>
                                          <p:attrName>ppt_h</p:attrName>
                                        </p:attrNameLst>
                                      </p:cBhvr>
                                      <p:tavLst>
                                        <p:tav tm="0">
                                          <p:val>
                                            <p:strVal val="#ppt_h"/>
                                          </p:val>
                                        </p:tav>
                                        <p:tav tm="100000">
                                          <p:val>
                                            <p:strVal val="#ppt_h"/>
                                          </p:val>
                                        </p:tav>
                                      </p:tavLst>
                                    </p:anim>
                                    <p:animEffect transition="in" filter="fade">
                                      <p:cBhvr>
                                        <p:cTn id="51" dur="10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1000" fill="hold"/>
                                        <p:tgtEl>
                                          <p:spTgt spid="32"/>
                                        </p:tgtEl>
                                        <p:attrNameLst>
                                          <p:attrName>ppt_w</p:attrName>
                                        </p:attrNameLst>
                                      </p:cBhvr>
                                      <p:tavLst>
                                        <p:tav tm="0">
                                          <p:val>
                                            <p:strVal val="#ppt_w*0.70"/>
                                          </p:val>
                                        </p:tav>
                                        <p:tav tm="100000">
                                          <p:val>
                                            <p:strVal val="#ppt_w"/>
                                          </p:val>
                                        </p:tav>
                                      </p:tavLst>
                                    </p:anim>
                                    <p:anim calcmode="lin" valueType="num">
                                      <p:cBhvr>
                                        <p:cTn id="60" dur="1000" fill="hold"/>
                                        <p:tgtEl>
                                          <p:spTgt spid="32"/>
                                        </p:tgtEl>
                                        <p:attrNameLst>
                                          <p:attrName>ppt_h</p:attrName>
                                        </p:attrNameLst>
                                      </p:cBhvr>
                                      <p:tavLst>
                                        <p:tav tm="0">
                                          <p:val>
                                            <p:strVal val="#ppt_h"/>
                                          </p:val>
                                        </p:tav>
                                        <p:tav tm="100000">
                                          <p:val>
                                            <p:strVal val="#ppt_h"/>
                                          </p:val>
                                        </p:tav>
                                      </p:tavLst>
                                    </p:anim>
                                    <p:animEffect transition="in" filter="fade">
                                      <p:cBhvr>
                                        <p:cTn id="61" dur="1000"/>
                                        <p:tgtEl>
                                          <p:spTgt spid="32"/>
                                        </p:tgtEl>
                                      </p:cBhvr>
                                    </p:animEffect>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ppt_w</p:attrName>
                                        </p:attrNameLst>
                                      </p:cBhvr>
                                      <p:tavLst>
                                        <p:tav tm="0">
                                          <p:val>
                                            <p:strVal val="#ppt_w*0.70"/>
                                          </p:val>
                                        </p:tav>
                                        <p:tav tm="100000">
                                          <p:val>
                                            <p:strVal val="#ppt_w"/>
                                          </p:val>
                                        </p:tav>
                                      </p:tavLst>
                                    </p:anim>
                                    <p:anim calcmode="lin" valueType="num">
                                      <p:cBhvr>
                                        <p:cTn id="70" dur="1000" fill="hold"/>
                                        <p:tgtEl>
                                          <p:spTgt spid="34"/>
                                        </p:tgtEl>
                                        <p:attrNameLst>
                                          <p:attrName>ppt_h</p:attrName>
                                        </p:attrNameLst>
                                      </p:cBhvr>
                                      <p:tavLst>
                                        <p:tav tm="0">
                                          <p:val>
                                            <p:strVal val="#ppt_h"/>
                                          </p:val>
                                        </p:tav>
                                        <p:tav tm="100000">
                                          <p:val>
                                            <p:strVal val="#ppt_h"/>
                                          </p:val>
                                        </p:tav>
                                      </p:tavLst>
                                    </p:anim>
                                    <p:animEffect transition="in" filter="fade">
                                      <p:cBhvr>
                                        <p:cTn id="71" dur="1000"/>
                                        <p:tgtEl>
                                          <p:spTgt spid="3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grpId="1" nodeType="clickEffect">
                                  <p:stCondLst>
                                    <p:cond delay="0"/>
                                  </p:stCondLst>
                                  <p:childTnLst>
                                    <p:animMotion origin="layout" path="M 0 0 L 0.05504 0 " pathEditMode="relative" ptsTypes="AA">
                                      <p:cBhvr>
                                        <p:cTn id="78" dur="1000" fill="hold"/>
                                        <p:tgtEl>
                                          <p:spTgt spid="3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0" grpId="0"/>
      <p:bldP spid="24" grpId="0" animBg="1"/>
      <p:bldP spid="32" grpId="0" animBg="1"/>
      <p:bldP spid="33" grpId="0" animBg="1"/>
      <p:bldP spid="33" grpId="1" animBg="1"/>
      <p:bldP spid="34" grpId="0" animBg="1"/>
      <p:bldP spid="19" grpId="0"/>
      <p:bldP spid="22"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214414" y="2905121"/>
            <a:ext cx="6286544" cy="3909713"/>
          </a:xfrm>
          <a:prstGeom prst="rect">
            <a:avLst/>
          </a:prstGeom>
          <a:noFill/>
          <a:ln w="9525">
            <a:noFill/>
            <a:miter lim="800000"/>
            <a:headEnd/>
            <a:tailEnd/>
          </a:ln>
          <a:effectLst/>
        </p:spPr>
      </p:pic>
      <p:sp>
        <p:nvSpPr>
          <p:cNvPr id="11" name="Text Box 5"/>
          <p:cNvSpPr txBox="1">
            <a:spLocks noChangeArrowheads="1"/>
          </p:cNvSpPr>
          <p:nvPr/>
        </p:nvSpPr>
        <p:spPr bwMode="auto">
          <a:xfrm>
            <a:off x="142844" y="1916113"/>
            <a:ext cx="8858312" cy="95410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Διαφοροποίηση στην απόκριση μεταξύ αρχικού </a:t>
            </a:r>
            <a:r>
              <a:rPr lang="en-US" sz="1600" b="1" dirty="0" smtClean="0">
                <a:solidFill>
                  <a:schemeClr val="tx2"/>
                </a:solidFill>
              </a:rPr>
              <a:t>(</a:t>
            </a:r>
            <a:r>
              <a:rPr lang="el-GR" sz="1600" b="1" dirty="0" smtClean="0">
                <a:solidFill>
                  <a:schemeClr val="tx2"/>
                </a:solidFill>
              </a:rPr>
              <a:t>αριστερά) και τροποποιημένου (δεξιά) προσομοιώματος </a:t>
            </a:r>
            <a:r>
              <a:rPr lang="en-US" sz="1600" b="1" dirty="0" smtClean="0">
                <a:solidFill>
                  <a:schemeClr val="tx2"/>
                </a:solidFill>
              </a:rPr>
              <a:t>Bouc-Wen:</a:t>
            </a:r>
            <a:endParaRPr lang="el-GR" sz="1600" b="1" dirty="0" smtClean="0">
              <a:solidFill>
                <a:schemeClr val="tx2"/>
              </a:solidFill>
            </a:endParaRPr>
          </a:p>
          <a:p>
            <a:pPr>
              <a:spcBef>
                <a:spcPct val="50000"/>
              </a:spcBef>
            </a:pPr>
            <a:r>
              <a:rPr lang="el-GR" sz="1600" dirty="0" smtClean="0">
                <a:solidFill>
                  <a:schemeClr val="tx2"/>
                </a:solidFill>
              </a:rPr>
              <a:t>(</a:t>
            </a:r>
            <a:r>
              <a:rPr lang="en-US" sz="1600" i="1" dirty="0" smtClean="0">
                <a:solidFill>
                  <a:schemeClr val="tx2"/>
                </a:solidFill>
              </a:rPr>
              <a:t>n</a:t>
            </a:r>
            <a:r>
              <a:rPr lang="el-GR" sz="1600" i="1" dirty="0" smtClean="0"/>
              <a:t>=2, γ=0.9, β=0.1, u</a:t>
            </a:r>
            <a:r>
              <a:rPr lang="el-GR" sz="1600" i="1" baseline="-25000" dirty="0" smtClean="0"/>
              <a:t>p</a:t>
            </a:r>
            <a:r>
              <a:rPr lang="el-GR" sz="1600" i="1" baseline="30000" dirty="0" smtClean="0"/>
              <a:t>+</a:t>
            </a:r>
            <a:r>
              <a:rPr lang="el-GR" sz="1600" i="1" dirty="0" smtClean="0"/>
              <a:t>=1.5u</a:t>
            </a:r>
            <a:r>
              <a:rPr lang="el-GR" sz="1600" i="1" baseline="-25000" dirty="0" smtClean="0"/>
              <a:t>y</a:t>
            </a:r>
            <a:r>
              <a:rPr lang="el-GR" sz="1600" i="1" dirty="0" smtClean="0"/>
              <a:t>, z</a:t>
            </a:r>
            <a:r>
              <a:rPr lang="el-GR" sz="1600" i="1" baseline="-25000" dirty="0" smtClean="0"/>
              <a:t>p</a:t>
            </a:r>
            <a:r>
              <a:rPr lang="el-GR" sz="1600" i="1" baseline="30000" dirty="0" smtClean="0"/>
              <a:t>+</a:t>
            </a:r>
            <a:r>
              <a:rPr lang="el-GR" sz="1600" i="1" dirty="0" smtClean="0"/>
              <a:t>≈0.905, p=2</a:t>
            </a:r>
            <a:r>
              <a:rPr lang="el-GR" sz="1600" dirty="0" smtClean="0"/>
              <a:t>)</a:t>
            </a:r>
            <a:endParaRPr lang="el-GR" sz="1600" dirty="0" smtClean="0">
              <a:solidFill>
                <a:schemeClr val="tx2"/>
              </a:solidFill>
            </a:endParaRPr>
          </a:p>
        </p:txBody>
      </p:sp>
      <p:sp>
        <p:nvSpPr>
          <p:cNvPr id="19" name="Rounded Rectangle 18"/>
          <p:cNvSpPr/>
          <p:nvPr/>
        </p:nvSpPr>
        <p:spPr bwMode="auto">
          <a:xfrm>
            <a:off x="1071538" y="2857496"/>
            <a:ext cx="6572296" cy="1833575"/>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ounded Rectangle 24"/>
          <p:cNvSpPr/>
          <p:nvPr/>
        </p:nvSpPr>
        <p:spPr bwMode="auto">
          <a:xfrm>
            <a:off x="1071538" y="4691071"/>
            <a:ext cx="6572296" cy="2071702"/>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10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strVal val="#ppt_w*0.70"/>
                                          </p:val>
                                        </p:tav>
                                        <p:tav tm="100000">
                                          <p:val>
                                            <p:strVal val="#ppt_w"/>
                                          </p:val>
                                        </p:tav>
                                      </p:tavLst>
                                    </p:anim>
                                    <p:anim calcmode="lin" valueType="num">
                                      <p:cBhvr>
                                        <p:cTn id="16" dur="1000" fill="hold"/>
                                        <p:tgtEl>
                                          <p:spTgt spid="19"/>
                                        </p:tgtEl>
                                        <p:attrNameLst>
                                          <p:attrName>ppt_h</p:attrName>
                                        </p:attrNameLst>
                                      </p:cBhvr>
                                      <p:tavLst>
                                        <p:tav tm="0">
                                          <p:val>
                                            <p:strVal val="#ppt_h"/>
                                          </p:val>
                                        </p:tav>
                                        <p:tav tm="100000">
                                          <p:val>
                                            <p:strVal val="#ppt_h"/>
                                          </p:val>
                                        </p:tav>
                                      </p:tavLst>
                                    </p:anim>
                                    <p:animEffect transition="in" filter="fade">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0.70"/>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869456"/>
            <a:ext cx="8858312" cy="707886"/>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Σε μια σεισμική διέγερση τίθεται το ερώτημα</a:t>
            </a:r>
            <a:r>
              <a:rPr lang="el-GR" sz="1600" b="1" dirty="0" smtClean="0">
                <a:solidFill>
                  <a:schemeClr val="tx2"/>
                </a:solidFill>
              </a:rPr>
              <a:t>:</a:t>
            </a:r>
          </a:p>
          <a:p>
            <a:pPr>
              <a:spcBef>
                <a:spcPct val="50000"/>
              </a:spcBef>
            </a:pPr>
            <a:r>
              <a:rPr lang="el-GR" sz="1600" b="1" i="1" dirty="0" smtClean="0">
                <a:solidFill>
                  <a:schemeClr val="tx2"/>
                </a:solidFill>
              </a:rPr>
              <a:t>Ποιο σημείο αναστροφής θα πρέπει να χρησιμοποιηθεί;</a:t>
            </a:r>
          </a:p>
        </p:txBody>
      </p:sp>
      <p:sp>
        <p:nvSpPr>
          <p:cNvPr id="10" name="Text Box 5"/>
          <p:cNvSpPr txBox="1">
            <a:spLocks noChangeArrowheads="1"/>
          </p:cNvSpPr>
          <p:nvPr/>
        </p:nvSpPr>
        <p:spPr bwMode="auto">
          <a:xfrm>
            <a:off x="142844" y="2609727"/>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Η χρήση ενός μόνο σημείου αναστροφής </a:t>
            </a:r>
            <a:r>
              <a:rPr lang="el-GR" sz="1600" b="1" dirty="0" smtClean="0">
                <a:solidFill>
                  <a:schemeClr val="tx2"/>
                </a:solidFill>
              </a:rPr>
              <a:t>δεν είναι αποτελεσματική σε όλες τις περιπτώσεις</a:t>
            </a:r>
            <a:r>
              <a:rPr lang="el-GR" sz="1600" dirty="0" smtClean="0">
                <a:solidFill>
                  <a:schemeClr val="tx2"/>
                </a:solidFill>
              </a:rPr>
              <a:t>.</a:t>
            </a:r>
            <a:endParaRPr lang="en-US" sz="1600" dirty="0" smtClean="0">
              <a:solidFill>
                <a:schemeClr val="tx2"/>
              </a:solidFill>
            </a:endParaRPr>
          </a:p>
        </p:txBody>
      </p:sp>
      <p:sp>
        <p:nvSpPr>
          <p:cNvPr id="14"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grpSp>
        <p:nvGrpSpPr>
          <p:cNvPr id="21" name="Group 20"/>
          <p:cNvGrpSpPr/>
          <p:nvPr/>
        </p:nvGrpSpPr>
        <p:grpSpPr>
          <a:xfrm>
            <a:off x="428596" y="2944057"/>
            <a:ext cx="8572528" cy="3808239"/>
            <a:chOff x="428596" y="2857496"/>
            <a:chExt cx="8572528" cy="3808239"/>
          </a:xfrm>
        </p:grpSpPr>
        <p:pic>
          <p:nvPicPr>
            <p:cNvPr id="3074" name="Picture 2" descr="_LAST Final W11">
              <a:hlinkClick r:id="rId2" action="ppaction://hlinkfile"/>
            </p:cNvPr>
            <p:cNvPicPr>
              <a:picLocks noChangeAspect="1" noChangeArrowheads="1"/>
            </p:cNvPicPr>
            <p:nvPr/>
          </p:nvPicPr>
          <p:blipFill>
            <a:blip r:embed="rId3" cstate="print"/>
            <a:srcRect/>
            <a:stretch>
              <a:fillRect/>
            </a:stretch>
          </p:blipFill>
          <p:spPr bwMode="auto">
            <a:xfrm>
              <a:off x="431020" y="2884906"/>
              <a:ext cx="3959360" cy="2801118"/>
            </a:xfrm>
            <a:prstGeom prst="rect">
              <a:avLst/>
            </a:prstGeom>
            <a:noFill/>
            <a:ln w="9525">
              <a:noFill/>
              <a:miter lim="800000"/>
              <a:headEnd/>
              <a:tailEnd/>
            </a:ln>
          </p:spPr>
        </p:pic>
        <p:pic>
          <p:nvPicPr>
            <p:cNvPr id="3075" name="Picture 3" descr="_MAX Final W11">
              <a:hlinkClick r:id="rId4" action="ppaction://hlinkfile"/>
            </p:cNvPr>
            <p:cNvPicPr>
              <a:picLocks noChangeAspect="1" noChangeArrowheads="1"/>
            </p:cNvPicPr>
            <p:nvPr/>
          </p:nvPicPr>
          <p:blipFill>
            <a:blip r:embed="rId5" cstate="print"/>
            <a:srcRect/>
            <a:stretch>
              <a:fillRect/>
            </a:stretch>
          </p:blipFill>
          <p:spPr bwMode="auto">
            <a:xfrm>
              <a:off x="4574424" y="2857496"/>
              <a:ext cx="3998104" cy="2828528"/>
            </a:xfrm>
            <a:prstGeom prst="rect">
              <a:avLst/>
            </a:prstGeom>
            <a:noFill/>
            <a:ln w="9525">
              <a:noFill/>
              <a:miter lim="800000"/>
              <a:headEnd/>
              <a:tailEnd/>
            </a:ln>
          </p:spPr>
        </p:pic>
        <p:sp>
          <p:nvSpPr>
            <p:cNvPr id="12" name="Text Box 5"/>
            <p:cNvSpPr txBox="1">
              <a:spLocks noChangeArrowheads="1"/>
            </p:cNvSpPr>
            <p:nvPr/>
          </p:nvSpPr>
          <p:spPr bwMode="auto">
            <a:xfrm>
              <a:off x="428596" y="5715016"/>
              <a:ext cx="4071966" cy="584775"/>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600" dirty="0" smtClean="0">
                  <a:solidFill>
                    <a:schemeClr val="tx2"/>
                  </a:solidFill>
                </a:rPr>
                <a:t>(α) χρήση του </a:t>
              </a:r>
              <a:r>
                <a:rPr lang="el-GR" sz="1600" b="1" dirty="0" smtClean="0">
                  <a:solidFill>
                    <a:schemeClr val="tx2"/>
                  </a:solidFill>
                </a:rPr>
                <a:t>πλέον πρόσφατου σημείου αναστροφής</a:t>
              </a:r>
              <a:r>
                <a:rPr lang="el-GR" sz="1600" dirty="0" smtClean="0">
                  <a:solidFill>
                    <a:schemeClr val="tx2"/>
                  </a:solidFill>
                </a:rPr>
                <a:t>.</a:t>
              </a:r>
              <a:endParaRPr lang="en-US" sz="1600" dirty="0" smtClean="0">
                <a:solidFill>
                  <a:schemeClr val="tx2"/>
                </a:solidFill>
              </a:endParaRPr>
            </a:p>
          </p:txBody>
        </p:sp>
        <p:sp>
          <p:nvSpPr>
            <p:cNvPr id="13" name="Rectangle 12"/>
            <p:cNvSpPr/>
            <p:nvPr/>
          </p:nvSpPr>
          <p:spPr>
            <a:xfrm>
              <a:off x="4429124" y="5715016"/>
              <a:ext cx="4572000" cy="584775"/>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600" dirty="0" smtClean="0">
                  <a:solidFill>
                    <a:schemeClr val="tx2"/>
                  </a:solidFill>
                </a:rPr>
                <a:t>(β) με χρήση </a:t>
              </a:r>
              <a:r>
                <a:rPr lang="el-GR" sz="1600" b="1" dirty="0" smtClean="0">
                  <a:solidFill>
                    <a:schemeClr val="tx2"/>
                  </a:solidFill>
                </a:rPr>
                <a:t>του σημείου αναστροφής που αντιστοιχεί σε μέγιστη παραμόρφωση</a:t>
              </a:r>
              <a:r>
                <a:rPr lang="el-GR" sz="1600" dirty="0" smtClean="0">
                  <a:solidFill>
                    <a:schemeClr val="tx2"/>
                  </a:solidFill>
                </a:rPr>
                <a:t>.</a:t>
              </a:r>
            </a:p>
          </p:txBody>
        </p:sp>
        <p:sp>
          <p:nvSpPr>
            <p:cNvPr id="20" name="Rectangle 19"/>
            <p:cNvSpPr/>
            <p:nvPr/>
          </p:nvSpPr>
          <p:spPr>
            <a:xfrm>
              <a:off x="1000100" y="6357958"/>
              <a:ext cx="7572428" cy="307777"/>
            </a:xfrm>
            <a:prstGeom prst="rect">
              <a:avLst/>
            </a:prstGeom>
          </p:spPr>
          <p:txBody>
            <a:bodyPr wrap="square">
              <a:spAutoFit/>
            </a:bodyPr>
            <a:lstStyle/>
            <a:p>
              <a:pPr algn="ctr">
                <a:spcBef>
                  <a:spcPct val="50000"/>
                </a:spcBef>
              </a:pPr>
              <a:r>
                <a:rPr lang="en-US" sz="1400" dirty="0" smtClean="0">
                  <a:solidFill>
                    <a:schemeClr val="tx2"/>
                  </a:solidFill>
                </a:rPr>
                <a:t>(</a:t>
              </a:r>
              <a:r>
                <a:rPr lang="el-GR" sz="1400" i="1" dirty="0" smtClean="0">
                  <a:solidFill>
                    <a:schemeClr val="tx2"/>
                  </a:solidFill>
                </a:rPr>
                <a:t>β=0.1, γ=0.9, </a:t>
              </a:r>
              <a:r>
                <a:rPr lang="en-US" sz="1400" i="1" dirty="0" smtClean="0">
                  <a:solidFill>
                    <a:schemeClr val="tx2"/>
                  </a:solidFill>
                </a:rPr>
                <a:t>n=2, </a:t>
              </a:r>
              <a:r>
                <a:rPr lang="en-US" sz="1400" i="1" dirty="0" err="1" smtClean="0">
                  <a:solidFill>
                    <a:schemeClr val="tx2"/>
                  </a:solidFill>
                </a:rPr>
                <a:t>F</a:t>
              </a:r>
              <a:r>
                <a:rPr lang="en-US" sz="1400" i="1" baseline="-25000" dirty="0" err="1" smtClean="0">
                  <a:solidFill>
                    <a:schemeClr val="tx2"/>
                  </a:solidFill>
                </a:rPr>
                <a:t>y</a:t>
              </a:r>
              <a:r>
                <a:rPr lang="en-US" sz="1400" i="1" dirty="0" smtClean="0">
                  <a:solidFill>
                    <a:schemeClr val="tx2"/>
                  </a:solidFill>
                </a:rPr>
                <a:t>=2.86kN, </a:t>
              </a:r>
              <a:r>
                <a:rPr lang="en-US" sz="1400" i="1" dirty="0" err="1" smtClean="0">
                  <a:solidFill>
                    <a:schemeClr val="tx2"/>
                  </a:solidFill>
                </a:rPr>
                <a:t>u</a:t>
              </a:r>
              <a:r>
                <a:rPr lang="en-US" sz="1400" i="1" baseline="-25000" dirty="0" err="1" smtClean="0">
                  <a:solidFill>
                    <a:schemeClr val="tx2"/>
                  </a:solidFill>
                </a:rPr>
                <a:t>y</a:t>
              </a:r>
              <a:r>
                <a:rPr lang="en-US" sz="1400" i="1" dirty="0" smtClean="0">
                  <a:solidFill>
                    <a:schemeClr val="tx2"/>
                  </a:solidFill>
                </a:rPr>
                <a:t>=0.111m, m=13kNs</a:t>
              </a:r>
              <a:r>
                <a:rPr lang="en-US" sz="1400" i="1" baseline="30000" dirty="0" smtClean="0">
                  <a:solidFill>
                    <a:schemeClr val="tx2"/>
                  </a:solidFill>
                </a:rPr>
                <a:t>2</a:t>
              </a:r>
              <a:r>
                <a:rPr lang="en-US" sz="1400" i="1" dirty="0" smtClean="0">
                  <a:solidFill>
                    <a:schemeClr val="tx2"/>
                  </a:solidFill>
                </a:rPr>
                <a:t>/m, Northridge TAR090</a:t>
              </a:r>
              <a:r>
                <a:rPr lang="en-US" sz="1400" dirty="0" smtClean="0">
                  <a:solidFill>
                    <a:schemeClr val="tx2"/>
                  </a:solidFill>
                </a:rPr>
                <a:t>)</a:t>
              </a:r>
              <a:r>
                <a:rPr lang="el-GR" sz="1400" dirty="0" smtClean="0">
                  <a:solidFill>
                    <a:schemeClr val="tx2"/>
                  </a:solidFill>
                </a:rPr>
                <a:t> </a:t>
              </a:r>
              <a:endParaRPr lang="en-US" sz="1400" dirty="0" smtClean="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893253"/>
            <a:ext cx="8858312"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Για την αντιμετώπιση όλων των περιπτώσεων, </a:t>
            </a:r>
            <a:r>
              <a:rPr lang="el-GR" sz="1600" b="1" dirty="0" smtClean="0">
                <a:solidFill>
                  <a:schemeClr val="tx2"/>
                </a:solidFill>
              </a:rPr>
              <a:t>θα πρέπει να λαμβάνονται υπόψη πολλαπλά σημεία αναστροφής. </a:t>
            </a:r>
            <a:endParaRPr lang="el-GR" sz="1600" b="1" i="1" dirty="0" smtClean="0">
              <a:solidFill>
                <a:schemeClr val="tx2"/>
              </a:solidFill>
            </a:endParaRPr>
          </a:p>
        </p:txBody>
      </p:sp>
      <p:pic>
        <p:nvPicPr>
          <p:cNvPr id="1026" name="Picture 2" descr="Dominance Final W11"/>
          <p:cNvPicPr>
            <a:picLocks noChangeAspect="1" noChangeArrowheads="1"/>
          </p:cNvPicPr>
          <p:nvPr/>
        </p:nvPicPr>
        <p:blipFill>
          <a:blip r:embed="rId2" cstate="print"/>
          <a:srcRect/>
          <a:stretch>
            <a:fillRect/>
          </a:stretch>
        </p:blipFill>
        <p:spPr bwMode="auto">
          <a:xfrm>
            <a:off x="357158" y="3929066"/>
            <a:ext cx="3959225" cy="2422525"/>
          </a:xfrm>
          <a:prstGeom prst="rect">
            <a:avLst/>
          </a:prstGeom>
          <a:noFill/>
          <a:ln w="9525">
            <a:noFill/>
            <a:miter lim="800000"/>
            <a:headEnd/>
            <a:tailEnd/>
          </a:ln>
        </p:spPr>
      </p:pic>
      <p:sp>
        <p:nvSpPr>
          <p:cNvPr id="6" name="Text Box 5"/>
          <p:cNvSpPr txBox="1">
            <a:spLocks noChangeArrowheads="1"/>
          </p:cNvSpPr>
          <p:nvPr/>
        </p:nvSpPr>
        <p:spPr bwMode="auto">
          <a:xfrm>
            <a:off x="214282" y="3298124"/>
            <a:ext cx="4572032" cy="707886"/>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600" b="1" dirty="0" smtClean="0">
                <a:solidFill>
                  <a:schemeClr val="tx2"/>
                </a:solidFill>
              </a:rPr>
              <a:t>«Ενεργή» ζώνη του σημείου αναστροφής </a:t>
            </a:r>
            <a:r>
              <a:rPr lang="en-US" sz="1600" b="1" dirty="0" smtClean="0">
                <a:solidFill>
                  <a:schemeClr val="tx2"/>
                </a:solidFill>
              </a:rPr>
              <a:t>P</a:t>
            </a:r>
            <a:r>
              <a:rPr lang="en-US" sz="1600" b="1" baseline="30000" dirty="0" smtClean="0">
                <a:solidFill>
                  <a:schemeClr val="tx2"/>
                </a:solidFill>
              </a:rPr>
              <a:t>+</a:t>
            </a:r>
            <a:r>
              <a:rPr lang="el-GR" sz="1600" b="1" dirty="0" smtClean="0">
                <a:solidFill>
                  <a:schemeClr val="tx2"/>
                </a:solidFill>
              </a:rPr>
              <a:t> </a:t>
            </a:r>
            <a:r>
              <a:rPr lang="en-US" sz="1600" b="1" dirty="0" smtClean="0">
                <a:solidFill>
                  <a:schemeClr val="tx2"/>
                </a:solidFill>
              </a:rPr>
              <a:t>:</a:t>
            </a:r>
          </a:p>
          <a:p>
            <a:pPr algn="ctr">
              <a:spcBef>
                <a:spcPct val="50000"/>
              </a:spcBef>
            </a:pPr>
            <a:r>
              <a:rPr lang="el-GR" sz="1600" b="1" dirty="0" smtClean="0">
                <a:solidFill>
                  <a:schemeClr val="tx2"/>
                </a:solidFill>
              </a:rPr>
              <a:t>(-</a:t>
            </a:r>
            <a:r>
              <a:rPr lang="en-US" sz="1600" b="1" dirty="0" err="1" smtClean="0">
                <a:solidFill>
                  <a:schemeClr val="tx2"/>
                </a:solidFill>
              </a:rPr>
              <a:t>z</a:t>
            </a:r>
            <a:r>
              <a:rPr lang="en-US" sz="1600" b="1" baseline="30000" dirty="0" err="1" smtClean="0">
                <a:solidFill>
                  <a:schemeClr val="tx2"/>
                </a:solidFill>
              </a:rPr>
              <a:t>+</a:t>
            </a:r>
            <a:r>
              <a:rPr lang="en-US" sz="1600" b="1" baseline="-25000" dirty="0" err="1" smtClean="0">
                <a:solidFill>
                  <a:schemeClr val="tx2"/>
                </a:solidFill>
              </a:rPr>
              <a:t>p</a:t>
            </a:r>
            <a:r>
              <a:rPr lang="el-GR" sz="1600" b="1" dirty="0" smtClean="0">
                <a:solidFill>
                  <a:schemeClr val="tx2"/>
                </a:solidFill>
              </a:rPr>
              <a:t> </a:t>
            </a:r>
            <a:r>
              <a:rPr lang="en-US" sz="1600" b="1" dirty="0" smtClean="0">
                <a:solidFill>
                  <a:schemeClr val="tx2"/>
                </a:solidFill>
              </a:rPr>
              <a:t>, </a:t>
            </a:r>
            <a:r>
              <a:rPr lang="en-US" sz="1600" b="1" dirty="0" err="1" smtClean="0">
                <a:solidFill>
                  <a:schemeClr val="tx2"/>
                </a:solidFill>
              </a:rPr>
              <a:t>z</a:t>
            </a:r>
            <a:r>
              <a:rPr lang="en-US" sz="1600" b="1" baseline="30000" dirty="0" err="1" smtClean="0">
                <a:solidFill>
                  <a:schemeClr val="tx2"/>
                </a:solidFill>
              </a:rPr>
              <a:t>+</a:t>
            </a:r>
            <a:r>
              <a:rPr lang="en-US" sz="1600" b="1" baseline="-25000" dirty="0" err="1" smtClean="0">
                <a:solidFill>
                  <a:schemeClr val="tx2"/>
                </a:solidFill>
              </a:rPr>
              <a:t>p</a:t>
            </a:r>
            <a:r>
              <a:rPr lang="el-GR" sz="1600" b="1" dirty="0" smtClean="0">
                <a:solidFill>
                  <a:schemeClr val="tx2"/>
                </a:solidFill>
              </a:rPr>
              <a:t> </a:t>
            </a:r>
            <a:r>
              <a:rPr lang="en-US" sz="1600" b="1" dirty="0" smtClean="0">
                <a:solidFill>
                  <a:schemeClr val="tx2"/>
                </a:solidFill>
              </a:rPr>
              <a:t>)</a:t>
            </a:r>
          </a:p>
        </p:txBody>
      </p:sp>
      <p:pic>
        <p:nvPicPr>
          <p:cNvPr id="7" name="Picture 6" descr="1.gif"/>
          <p:cNvPicPr>
            <a:picLocks noChangeAspect="1"/>
          </p:cNvPicPr>
          <p:nvPr/>
        </p:nvPicPr>
        <p:blipFill>
          <a:blip r:embed="rId3"/>
          <a:stretch>
            <a:fillRect/>
          </a:stretch>
        </p:blipFill>
        <p:spPr>
          <a:xfrm>
            <a:off x="4857752" y="3643314"/>
            <a:ext cx="3503295" cy="640080"/>
          </a:xfrm>
          <a:prstGeom prst="rect">
            <a:avLst/>
          </a:prstGeom>
        </p:spPr>
      </p:pic>
      <p:pic>
        <p:nvPicPr>
          <p:cNvPr id="8" name="Picture 7" descr="2.gif"/>
          <p:cNvPicPr>
            <a:picLocks noChangeAspect="1"/>
          </p:cNvPicPr>
          <p:nvPr/>
        </p:nvPicPr>
        <p:blipFill>
          <a:blip r:embed="rId4"/>
          <a:stretch>
            <a:fillRect/>
          </a:stretch>
        </p:blipFill>
        <p:spPr>
          <a:xfrm>
            <a:off x="4857752" y="4335116"/>
            <a:ext cx="3123248" cy="608648"/>
          </a:xfrm>
          <a:prstGeom prst="rect">
            <a:avLst/>
          </a:prstGeom>
        </p:spPr>
      </p:pic>
      <p:pic>
        <p:nvPicPr>
          <p:cNvPr id="9" name="Picture 8" descr="3.gif"/>
          <p:cNvPicPr>
            <a:picLocks noChangeAspect="1"/>
          </p:cNvPicPr>
          <p:nvPr/>
        </p:nvPicPr>
        <p:blipFill>
          <a:blip r:embed="rId5"/>
          <a:stretch>
            <a:fillRect/>
          </a:stretch>
        </p:blipFill>
        <p:spPr>
          <a:xfrm>
            <a:off x="4857752" y="5000636"/>
            <a:ext cx="3914775" cy="622935"/>
          </a:xfrm>
          <a:prstGeom prst="rect">
            <a:avLst/>
          </a:prstGeom>
        </p:spPr>
      </p:pic>
      <p:pic>
        <p:nvPicPr>
          <p:cNvPr id="10" name="Picture 9" descr="4.gif"/>
          <p:cNvPicPr>
            <a:picLocks noChangeAspect="1"/>
          </p:cNvPicPr>
          <p:nvPr/>
        </p:nvPicPr>
        <p:blipFill>
          <a:blip r:embed="rId6"/>
          <a:stretch>
            <a:fillRect/>
          </a:stretch>
        </p:blipFill>
        <p:spPr>
          <a:xfrm>
            <a:off x="4860630" y="5692438"/>
            <a:ext cx="2926080" cy="640080"/>
          </a:xfrm>
          <a:prstGeom prst="rect">
            <a:avLst/>
          </a:prstGeom>
        </p:spPr>
      </p:pic>
      <p:sp>
        <p:nvSpPr>
          <p:cNvPr id="14"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
        <p:nvSpPr>
          <p:cNvPr id="12" name="Text Box 5"/>
          <p:cNvSpPr txBox="1">
            <a:spLocks noChangeArrowheads="1"/>
          </p:cNvSpPr>
          <p:nvPr/>
        </p:nvSpPr>
        <p:spPr bwMode="auto">
          <a:xfrm>
            <a:off x="142844" y="2548884"/>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Τίθεται το ερώτημα</a:t>
            </a:r>
            <a:r>
              <a:rPr lang="el-GR" sz="1600" b="1" dirty="0" smtClean="0">
                <a:solidFill>
                  <a:schemeClr val="tx2"/>
                </a:solidFill>
              </a:rPr>
              <a:t>: </a:t>
            </a:r>
            <a:r>
              <a:rPr lang="el-GR" sz="1600" b="1" i="1" dirty="0" smtClean="0">
                <a:solidFill>
                  <a:schemeClr val="tx2"/>
                </a:solidFill>
              </a:rPr>
              <a:t>πότε ένα σημείο αναστροφής θα πρέπει να θεωρείται «ενεργό»;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10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916113"/>
            <a:ext cx="314327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Σύνολο σημείων αναστροφής :</a:t>
            </a:r>
            <a:endParaRPr lang="el-GR" sz="1600" b="1" dirty="0" smtClean="0">
              <a:solidFill>
                <a:schemeClr val="tx2"/>
              </a:solidFill>
            </a:endParaRPr>
          </a:p>
        </p:txBody>
      </p:sp>
      <p:pic>
        <p:nvPicPr>
          <p:cNvPr id="14" name="Picture 13" descr="5.gif"/>
          <p:cNvPicPr>
            <a:picLocks noChangeAspect="1"/>
          </p:cNvPicPr>
          <p:nvPr/>
        </p:nvPicPr>
        <p:blipFill>
          <a:blip r:embed="rId2"/>
          <a:stretch>
            <a:fillRect/>
          </a:stretch>
        </p:blipFill>
        <p:spPr>
          <a:xfrm>
            <a:off x="3088847" y="1886506"/>
            <a:ext cx="5852160" cy="425768"/>
          </a:xfrm>
          <a:prstGeom prst="rect">
            <a:avLst/>
          </a:prstGeom>
        </p:spPr>
      </p:pic>
      <p:pic>
        <p:nvPicPr>
          <p:cNvPr id="15" name="Picture 14" descr="6.gif"/>
          <p:cNvPicPr>
            <a:picLocks noChangeAspect="1"/>
          </p:cNvPicPr>
          <p:nvPr/>
        </p:nvPicPr>
        <p:blipFill>
          <a:blip r:embed="rId3"/>
          <a:stretch>
            <a:fillRect/>
          </a:stretch>
        </p:blipFill>
        <p:spPr>
          <a:xfrm>
            <a:off x="3094380" y="2331148"/>
            <a:ext cx="5226368" cy="457200"/>
          </a:xfrm>
          <a:prstGeom prst="rect">
            <a:avLst/>
          </a:prstGeom>
        </p:spPr>
      </p:pic>
      <p:sp>
        <p:nvSpPr>
          <p:cNvPr id="17" name="Text Box 5"/>
          <p:cNvSpPr txBox="1">
            <a:spLocks noChangeArrowheads="1"/>
          </p:cNvSpPr>
          <p:nvPr/>
        </p:nvSpPr>
        <p:spPr bwMode="auto">
          <a:xfrm>
            <a:off x="142844" y="2357430"/>
            <a:ext cx="314327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Ενεργά σημεία αναστροφής :</a:t>
            </a:r>
            <a:endParaRPr lang="el-GR" sz="1600" b="1" dirty="0" smtClean="0">
              <a:solidFill>
                <a:schemeClr val="tx2"/>
              </a:solidFill>
            </a:endParaRPr>
          </a:p>
        </p:txBody>
      </p:sp>
      <p:pic>
        <p:nvPicPr>
          <p:cNvPr id="2050" name="Picture 2" descr="_MULT Final W11">
            <a:hlinkClick r:id="rId4" action="ppaction://hlinkfile"/>
          </p:cNvPr>
          <p:cNvPicPr>
            <a:picLocks noChangeAspect="1" noChangeArrowheads="1"/>
          </p:cNvPicPr>
          <p:nvPr/>
        </p:nvPicPr>
        <p:blipFill>
          <a:blip r:embed="rId5" cstate="print"/>
          <a:srcRect/>
          <a:stretch>
            <a:fillRect/>
          </a:stretch>
        </p:blipFill>
        <p:spPr bwMode="auto">
          <a:xfrm>
            <a:off x="285720" y="3786190"/>
            <a:ext cx="3959225" cy="2803525"/>
          </a:xfrm>
          <a:prstGeom prst="rect">
            <a:avLst/>
          </a:prstGeom>
          <a:noFill/>
          <a:ln w="9525">
            <a:noFill/>
            <a:miter lim="800000"/>
            <a:headEnd/>
            <a:tailEnd/>
          </a:ln>
        </p:spPr>
      </p:pic>
      <p:sp>
        <p:nvSpPr>
          <p:cNvPr id="18" name="Text Box 5"/>
          <p:cNvSpPr txBox="1">
            <a:spLocks noChangeArrowheads="1"/>
          </p:cNvSpPr>
          <p:nvPr/>
        </p:nvSpPr>
        <p:spPr bwMode="auto">
          <a:xfrm>
            <a:off x="142844" y="3034239"/>
            <a:ext cx="4572032" cy="338554"/>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600" b="1" dirty="0" smtClean="0">
                <a:solidFill>
                  <a:schemeClr val="tx2"/>
                </a:solidFill>
              </a:rPr>
              <a:t>Με χρήση πολλαπλών σημείων αναστροφής</a:t>
            </a:r>
            <a:endParaRPr lang="en-US" sz="1600" b="1" dirty="0" smtClean="0">
              <a:solidFill>
                <a:schemeClr val="tx2"/>
              </a:solidFill>
            </a:endParaRPr>
          </a:p>
        </p:txBody>
      </p:sp>
      <p:sp>
        <p:nvSpPr>
          <p:cNvPr id="21" name="Text Box 5"/>
          <p:cNvSpPr txBox="1">
            <a:spLocks noChangeArrowheads="1"/>
          </p:cNvSpPr>
          <p:nvPr/>
        </p:nvSpPr>
        <p:spPr bwMode="auto">
          <a:xfrm>
            <a:off x="4929190" y="3049785"/>
            <a:ext cx="4071966" cy="307777"/>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400" b="1" dirty="0" smtClean="0">
                <a:solidFill>
                  <a:schemeClr val="tx2"/>
                </a:solidFill>
              </a:rPr>
              <a:t>Αλγοριθμική υλοποίηση:</a:t>
            </a:r>
            <a:endParaRPr lang="en-US" sz="1400" b="1" dirty="0" smtClean="0">
              <a:solidFill>
                <a:schemeClr val="tx2"/>
              </a:solidFill>
            </a:endParaRPr>
          </a:p>
        </p:txBody>
      </p:sp>
      <p:pic>
        <p:nvPicPr>
          <p:cNvPr id="22" name="Picture 21" descr="25-04.gif"/>
          <p:cNvPicPr>
            <a:picLocks noChangeAspect="1"/>
          </p:cNvPicPr>
          <p:nvPr/>
        </p:nvPicPr>
        <p:blipFill>
          <a:blip r:embed="rId6"/>
          <a:stretch>
            <a:fillRect/>
          </a:stretch>
        </p:blipFill>
        <p:spPr>
          <a:xfrm>
            <a:off x="4651023" y="4214818"/>
            <a:ext cx="4389120" cy="594360"/>
          </a:xfrm>
          <a:prstGeom prst="rect">
            <a:avLst/>
          </a:prstGeom>
        </p:spPr>
      </p:pic>
      <p:sp>
        <p:nvSpPr>
          <p:cNvPr id="23" name="Text Box 5"/>
          <p:cNvSpPr txBox="1">
            <a:spLocks noChangeArrowheads="1"/>
          </p:cNvSpPr>
          <p:nvPr/>
        </p:nvSpPr>
        <p:spPr bwMode="auto">
          <a:xfrm>
            <a:off x="4572000" y="3429000"/>
            <a:ext cx="4357718" cy="630942"/>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Σε κάθε βήμα υπολογισμού:</a:t>
            </a:r>
          </a:p>
          <a:p>
            <a:pPr>
              <a:spcBef>
                <a:spcPct val="50000"/>
              </a:spcBef>
            </a:pPr>
            <a:r>
              <a:rPr lang="el-GR" sz="1400" dirty="0" smtClean="0">
                <a:solidFill>
                  <a:schemeClr val="tx2"/>
                </a:solidFill>
              </a:rPr>
              <a:t>1) Χρήση της τροποποιημένης διαφορικής εξίσωσης:</a:t>
            </a:r>
            <a:endParaRPr lang="en-US" sz="1400" dirty="0" smtClean="0">
              <a:solidFill>
                <a:schemeClr val="tx2"/>
              </a:solidFill>
            </a:endParaRPr>
          </a:p>
        </p:txBody>
      </p:sp>
      <p:sp>
        <p:nvSpPr>
          <p:cNvPr id="24" name="Text Box 5"/>
          <p:cNvSpPr txBox="1">
            <a:spLocks noChangeArrowheads="1"/>
          </p:cNvSpPr>
          <p:nvPr/>
        </p:nvSpPr>
        <p:spPr bwMode="auto">
          <a:xfrm>
            <a:off x="4572000" y="4880616"/>
            <a:ext cx="4572000" cy="523220"/>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2) Υπολογισμός του</a:t>
            </a:r>
            <a:r>
              <a:rPr lang="en-US" sz="1400" dirty="0" smtClean="0">
                <a:solidFill>
                  <a:schemeClr val="tx2"/>
                </a:solidFill>
              </a:rPr>
              <a:t> </a:t>
            </a:r>
            <a:r>
              <a:rPr lang="en-US" sz="1400" i="1" dirty="0" smtClean="0">
                <a:solidFill>
                  <a:schemeClr val="tx2"/>
                </a:solidFill>
              </a:rPr>
              <a:t>R</a:t>
            </a:r>
            <a:r>
              <a:rPr lang="en-US" sz="1400" i="1" baseline="-25000" dirty="0" smtClean="0">
                <a:solidFill>
                  <a:schemeClr val="tx2"/>
                </a:solidFill>
              </a:rPr>
              <a:t>s</a:t>
            </a:r>
            <a:r>
              <a:rPr lang="el-GR" sz="1400" dirty="0" smtClean="0">
                <a:solidFill>
                  <a:schemeClr val="tx2"/>
                </a:solidFill>
              </a:rPr>
              <a:t> που αντιστοιχεί σε κάθε ενεργό σημείο αναστροφής. Χρήση της μέγιστης τιμής. </a:t>
            </a:r>
            <a:endParaRPr lang="en-US" sz="1400" dirty="0" smtClean="0">
              <a:solidFill>
                <a:schemeClr val="tx2"/>
              </a:solidFill>
            </a:endParaRPr>
          </a:p>
        </p:txBody>
      </p:sp>
      <p:sp>
        <p:nvSpPr>
          <p:cNvPr id="25" name="Text Box 5"/>
          <p:cNvSpPr txBox="1">
            <a:spLocks noChangeArrowheads="1"/>
          </p:cNvSpPr>
          <p:nvPr/>
        </p:nvSpPr>
        <p:spPr bwMode="auto">
          <a:xfrm>
            <a:off x="4572000" y="5380682"/>
            <a:ext cx="4572000"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3) Επικαιροποίηση των ενεργών σημείων αναστροφής. </a:t>
            </a:r>
            <a:endParaRPr lang="en-US" sz="1400" dirty="0" smtClean="0">
              <a:solidFill>
                <a:schemeClr val="tx2"/>
              </a:solidFill>
            </a:endParaRPr>
          </a:p>
        </p:txBody>
      </p:sp>
      <p:sp>
        <p:nvSpPr>
          <p:cNvPr id="26" name="Text Box 5"/>
          <p:cNvSpPr txBox="1">
            <a:spLocks noChangeArrowheads="1"/>
          </p:cNvSpPr>
          <p:nvPr/>
        </p:nvSpPr>
        <p:spPr bwMode="auto">
          <a:xfrm>
            <a:off x="5072066" y="5737872"/>
            <a:ext cx="3929090" cy="1061829"/>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3α) Προσθήκη όλων των νέων σημείων αναστροφής.</a:t>
            </a:r>
          </a:p>
          <a:p>
            <a:pPr>
              <a:spcBef>
                <a:spcPct val="50000"/>
              </a:spcBef>
            </a:pPr>
            <a:r>
              <a:rPr lang="el-GR" sz="1400" dirty="0" smtClean="0">
                <a:solidFill>
                  <a:schemeClr val="tx2"/>
                </a:solidFill>
              </a:rPr>
              <a:t>3β) Έλεγχος για το αν κάποιο από τα υπάρχοντα σημεία αναστροφής έγινε ανενεργό.</a:t>
            </a:r>
            <a:endParaRPr lang="en-US" sz="1400" dirty="0" smtClean="0">
              <a:solidFill>
                <a:schemeClr val="tx2"/>
              </a:solidFill>
            </a:endParaRPr>
          </a:p>
        </p:txBody>
      </p:sp>
      <p:pic>
        <p:nvPicPr>
          <p:cNvPr id="19" name="Picture 1" descr="Z:\Icons\Drives, Devices, and Hardware\DV Camera\256 Color Gif with transparency\DV Camera 48 n g.gif"/>
          <p:cNvPicPr>
            <a:picLocks noChangeAspect="1" noChangeArrowheads="1"/>
          </p:cNvPicPr>
          <p:nvPr/>
        </p:nvPicPr>
        <p:blipFill>
          <a:blip r:embed="rId7"/>
          <a:srcRect/>
          <a:stretch>
            <a:fillRect/>
          </a:stretch>
        </p:blipFill>
        <p:spPr bwMode="auto">
          <a:xfrm>
            <a:off x="0" y="6400800"/>
            <a:ext cx="457200" cy="457200"/>
          </a:xfrm>
          <a:prstGeom prst="rect">
            <a:avLst/>
          </a:prstGeom>
          <a:noFill/>
        </p:spPr>
      </p:pic>
      <p:sp>
        <p:nvSpPr>
          <p:cNvPr id="27"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18" grpId="0"/>
      <p:bldP spid="21" grpId="0"/>
      <p:bldP spid="23" grpId="0"/>
      <p:bldP spid="24" grpId="0"/>
      <p:bldP spid="25" grpId="0"/>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916113"/>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Διαφορές αρχικού και τροποποιημένου προσομοιώματος </a:t>
            </a:r>
            <a:r>
              <a:rPr lang="el-GR" sz="1600" dirty="0" smtClean="0">
                <a:solidFill>
                  <a:schemeClr val="tx2"/>
                </a:solidFill>
              </a:rPr>
              <a:t>:</a:t>
            </a:r>
            <a:endParaRPr lang="el-GR" sz="1600" b="1" dirty="0" smtClean="0">
              <a:solidFill>
                <a:schemeClr val="tx2"/>
              </a:solidFill>
            </a:endParaRPr>
          </a:p>
        </p:txBody>
      </p:sp>
      <p:sp>
        <p:nvSpPr>
          <p:cNvPr id="27" name="Text Box 9"/>
          <p:cNvSpPr txBox="1">
            <a:spLocks noChangeArrowheads="1"/>
          </p:cNvSpPr>
          <p:nvPr/>
        </p:nvSpPr>
        <p:spPr bwMode="auto">
          <a:xfrm>
            <a:off x="142844" y="2357430"/>
            <a:ext cx="8858312" cy="1200329"/>
          </a:xfrm>
          <a:prstGeom prst="rect">
            <a:avLst/>
          </a:prstGeom>
          <a:noFill/>
          <a:ln w="12700">
            <a:noFill/>
            <a:miter lim="800000"/>
            <a:headEnd type="none" w="sm" len="sm"/>
            <a:tailEnd type="none" w="sm" len="sm"/>
          </a:ln>
        </p:spPr>
        <p:txBody>
          <a:bodyPr wrap="square">
            <a:spAutoFit/>
          </a:bodyPr>
          <a:lstStyle/>
          <a:p>
            <a:pPr>
              <a:spcBef>
                <a:spcPct val="50000"/>
              </a:spcBef>
            </a:pPr>
            <a:r>
              <a:rPr lang="en-US" sz="1600" dirty="0" smtClean="0"/>
              <a:t>A</a:t>
            </a:r>
            <a:r>
              <a:rPr lang="el-GR" sz="1600" dirty="0" smtClean="0"/>
              <a:t>) Σημαντική διαφορά στην</a:t>
            </a:r>
            <a:r>
              <a:rPr lang="el-GR" sz="1600" b="1" dirty="0" smtClean="0"/>
              <a:t> μέγιστη μετατόπιση</a:t>
            </a:r>
            <a:r>
              <a:rPr lang="el-GR" sz="1600" b="1" dirty="0" smtClean="0">
                <a:solidFill>
                  <a:schemeClr val="tx2"/>
                </a:solidFill>
              </a:rPr>
              <a:t>.</a:t>
            </a:r>
          </a:p>
          <a:p>
            <a:pPr>
              <a:spcBef>
                <a:spcPct val="50000"/>
              </a:spcBef>
            </a:pPr>
            <a:r>
              <a:rPr lang="el-GR" sz="1600" dirty="0" smtClean="0">
                <a:solidFill>
                  <a:schemeClr val="tx2"/>
                </a:solidFill>
              </a:rPr>
              <a:t>Για ένα μονοβάθμιο σύστημα (</a:t>
            </a:r>
            <a:r>
              <a:rPr lang="el-GR" sz="1600" i="1" dirty="0" smtClean="0">
                <a:solidFill>
                  <a:schemeClr val="tx2"/>
                </a:solidFill>
              </a:rPr>
              <a:t>β=0.1, γ=0.9, </a:t>
            </a:r>
            <a:r>
              <a:rPr lang="en-US" sz="1600" i="1" dirty="0" smtClean="0">
                <a:solidFill>
                  <a:schemeClr val="tx2"/>
                </a:solidFill>
              </a:rPr>
              <a:t>n=2, </a:t>
            </a:r>
            <a:r>
              <a:rPr lang="en-US" sz="1600" i="1" dirty="0" err="1" smtClean="0">
                <a:solidFill>
                  <a:schemeClr val="tx2"/>
                </a:solidFill>
              </a:rPr>
              <a:t>F</a:t>
            </a:r>
            <a:r>
              <a:rPr lang="en-US" sz="1600" i="1" baseline="-25000" dirty="0" err="1" smtClean="0">
                <a:solidFill>
                  <a:schemeClr val="tx2"/>
                </a:solidFill>
              </a:rPr>
              <a:t>y</a:t>
            </a:r>
            <a:r>
              <a:rPr lang="en-US" sz="1600" i="1" dirty="0" smtClean="0">
                <a:solidFill>
                  <a:schemeClr val="tx2"/>
                </a:solidFill>
              </a:rPr>
              <a:t>=2.86kN, </a:t>
            </a:r>
            <a:r>
              <a:rPr lang="en-US" sz="1600" i="1" dirty="0" err="1" smtClean="0">
                <a:solidFill>
                  <a:schemeClr val="tx2"/>
                </a:solidFill>
              </a:rPr>
              <a:t>u</a:t>
            </a:r>
            <a:r>
              <a:rPr lang="en-US" sz="1600" i="1" baseline="-25000" dirty="0" err="1" smtClean="0">
                <a:solidFill>
                  <a:schemeClr val="tx2"/>
                </a:solidFill>
              </a:rPr>
              <a:t>y</a:t>
            </a:r>
            <a:r>
              <a:rPr lang="en-US" sz="1600" i="1" dirty="0" smtClean="0">
                <a:solidFill>
                  <a:schemeClr val="tx2"/>
                </a:solidFill>
              </a:rPr>
              <a:t>=0.111m</a:t>
            </a:r>
            <a:r>
              <a:rPr lang="el-GR" sz="1600" i="1" dirty="0" smtClean="0">
                <a:solidFill>
                  <a:schemeClr val="tx2"/>
                </a:solidFill>
              </a:rPr>
              <a:t>, </a:t>
            </a:r>
            <a:r>
              <a:rPr lang="en-US" sz="1600" i="1" dirty="0" smtClean="0">
                <a:solidFill>
                  <a:schemeClr val="tx2"/>
                </a:solidFill>
              </a:rPr>
              <a:t>p=2</a:t>
            </a:r>
            <a:r>
              <a:rPr lang="el-GR" sz="1600" dirty="0" smtClean="0">
                <a:solidFill>
                  <a:schemeClr val="tx2"/>
                </a:solidFill>
              </a:rPr>
              <a:t>) και μια ομάδα 20 σεισμικών διεγέρσεων, </a:t>
            </a:r>
            <a:r>
              <a:rPr lang="el-GR" sz="1600" b="1" dirty="0" smtClean="0">
                <a:solidFill>
                  <a:schemeClr val="tx2"/>
                </a:solidFill>
              </a:rPr>
              <a:t>η σχετική διαφορά της επιτευχθείσας μέγιστης μετατόπισης μπορεί να φτάσει το 38%.   </a:t>
            </a:r>
            <a:endParaRPr lang="en-GB" sz="1600" b="1" dirty="0">
              <a:solidFill>
                <a:schemeClr val="tx2"/>
              </a:solidFill>
            </a:endParaRPr>
          </a:p>
        </p:txBody>
      </p:sp>
      <p:pic>
        <p:nvPicPr>
          <p:cNvPr id="84995" name="Picture 3" descr="ALLREV Rel Err U W13"/>
          <p:cNvPicPr>
            <a:picLocks noChangeAspect="1" noChangeArrowheads="1"/>
          </p:cNvPicPr>
          <p:nvPr/>
        </p:nvPicPr>
        <p:blipFill>
          <a:blip r:embed="rId2" cstate="print"/>
          <a:srcRect/>
          <a:stretch>
            <a:fillRect/>
          </a:stretch>
        </p:blipFill>
        <p:spPr bwMode="auto">
          <a:xfrm>
            <a:off x="2274695" y="3429000"/>
            <a:ext cx="4582611" cy="3287260"/>
          </a:xfrm>
          <a:prstGeom prst="rect">
            <a:avLst/>
          </a:prstGeom>
          <a:noFill/>
          <a:ln w="9525">
            <a:noFill/>
            <a:miter lim="800000"/>
            <a:headEnd/>
            <a:tailEnd/>
          </a:ln>
        </p:spPr>
      </p:pic>
      <p:sp>
        <p:nvSpPr>
          <p:cNvPr id="7"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4995"/>
                                        </p:tgtEl>
                                        <p:attrNameLst>
                                          <p:attrName>style.visibility</p:attrName>
                                        </p:attrNameLst>
                                      </p:cBhvr>
                                      <p:to>
                                        <p:strVal val="visible"/>
                                      </p:to>
                                    </p:set>
                                    <p:animEffect transition="in" filter="fade">
                                      <p:cBhvr>
                                        <p:cTn id="16" dur="10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ALLREV Rel Err Eh W13"/>
          <p:cNvPicPr>
            <a:picLocks noChangeAspect="1" noChangeArrowheads="1"/>
          </p:cNvPicPr>
          <p:nvPr/>
        </p:nvPicPr>
        <p:blipFill>
          <a:blip r:embed="rId2" cstate="print"/>
          <a:srcRect/>
          <a:stretch>
            <a:fillRect/>
          </a:stretch>
        </p:blipFill>
        <p:spPr bwMode="auto">
          <a:xfrm>
            <a:off x="2269575" y="3429000"/>
            <a:ext cx="4588441" cy="3293707"/>
          </a:xfrm>
          <a:prstGeom prst="rect">
            <a:avLst/>
          </a:prstGeom>
          <a:noFill/>
          <a:ln w="9525">
            <a:noFill/>
            <a:miter lim="800000"/>
            <a:headEnd/>
            <a:tailEnd/>
          </a:ln>
        </p:spPr>
      </p:pic>
      <p:sp>
        <p:nvSpPr>
          <p:cNvPr id="11" name="Text Box 5"/>
          <p:cNvSpPr txBox="1">
            <a:spLocks noChangeArrowheads="1"/>
          </p:cNvSpPr>
          <p:nvPr/>
        </p:nvSpPr>
        <p:spPr bwMode="auto">
          <a:xfrm>
            <a:off x="142844" y="1916113"/>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Διαφορές αρχικού και τροποποιημένου προσομοιώματος </a:t>
            </a:r>
            <a:r>
              <a:rPr lang="el-GR" sz="1600" dirty="0" smtClean="0">
                <a:solidFill>
                  <a:schemeClr val="tx2"/>
                </a:solidFill>
              </a:rPr>
              <a:t>:</a:t>
            </a:r>
            <a:endParaRPr lang="el-GR" sz="1600" b="1" dirty="0" smtClean="0">
              <a:solidFill>
                <a:schemeClr val="tx2"/>
              </a:solidFill>
            </a:endParaRPr>
          </a:p>
        </p:txBody>
      </p:sp>
      <p:sp>
        <p:nvSpPr>
          <p:cNvPr id="27" name="Text Box 9"/>
          <p:cNvSpPr txBox="1">
            <a:spLocks noChangeArrowheads="1"/>
          </p:cNvSpPr>
          <p:nvPr/>
        </p:nvSpPr>
        <p:spPr bwMode="auto">
          <a:xfrm>
            <a:off x="142844" y="2357430"/>
            <a:ext cx="8858312" cy="707886"/>
          </a:xfrm>
          <a:prstGeom prst="rect">
            <a:avLst/>
          </a:prstGeom>
          <a:noFill/>
          <a:ln w="12700">
            <a:noFill/>
            <a:miter lim="800000"/>
            <a:headEnd type="none" w="sm" len="sm"/>
            <a:tailEnd type="none" w="sm" len="sm"/>
          </a:ln>
        </p:spPr>
        <p:txBody>
          <a:bodyPr wrap="square">
            <a:spAutoFit/>
          </a:bodyPr>
          <a:lstStyle/>
          <a:p>
            <a:pPr>
              <a:spcBef>
                <a:spcPct val="50000"/>
              </a:spcBef>
            </a:pPr>
            <a:r>
              <a:rPr lang="en-US" sz="1600" dirty="0" smtClean="0"/>
              <a:t>B</a:t>
            </a:r>
            <a:r>
              <a:rPr lang="el-GR" sz="1600" dirty="0" smtClean="0"/>
              <a:t>) Σημαντική διαφορά στην</a:t>
            </a:r>
            <a:r>
              <a:rPr lang="el-GR" sz="1600" b="1" dirty="0" smtClean="0"/>
              <a:t> μέγιστη υστερητική ενέργεια</a:t>
            </a:r>
            <a:r>
              <a:rPr lang="el-GR" sz="1600" b="1" dirty="0" smtClean="0">
                <a:solidFill>
                  <a:schemeClr val="tx2"/>
                </a:solidFill>
              </a:rPr>
              <a:t>.</a:t>
            </a:r>
          </a:p>
          <a:p>
            <a:pPr>
              <a:spcBef>
                <a:spcPct val="50000"/>
              </a:spcBef>
            </a:pPr>
            <a:r>
              <a:rPr lang="el-GR" sz="1600" b="1" dirty="0" smtClean="0">
                <a:solidFill>
                  <a:schemeClr val="tx2"/>
                </a:solidFill>
              </a:rPr>
              <a:t>Η σχετική διαφορά της μέγιστης υστερητικής ενέργειας μπορεί να φτάσει το 24%.   </a:t>
            </a:r>
            <a:endParaRPr lang="en-GB" sz="1600" b="1" dirty="0">
              <a:solidFill>
                <a:schemeClr val="tx2"/>
              </a:solidFill>
            </a:endParaRPr>
          </a:p>
        </p:txBody>
      </p:sp>
      <p:sp>
        <p:nvSpPr>
          <p:cNvPr id="7"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6018"/>
                                        </p:tgtEl>
                                        <p:attrNameLst>
                                          <p:attrName>style.visibility</p:attrName>
                                        </p:attrNameLst>
                                      </p:cBhvr>
                                      <p:to>
                                        <p:strVal val="visible"/>
                                      </p:to>
                                    </p:set>
                                    <p:animEffect transition="in" filter="fade">
                                      <p:cBhvr>
                                        <p:cTn id="16" dur="10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142844" y="1916113"/>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Διαφορές αρχικού και τροποποιημένου προσομοιώματος </a:t>
            </a:r>
            <a:r>
              <a:rPr lang="el-GR" sz="1600" dirty="0" smtClean="0">
                <a:solidFill>
                  <a:schemeClr val="tx2"/>
                </a:solidFill>
              </a:rPr>
              <a:t>:</a:t>
            </a:r>
            <a:endParaRPr lang="el-GR" sz="1600" b="1" dirty="0" smtClean="0">
              <a:solidFill>
                <a:schemeClr val="tx2"/>
              </a:solidFill>
            </a:endParaRPr>
          </a:p>
        </p:txBody>
      </p:sp>
      <p:sp>
        <p:nvSpPr>
          <p:cNvPr id="27" name="Text Box 9"/>
          <p:cNvSpPr txBox="1">
            <a:spLocks noChangeArrowheads="1"/>
          </p:cNvSpPr>
          <p:nvPr/>
        </p:nvSpPr>
        <p:spPr bwMode="auto">
          <a:xfrm>
            <a:off x="142844" y="2357430"/>
            <a:ext cx="3571900"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Γ) Το τροποποιημένο προσομοίωμα παρουσιάζει </a:t>
            </a:r>
            <a:r>
              <a:rPr lang="el-GR" sz="1600" b="1" dirty="0" smtClean="0"/>
              <a:t>μη τοπική μνήμη </a:t>
            </a:r>
            <a:r>
              <a:rPr lang="el-GR" sz="1600" dirty="0" smtClean="0"/>
              <a:t>(εικόνα β), σε αντίθεση με το αρχικό.</a:t>
            </a:r>
            <a:endParaRPr lang="en-GB" sz="1600" b="1" dirty="0">
              <a:solidFill>
                <a:schemeClr val="tx2"/>
              </a:solidFill>
            </a:endParaRPr>
          </a:p>
        </p:txBody>
      </p:sp>
      <p:graphicFrame>
        <p:nvGraphicFramePr>
          <p:cNvPr id="28" name="Object 1"/>
          <p:cNvGraphicFramePr>
            <a:graphicFrameLocks noChangeAspect="1"/>
          </p:cNvGraphicFramePr>
          <p:nvPr/>
        </p:nvGraphicFramePr>
        <p:xfrm>
          <a:off x="4162460" y="2226643"/>
          <a:ext cx="4838696" cy="1916737"/>
        </p:xfrm>
        <a:graphic>
          <a:graphicData uri="http://schemas.openxmlformats.org/presentationml/2006/ole">
            <p:oleObj spid="_x0000_s83970" name="Visio" r:id="rId3" imgW="5408370" imgH="2142855" progId="Visio.Drawing.11">
              <p:embed/>
            </p:oleObj>
          </a:graphicData>
        </a:graphic>
      </p:graphicFrame>
      <p:sp>
        <p:nvSpPr>
          <p:cNvPr id="29" name="Text Box 9"/>
          <p:cNvSpPr txBox="1">
            <a:spLocks noChangeArrowheads="1"/>
          </p:cNvSpPr>
          <p:nvPr/>
        </p:nvSpPr>
        <p:spPr bwMode="auto">
          <a:xfrm>
            <a:off x="142844" y="3357562"/>
            <a:ext cx="3786214" cy="292387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Δ) Στο αρχικό προσομοίωμα, </a:t>
            </a:r>
            <a:r>
              <a:rPr lang="el-GR" sz="1600" b="1" dirty="0" smtClean="0"/>
              <a:t>οποιαδήποτε ανάλυση η οποία εμπεριέχει την έννοια της παραμόρφωσης συνοδεύεται από σφάλμα</a:t>
            </a:r>
            <a:r>
              <a:rPr lang="el-GR" sz="1600" dirty="0" smtClean="0"/>
              <a:t>, πιθανότατα σημαντικό.  </a:t>
            </a:r>
          </a:p>
          <a:p>
            <a:pPr>
              <a:spcBef>
                <a:spcPct val="50000"/>
              </a:spcBef>
            </a:pPr>
            <a:r>
              <a:rPr lang="el-GR" sz="1600" dirty="0" smtClean="0"/>
              <a:t>Για παράδειγμα, κατά τον έλεγχο της επαναφοράς (</a:t>
            </a:r>
            <a:r>
              <a:rPr lang="en-US" sz="1600" dirty="0" smtClean="0"/>
              <a:t>re</a:t>
            </a:r>
            <a:r>
              <a:rPr lang="el-GR" sz="1600" dirty="0" smtClean="0"/>
              <a:t>-</a:t>
            </a:r>
            <a:r>
              <a:rPr lang="en-US" sz="1600" dirty="0" smtClean="0"/>
              <a:t>centering)</a:t>
            </a:r>
            <a:r>
              <a:rPr lang="el-GR" sz="1600" dirty="0" smtClean="0"/>
              <a:t> συστημάτων σεισμικής μόνωσης, </a:t>
            </a:r>
            <a:r>
              <a:rPr lang="el-GR" sz="1600" b="1" dirty="0" smtClean="0"/>
              <a:t>η φθίνουσα ταλάντωση λίγο πριν το τέλος του φαινομένου αλλοιώνει την παραμένουσα παραμόρφωση </a:t>
            </a:r>
            <a:r>
              <a:rPr lang="el-GR" sz="1600" b="1" baseline="30000" dirty="0" smtClean="0"/>
              <a:t>[1]</a:t>
            </a:r>
            <a:r>
              <a:rPr lang="el-GR" sz="1600" dirty="0" smtClean="0"/>
              <a:t>. </a:t>
            </a:r>
            <a:endParaRPr lang="en-GB" sz="1600" b="1" dirty="0">
              <a:solidFill>
                <a:schemeClr val="tx2"/>
              </a:solidFill>
            </a:endParaRPr>
          </a:p>
        </p:txBody>
      </p:sp>
      <p:sp>
        <p:nvSpPr>
          <p:cNvPr id="30" name="Text Box 32"/>
          <p:cNvSpPr txBox="1">
            <a:spLocks noChangeArrowheads="1"/>
          </p:cNvSpPr>
          <p:nvPr/>
        </p:nvSpPr>
        <p:spPr bwMode="auto">
          <a:xfrm>
            <a:off x="142844" y="6366711"/>
            <a:ext cx="8405813" cy="523220"/>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GB" sz="1400" dirty="0" smtClean="0">
                <a:solidFill>
                  <a:schemeClr val="tx2"/>
                </a:solidFill>
              </a:rPr>
              <a:t>[</a:t>
            </a:r>
            <a:r>
              <a:rPr lang="el-GR" sz="1400" dirty="0" smtClean="0">
                <a:solidFill>
                  <a:schemeClr val="tx2"/>
                </a:solidFill>
              </a:rPr>
              <a:t>1</a:t>
            </a:r>
            <a:r>
              <a:rPr lang="en-GB" sz="1400" dirty="0" smtClean="0">
                <a:solidFill>
                  <a:schemeClr val="tx2"/>
                </a:solidFill>
              </a:rPr>
              <a:t>] </a:t>
            </a:r>
            <a:r>
              <a:rPr lang="en-GB" sz="1400" dirty="0" smtClean="0"/>
              <a:t>Katsaras, C.P., </a:t>
            </a:r>
            <a:r>
              <a:rPr lang="en-GB" sz="1400" dirty="0" err="1" smtClean="0"/>
              <a:t>Panagiotakos</a:t>
            </a:r>
            <a:r>
              <a:rPr lang="en-GB" sz="1400" dirty="0" smtClean="0"/>
              <a:t>, T.B., </a:t>
            </a:r>
            <a:r>
              <a:rPr lang="en-GB" sz="1400" dirty="0" err="1" smtClean="0"/>
              <a:t>Kolias</a:t>
            </a:r>
            <a:r>
              <a:rPr lang="en-GB" sz="1400" dirty="0" smtClean="0"/>
              <a:t>, B. (2008) “Restoring capability of bilinear hysteretic seismic isolation systems”, Earthquake Engineering and Structural Dynamics; 37:557–575.</a:t>
            </a:r>
            <a:endParaRPr lang="en-US" sz="1400" dirty="0" err="1" smtClean="0">
              <a:solidFill>
                <a:schemeClr val="tx2"/>
              </a:solidFill>
            </a:endParaRPr>
          </a:p>
        </p:txBody>
      </p:sp>
      <p:pic>
        <p:nvPicPr>
          <p:cNvPr id="31" name="Picture 3"/>
          <p:cNvPicPr>
            <a:picLocks noChangeAspect="1" noChangeArrowheads="1"/>
          </p:cNvPicPr>
          <p:nvPr/>
        </p:nvPicPr>
        <p:blipFill>
          <a:blip r:embed="rId4"/>
          <a:srcRect/>
          <a:stretch>
            <a:fillRect/>
          </a:stretch>
        </p:blipFill>
        <p:spPr bwMode="auto">
          <a:xfrm>
            <a:off x="3857620" y="3929066"/>
            <a:ext cx="5214974" cy="2388215"/>
          </a:xfrm>
          <a:prstGeom prst="rect">
            <a:avLst/>
          </a:prstGeom>
          <a:noFill/>
          <a:ln w="9525">
            <a:noFill/>
            <a:miter lim="800000"/>
            <a:headEnd/>
            <a:tailEnd/>
          </a:ln>
          <a:effectLst/>
        </p:spPr>
      </p:pic>
      <p:sp>
        <p:nvSpPr>
          <p:cNvPr id="10"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Ι</a:t>
            </a:r>
            <a:r>
              <a:rPr lang="en-US" sz="2400" b="1" dirty="0" smtClean="0">
                <a:solidFill>
                  <a:schemeClr val="tx2"/>
                </a:solidFill>
              </a:rPr>
              <a:t>V</a:t>
            </a:r>
            <a:r>
              <a:rPr lang="el-GR" sz="2400" b="1" dirty="0" smtClean="0">
                <a:solidFill>
                  <a:schemeClr val="tx2"/>
                </a:solidFill>
              </a:rPr>
              <a:t>. Αντιμετώπιση μειονεκτημάτων</a:t>
            </a:r>
            <a:endParaRPr lang="en-US" sz="2400" b="1" dirty="0" smtClean="0">
              <a:solidFill>
                <a:schemeClr val="tx2"/>
              </a:solidFill>
            </a:endParaRPr>
          </a:p>
          <a:p>
            <a:pPr algn="r">
              <a:spcBef>
                <a:spcPct val="50000"/>
              </a:spcBef>
            </a:pPr>
            <a:r>
              <a:rPr lang="el-GR" sz="2400" b="1" dirty="0" smtClean="0">
                <a:solidFill>
                  <a:schemeClr val="tx2"/>
                </a:solidFill>
              </a:rPr>
              <a:t>Τροποποιημένο προσομοίωμα</a:t>
            </a:r>
          </a:p>
          <a:p>
            <a:pPr algn="r">
              <a:spcBef>
                <a:spcPct val="50000"/>
              </a:spcBef>
            </a:pPr>
            <a:endParaRPr lang="en-US" sz="2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P spid="29" grpId="0"/>
      <p:bldP spid="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31" name="Text Box 9"/>
          <p:cNvSpPr txBox="1">
            <a:spLocks noChangeArrowheads="1"/>
          </p:cNvSpPr>
          <p:nvPr/>
        </p:nvSpPr>
        <p:spPr bwMode="auto">
          <a:xfrm>
            <a:off x="142844" y="1893253"/>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Ταυτοποίηση παραμέτρων = Εύρεση των άγνωστων τιμών των παραμέτρων με βάση πειραματικά ή άλλα δεδομένα.</a:t>
            </a:r>
            <a:endParaRPr lang="en-GB" sz="1600" b="1" dirty="0">
              <a:solidFill>
                <a:schemeClr val="tx2"/>
              </a:solidFill>
            </a:endParaRPr>
          </a:p>
        </p:txBody>
      </p:sp>
      <p:sp>
        <p:nvSpPr>
          <p:cNvPr id="32" name="Text Box 9"/>
          <p:cNvSpPr txBox="1">
            <a:spLocks noChangeArrowheads="1"/>
          </p:cNvSpPr>
          <p:nvPr/>
        </p:nvSpPr>
        <p:spPr bwMode="auto">
          <a:xfrm>
            <a:off x="142844" y="2571744"/>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Εξαιρετικά σημαντική αλλά δύσκολη διαδικασία λόγω της έντονης μη γραμμικότητας.</a:t>
            </a:r>
            <a:endParaRPr lang="en-GB" sz="1600" dirty="0">
              <a:solidFill>
                <a:schemeClr val="tx2"/>
              </a:solidFill>
            </a:endParaRPr>
          </a:p>
        </p:txBody>
      </p:sp>
      <p:sp>
        <p:nvSpPr>
          <p:cNvPr id="11" name="Text Box 5"/>
          <p:cNvSpPr txBox="1">
            <a:spLocks noChangeArrowheads="1"/>
          </p:cNvSpPr>
          <p:nvPr/>
        </p:nvSpPr>
        <p:spPr bwMode="auto">
          <a:xfrm>
            <a:off x="142844" y="3357562"/>
            <a:ext cx="8864600" cy="523220"/>
          </a:xfrm>
          <a:prstGeom prst="rect">
            <a:avLst/>
          </a:prstGeom>
          <a:noFill/>
          <a:ln w="12700">
            <a:noFill/>
            <a:miter lim="800000"/>
            <a:headEnd type="none" w="sm" len="sm"/>
            <a:tailEnd type="none" w="sm" len="sm"/>
          </a:ln>
        </p:spPr>
        <p:txBody>
          <a:bodyPr>
            <a:spAutoFit/>
          </a:bodyPr>
          <a:lstStyle/>
          <a:p>
            <a:pPr marL="263525" indent="-263525">
              <a:spcBef>
                <a:spcPct val="50000"/>
              </a:spcBef>
              <a:buFont typeface="Wingdings" pitchFamily="2" charset="2"/>
              <a:buChar char="q"/>
            </a:pPr>
            <a:r>
              <a:rPr lang="el-GR" sz="1400" dirty="0" smtClean="0">
                <a:solidFill>
                  <a:schemeClr val="tx2"/>
                </a:solidFill>
              </a:rPr>
              <a:t>Πλήθος μεθόδων: </a:t>
            </a:r>
            <a:r>
              <a:rPr lang="en-US" sz="1400" dirty="0" smtClean="0">
                <a:solidFill>
                  <a:schemeClr val="tx2"/>
                </a:solidFill>
              </a:rPr>
              <a:t>Gauss-Newton</a:t>
            </a:r>
            <a:r>
              <a:rPr lang="el-GR" sz="1400" dirty="0" smtClean="0">
                <a:solidFill>
                  <a:schemeClr val="tx2"/>
                </a:solidFill>
              </a:rPr>
              <a:t> </a:t>
            </a:r>
            <a:r>
              <a:rPr lang="en-US" sz="1400" b="1" baseline="30000" dirty="0" smtClean="0">
                <a:solidFill>
                  <a:schemeClr val="tx2"/>
                </a:solidFill>
              </a:rPr>
              <a:t>[1]</a:t>
            </a:r>
            <a:r>
              <a:rPr lang="en-US" sz="1400" dirty="0" smtClean="0">
                <a:solidFill>
                  <a:schemeClr val="tx2"/>
                </a:solidFill>
              </a:rPr>
              <a:t>, Least Squares </a:t>
            </a:r>
            <a:r>
              <a:rPr lang="en-US" sz="1400" b="1" baseline="30000" dirty="0" smtClean="0">
                <a:solidFill>
                  <a:schemeClr val="tx2"/>
                </a:solidFill>
              </a:rPr>
              <a:t>[2]</a:t>
            </a:r>
            <a:r>
              <a:rPr lang="en-US" sz="1400" dirty="0" smtClean="0">
                <a:solidFill>
                  <a:schemeClr val="tx2"/>
                </a:solidFill>
              </a:rPr>
              <a:t>, modified Gauss-Newton</a:t>
            </a:r>
            <a:r>
              <a:rPr lang="en-US" sz="1400" b="1" baseline="30000" dirty="0" smtClean="0">
                <a:solidFill>
                  <a:schemeClr val="tx2"/>
                </a:solidFill>
              </a:rPr>
              <a:t> [3]</a:t>
            </a:r>
            <a:r>
              <a:rPr lang="en-US" sz="1400" dirty="0" smtClean="0">
                <a:solidFill>
                  <a:schemeClr val="tx2"/>
                </a:solidFill>
              </a:rPr>
              <a:t>, Differential Evolution</a:t>
            </a:r>
            <a:r>
              <a:rPr lang="en-US" sz="1400" b="1" baseline="30000" dirty="0" smtClean="0">
                <a:solidFill>
                  <a:schemeClr val="tx2"/>
                </a:solidFill>
              </a:rPr>
              <a:t> [4]</a:t>
            </a:r>
            <a:r>
              <a:rPr lang="en-US" sz="1400" dirty="0" smtClean="0">
                <a:solidFill>
                  <a:schemeClr val="tx2"/>
                </a:solidFill>
              </a:rPr>
              <a:t>, Simplex </a:t>
            </a:r>
            <a:r>
              <a:rPr lang="en-US" sz="1400" b="1" baseline="30000" dirty="0" smtClean="0">
                <a:solidFill>
                  <a:schemeClr val="tx2"/>
                </a:solidFill>
              </a:rPr>
              <a:t>[5]</a:t>
            </a:r>
            <a:r>
              <a:rPr lang="en-US" sz="1400" dirty="0" smtClean="0">
                <a:solidFill>
                  <a:schemeClr val="tx2"/>
                </a:solidFill>
              </a:rPr>
              <a:t>, </a:t>
            </a:r>
            <a:r>
              <a:rPr lang="en-US" sz="1400" dirty="0" smtClean="0"/>
              <a:t>reduced gradient methods</a:t>
            </a:r>
            <a:r>
              <a:rPr lang="en-US" sz="1400" dirty="0" smtClean="0">
                <a:solidFill>
                  <a:schemeClr val="tx2"/>
                </a:solidFill>
              </a:rPr>
              <a:t> </a:t>
            </a:r>
            <a:r>
              <a:rPr lang="en-US" sz="1400" b="1" baseline="30000" dirty="0" smtClean="0">
                <a:solidFill>
                  <a:schemeClr val="tx2"/>
                </a:solidFill>
              </a:rPr>
              <a:t>[5]</a:t>
            </a:r>
            <a:r>
              <a:rPr lang="en-US" sz="1400" dirty="0" smtClean="0">
                <a:solidFill>
                  <a:schemeClr val="tx2"/>
                </a:solidFill>
              </a:rPr>
              <a:t>, extended </a:t>
            </a:r>
            <a:r>
              <a:rPr lang="en-US" sz="1400" dirty="0" err="1" smtClean="0">
                <a:solidFill>
                  <a:schemeClr val="tx2"/>
                </a:solidFill>
              </a:rPr>
              <a:t>Kalman</a:t>
            </a:r>
            <a:r>
              <a:rPr lang="en-US" sz="1400" dirty="0" smtClean="0">
                <a:solidFill>
                  <a:schemeClr val="tx2"/>
                </a:solidFill>
              </a:rPr>
              <a:t> filter (EKF)</a:t>
            </a:r>
            <a:r>
              <a:rPr lang="en-US" sz="1400" b="1" baseline="30000" dirty="0" smtClean="0">
                <a:solidFill>
                  <a:schemeClr val="tx2"/>
                </a:solidFill>
              </a:rPr>
              <a:t> [5]</a:t>
            </a:r>
            <a:r>
              <a:rPr lang="en-US" sz="1400" dirty="0" smtClean="0">
                <a:solidFill>
                  <a:schemeClr val="tx2"/>
                </a:solidFill>
              </a:rPr>
              <a:t>, Genetic Algorithms (GAs) </a:t>
            </a:r>
            <a:r>
              <a:rPr lang="en-US" sz="1400" b="1" baseline="30000" dirty="0" smtClean="0">
                <a:solidFill>
                  <a:schemeClr val="tx2"/>
                </a:solidFill>
              </a:rPr>
              <a:t>[6]</a:t>
            </a:r>
            <a:r>
              <a:rPr lang="el-GR" sz="1400" dirty="0" smtClean="0">
                <a:solidFill>
                  <a:schemeClr val="tx2"/>
                </a:solidFill>
              </a:rPr>
              <a:t> κ.α. </a:t>
            </a:r>
            <a:endParaRPr lang="en-GB" sz="1400" dirty="0"/>
          </a:p>
        </p:txBody>
      </p:sp>
      <p:sp>
        <p:nvSpPr>
          <p:cNvPr id="19" name="Text Box 6"/>
          <p:cNvSpPr txBox="1">
            <a:spLocks noChangeArrowheads="1"/>
          </p:cNvSpPr>
          <p:nvPr/>
        </p:nvSpPr>
        <p:spPr bwMode="auto">
          <a:xfrm>
            <a:off x="142844" y="2988230"/>
            <a:ext cx="8864600" cy="369332"/>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b="1" dirty="0" smtClean="0">
                <a:solidFill>
                  <a:schemeClr val="tx2"/>
                </a:solidFill>
              </a:rPr>
              <a:t>Κριτική επισκόπηση της βιβλιογραφίας</a:t>
            </a:r>
            <a:r>
              <a:rPr lang="el-GR" b="1" dirty="0" smtClean="0">
                <a:solidFill>
                  <a:schemeClr val="tx2"/>
                </a:solidFill>
              </a:rPr>
              <a:t>:</a:t>
            </a:r>
            <a:endParaRPr lang="en-US" dirty="0">
              <a:solidFill>
                <a:schemeClr val="tx2"/>
              </a:solidFill>
            </a:endParaRPr>
          </a:p>
        </p:txBody>
      </p:sp>
      <p:grpSp>
        <p:nvGrpSpPr>
          <p:cNvPr id="22" name="Group 21"/>
          <p:cNvGrpSpPr/>
          <p:nvPr/>
        </p:nvGrpSpPr>
        <p:grpSpPr>
          <a:xfrm>
            <a:off x="142844" y="3886203"/>
            <a:ext cx="8786874" cy="2884166"/>
            <a:chOff x="142844" y="3966214"/>
            <a:chExt cx="8786874" cy="2884166"/>
          </a:xfrm>
        </p:grpSpPr>
        <p:sp>
          <p:nvSpPr>
            <p:cNvPr id="15" name="Text Box 14"/>
            <p:cNvSpPr txBox="1">
              <a:spLocks noChangeArrowheads="1"/>
            </p:cNvSpPr>
            <p:nvPr/>
          </p:nvSpPr>
          <p:spPr bwMode="auto">
            <a:xfrm>
              <a:off x="142844" y="3966214"/>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1</a:t>
              </a:r>
              <a:r>
                <a:rPr lang="en-US" sz="1400" dirty="0" smtClean="0">
                  <a:solidFill>
                    <a:schemeClr val="tx2"/>
                  </a:solidFill>
                </a:rPr>
                <a:t>]</a:t>
              </a:r>
              <a:r>
                <a:rPr lang="el-GR" sz="1400" dirty="0" smtClean="0">
                  <a:solidFill>
                    <a:schemeClr val="tx2"/>
                  </a:solidFill>
                </a:rPr>
                <a:t> </a:t>
              </a:r>
              <a:r>
                <a:rPr lang="en-GB" sz="1400" dirty="0" err="1" smtClean="0"/>
                <a:t>Yar</a:t>
              </a:r>
              <a:r>
                <a:rPr lang="en-GB" sz="1400" dirty="0" smtClean="0"/>
                <a:t>, M., Hammond, J.K. (1987) “Parameter estimation for hysteretic systems” Journal of Sound and Vibration, 117(1):161-172.</a:t>
              </a:r>
              <a:r>
                <a:rPr lang="el-GR" sz="1400" dirty="0" smtClean="0">
                  <a:solidFill>
                    <a:schemeClr val="tx2"/>
                  </a:solidFill>
                </a:rPr>
                <a:t> </a:t>
              </a:r>
              <a:endParaRPr lang="en-US" sz="1400" dirty="0">
                <a:solidFill>
                  <a:schemeClr val="tx2"/>
                </a:solidFill>
              </a:endParaRPr>
            </a:p>
          </p:txBody>
        </p:sp>
        <p:sp>
          <p:nvSpPr>
            <p:cNvPr id="16" name="Text Box 14"/>
            <p:cNvSpPr txBox="1">
              <a:spLocks noChangeArrowheads="1"/>
            </p:cNvSpPr>
            <p:nvPr/>
          </p:nvSpPr>
          <p:spPr bwMode="auto">
            <a:xfrm>
              <a:off x="142844" y="4890804"/>
              <a:ext cx="8786874" cy="523220"/>
            </a:xfrm>
            <a:prstGeom prst="rect">
              <a:avLst/>
            </a:prstGeom>
            <a:noFill/>
            <a:ln w="12700">
              <a:noFill/>
              <a:miter lim="800000"/>
              <a:headEnd type="none" w="sm" len="sm"/>
              <a:tailEnd type="none" w="sm" len="sm"/>
            </a:ln>
            <a:effectLst/>
          </p:spPr>
          <p:txBody>
            <a:bodyPr wrap="square">
              <a:spAutoFit/>
            </a:bodyPr>
            <a:lstStyle/>
            <a:p>
              <a:r>
                <a:rPr lang="en-US" sz="1400" dirty="0" smtClean="0">
                  <a:solidFill>
                    <a:schemeClr val="tx2"/>
                  </a:solidFill>
                </a:rPr>
                <a:t>[</a:t>
              </a:r>
              <a:r>
                <a:rPr lang="el-GR" sz="1400" dirty="0" smtClean="0">
                  <a:solidFill>
                    <a:schemeClr val="tx2"/>
                  </a:solidFill>
                </a:rPr>
                <a:t>3</a:t>
              </a:r>
              <a:r>
                <a:rPr lang="en-US" sz="1400" dirty="0" smtClean="0">
                  <a:solidFill>
                    <a:schemeClr val="tx2"/>
                  </a:solidFill>
                </a:rPr>
                <a:t>]</a:t>
              </a:r>
              <a:r>
                <a:rPr lang="el-GR" sz="1400" dirty="0" smtClean="0">
                  <a:solidFill>
                    <a:schemeClr val="tx2"/>
                  </a:solidFill>
                </a:rPr>
                <a:t> </a:t>
              </a:r>
              <a:r>
                <a:rPr lang="en-GB" sz="1400" dirty="0" err="1" smtClean="0"/>
                <a:t>Kunnath</a:t>
              </a:r>
              <a:r>
                <a:rPr lang="en-GB" sz="1400" dirty="0" smtClean="0"/>
                <a:t>, S.K., </a:t>
              </a:r>
              <a:r>
                <a:rPr lang="en-GB" sz="1400" dirty="0" err="1" smtClean="0"/>
                <a:t>Mander</a:t>
              </a:r>
              <a:r>
                <a:rPr lang="en-GB" sz="1400" dirty="0" smtClean="0"/>
                <a:t>, J.B., Fang, L. (1997) “Parameter identification for degrading and pinched hysteretic structural concrete systems” Engineering Structures, 19(3):224-232.</a:t>
              </a:r>
              <a:r>
                <a:rPr lang="el-GR" sz="1400" dirty="0" smtClean="0">
                  <a:solidFill>
                    <a:schemeClr val="tx2"/>
                  </a:solidFill>
                </a:rPr>
                <a:t> </a:t>
              </a:r>
              <a:endParaRPr lang="en-US" sz="1400" dirty="0">
                <a:solidFill>
                  <a:schemeClr val="tx2"/>
                </a:solidFill>
              </a:endParaRPr>
            </a:p>
          </p:txBody>
        </p:sp>
        <p:sp>
          <p:nvSpPr>
            <p:cNvPr id="17" name="Text Box 14"/>
            <p:cNvSpPr txBox="1">
              <a:spLocks noChangeArrowheads="1"/>
            </p:cNvSpPr>
            <p:nvPr/>
          </p:nvSpPr>
          <p:spPr bwMode="auto">
            <a:xfrm>
              <a:off x="142844" y="5369256"/>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4</a:t>
              </a:r>
              <a:r>
                <a:rPr lang="en-US" sz="1400" dirty="0" smtClean="0">
                  <a:solidFill>
                    <a:schemeClr val="tx2"/>
                  </a:solidFill>
                </a:rPr>
                <a:t>]</a:t>
              </a:r>
              <a:r>
                <a:rPr lang="el-GR" sz="1400" dirty="0" smtClean="0">
                  <a:solidFill>
                    <a:schemeClr val="tx2"/>
                  </a:solidFill>
                </a:rPr>
                <a:t> </a:t>
              </a:r>
              <a:r>
                <a:rPr lang="en-GB" sz="1400" dirty="0" err="1" smtClean="0"/>
                <a:t>Kyprianou</a:t>
              </a:r>
              <a:r>
                <a:rPr lang="en-GB" sz="1400" dirty="0" smtClean="0"/>
                <a:t>, A., Worden, K., </a:t>
              </a:r>
              <a:r>
                <a:rPr lang="en-GB" sz="1400" dirty="0" err="1" smtClean="0"/>
                <a:t>Panet</a:t>
              </a:r>
              <a:r>
                <a:rPr lang="en-GB" sz="1400" dirty="0" smtClean="0"/>
                <a:t>, M. (2001) “Identification of hysteretic systems using the Differential Evolution algorithm”</a:t>
              </a:r>
              <a:r>
                <a:rPr lang="el-GR" sz="1400" dirty="0" smtClean="0"/>
                <a:t> </a:t>
              </a:r>
              <a:r>
                <a:rPr lang="en-GB" sz="1400" dirty="0" smtClean="0"/>
                <a:t>Journal of Sound and Vibration, 248(2):289-314..</a:t>
              </a:r>
              <a:r>
                <a:rPr lang="el-GR" sz="1400" dirty="0" smtClean="0">
                  <a:solidFill>
                    <a:schemeClr val="tx2"/>
                  </a:solidFill>
                </a:rPr>
                <a:t> </a:t>
              </a:r>
              <a:endParaRPr lang="en-US" sz="1400" dirty="0">
                <a:solidFill>
                  <a:schemeClr val="tx2"/>
                </a:solidFill>
              </a:endParaRPr>
            </a:p>
          </p:txBody>
        </p:sp>
        <p:sp>
          <p:nvSpPr>
            <p:cNvPr id="18" name="Text Box 14"/>
            <p:cNvSpPr txBox="1">
              <a:spLocks noChangeArrowheads="1"/>
            </p:cNvSpPr>
            <p:nvPr/>
          </p:nvSpPr>
          <p:spPr bwMode="auto">
            <a:xfrm>
              <a:off x="142844" y="5850272"/>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5</a:t>
              </a:r>
              <a:r>
                <a:rPr lang="en-US" sz="1400" dirty="0" smtClean="0">
                  <a:solidFill>
                    <a:schemeClr val="tx2"/>
                  </a:solidFill>
                </a:rPr>
                <a:t>]</a:t>
              </a:r>
              <a:r>
                <a:rPr lang="el-GR" sz="1400" dirty="0" smtClean="0">
                  <a:solidFill>
                    <a:schemeClr val="tx2"/>
                  </a:solidFill>
                </a:rPr>
                <a:t> </a:t>
              </a:r>
              <a:r>
                <a:rPr lang="en-GB" sz="1400" dirty="0" smtClean="0"/>
                <a:t>Zhang, H., Foliente, G.C., Yang, Y., Ma, F. (2002) “Parameter identification of inelastic structures under dynamic loads” Earthquake </a:t>
              </a:r>
              <a:r>
                <a:rPr lang="en-GB" sz="1400" dirty="0" err="1" smtClean="0"/>
                <a:t>Engng</a:t>
              </a:r>
              <a:r>
                <a:rPr lang="en-GB" sz="1400" dirty="0" smtClean="0"/>
                <a:t>. </a:t>
              </a:r>
              <a:r>
                <a:rPr lang="en-GB" sz="1400" dirty="0" err="1" smtClean="0"/>
                <a:t>Struct</a:t>
              </a:r>
              <a:r>
                <a:rPr lang="en-GB" sz="1400" dirty="0" smtClean="0"/>
                <a:t>. </a:t>
              </a:r>
              <a:r>
                <a:rPr lang="en-GB" sz="1400" dirty="0" err="1" smtClean="0"/>
                <a:t>Dyn</a:t>
              </a:r>
              <a:r>
                <a:rPr lang="en-GB" sz="1400" dirty="0" smtClean="0"/>
                <a:t>.</a:t>
              </a:r>
              <a:r>
                <a:rPr lang="en-US" sz="1400" dirty="0" smtClean="0"/>
                <a:t>,</a:t>
              </a:r>
              <a:r>
                <a:rPr lang="en-GB" sz="1400" dirty="0" smtClean="0"/>
                <a:t> 31(5):1113-1130.</a:t>
              </a:r>
              <a:r>
                <a:rPr lang="el-GR" sz="1400" dirty="0" smtClean="0">
                  <a:solidFill>
                    <a:schemeClr val="tx2"/>
                  </a:solidFill>
                </a:rPr>
                <a:t> </a:t>
              </a:r>
              <a:endParaRPr lang="en-US" sz="1400" dirty="0">
                <a:solidFill>
                  <a:schemeClr val="tx2"/>
                </a:solidFill>
              </a:endParaRPr>
            </a:p>
          </p:txBody>
        </p:sp>
        <p:sp>
          <p:nvSpPr>
            <p:cNvPr id="20" name="Text Box 14"/>
            <p:cNvSpPr txBox="1">
              <a:spLocks noChangeArrowheads="1"/>
            </p:cNvSpPr>
            <p:nvPr/>
          </p:nvSpPr>
          <p:spPr bwMode="auto">
            <a:xfrm>
              <a:off x="142844" y="6327160"/>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6</a:t>
              </a:r>
              <a:r>
                <a:rPr lang="en-US" sz="1400" dirty="0" smtClean="0">
                  <a:solidFill>
                    <a:schemeClr val="tx2"/>
                  </a:solidFill>
                </a:rPr>
                <a:t>]</a:t>
              </a:r>
              <a:r>
                <a:rPr lang="el-GR" sz="1400" dirty="0" smtClean="0">
                  <a:solidFill>
                    <a:schemeClr val="tx2"/>
                  </a:solidFill>
                </a:rPr>
                <a:t> </a:t>
              </a:r>
              <a:r>
                <a:rPr lang="en-GB" sz="1400" dirty="0" smtClean="0"/>
                <a:t>Kwok, N.M., Ha, Q.P., Nguyen, M.T., Li, J., </a:t>
              </a:r>
              <a:r>
                <a:rPr lang="en-GB" sz="1400" dirty="0" err="1" smtClean="0"/>
                <a:t>Samali</a:t>
              </a:r>
              <a:r>
                <a:rPr lang="en-GB" sz="1400" dirty="0" smtClean="0"/>
                <a:t>, B. (2007) “Bouc-Wen model parameter identification for a MR fluid damper using computationally efficient GA”</a:t>
              </a:r>
              <a:r>
                <a:rPr lang="el-GR" sz="1400" dirty="0" smtClean="0"/>
                <a:t> </a:t>
              </a:r>
              <a:r>
                <a:rPr lang="en-GB" sz="1400" dirty="0" smtClean="0"/>
                <a:t>ISA transactions, 46:167-179.</a:t>
              </a:r>
              <a:endParaRPr lang="en-US" sz="1400" dirty="0">
                <a:solidFill>
                  <a:schemeClr val="tx2"/>
                </a:solidFill>
              </a:endParaRPr>
            </a:p>
          </p:txBody>
        </p:sp>
        <p:sp>
          <p:nvSpPr>
            <p:cNvPr id="21" name="Text Box 14"/>
            <p:cNvSpPr txBox="1">
              <a:spLocks noChangeArrowheads="1"/>
            </p:cNvSpPr>
            <p:nvPr/>
          </p:nvSpPr>
          <p:spPr bwMode="auto">
            <a:xfrm>
              <a:off x="142844" y="4429132"/>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2</a:t>
              </a:r>
              <a:r>
                <a:rPr lang="en-US" sz="1400" dirty="0" smtClean="0">
                  <a:solidFill>
                    <a:schemeClr val="tx2"/>
                  </a:solidFill>
                </a:rPr>
                <a:t>]</a:t>
              </a:r>
              <a:r>
                <a:rPr lang="el-GR" sz="1400" dirty="0" smtClean="0">
                  <a:solidFill>
                    <a:schemeClr val="tx2"/>
                  </a:solidFill>
                </a:rPr>
                <a:t> </a:t>
              </a:r>
              <a:r>
                <a:rPr lang="en-GB" sz="1400" dirty="0" smtClean="0"/>
                <a:t>Sues, R.H., Mau, S.T., Wen, Y. (1988) “System identification of degrading hysteretic restoring forces” Journal of Engineering Mechanics, 114(5):833-846..</a:t>
              </a:r>
              <a:r>
                <a:rPr lang="el-GR" sz="1400" dirty="0" smtClean="0">
                  <a:solidFill>
                    <a:schemeClr val="tx2"/>
                  </a:solidFill>
                </a:rPr>
                <a:t> </a:t>
              </a:r>
              <a:endParaRPr lang="en-US" sz="1400" dirty="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xit" presetSubtype="0" fill="hold" grpId="1" nodeType="clickEffect">
                                  <p:stCondLst>
                                    <p:cond delay="0"/>
                                  </p:stCondLst>
                                  <p:childTnLst>
                                    <p:anim calcmode="lin" valueType="num">
                                      <p:cBhvr>
                                        <p:cTn id="34" dur="1000"/>
                                        <p:tgtEl>
                                          <p:spTgt spid="31"/>
                                        </p:tgtEl>
                                        <p:attrNameLst>
                                          <p:attrName>ppt_w</p:attrName>
                                        </p:attrNameLst>
                                      </p:cBhvr>
                                      <p:tavLst>
                                        <p:tav tm="0">
                                          <p:val>
                                            <p:strVal val="ppt_w"/>
                                          </p:val>
                                        </p:tav>
                                        <p:tav tm="100000">
                                          <p:val>
                                            <p:fltVal val="0"/>
                                          </p:val>
                                        </p:tav>
                                      </p:tavLst>
                                    </p:anim>
                                    <p:anim calcmode="lin" valueType="num">
                                      <p:cBhvr>
                                        <p:cTn id="35" dur="1000"/>
                                        <p:tgtEl>
                                          <p:spTgt spid="31"/>
                                        </p:tgtEl>
                                        <p:attrNameLst>
                                          <p:attrName>ppt_h</p:attrName>
                                        </p:attrNameLst>
                                      </p:cBhvr>
                                      <p:tavLst>
                                        <p:tav tm="0">
                                          <p:val>
                                            <p:strVal val="ppt_h"/>
                                          </p:val>
                                        </p:tav>
                                        <p:tav tm="100000">
                                          <p:val>
                                            <p:fltVal val="0"/>
                                          </p:val>
                                        </p:tav>
                                      </p:tavLst>
                                    </p:anim>
                                    <p:animEffect transition="out" filter="fade">
                                      <p:cBhvr>
                                        <p:cTn id="36" dur="1000"/>
                                        <p:tgtEl>
                                          <p:spTgt spid="31"/>
                                        </p:tgtEl>
                                      </p:cBhvr>
                                    </p:animEffect>
                                    <p:set>
                                      <p:cBhvr>
                                        <p:cTn id="37" dur="1" fill="hold">
                                          <p:stCondLst>
                                            <p:cond delay="999"/>
                                          </p:stCondLst>
                                        </p:cTn>
                                        <p:tgtEl>
                                          <p:spTgt spid="31"/>
                                        </p:tgtEl>
                                        <p:attrNameLst>
                                          <p:attrName>style.visibility</p:attrName>
                                        </p:attrNameLst>
                                      </p:cBhvr>
                                      <p:to>
                                        <p:strVal val="hidden"/>
                                      </p:to>
                                    </p:set>
                                  </p:childTnLst>
                                </p:cTn>
                              </p:par>
                              <p:par>
                                <p:cTn id="38" presetID="53" presetClass="exit" presetSubtype="0" fill="hold" grpId="1" nodeType="withEffect">
                                  <p:stCondLst>
                                    <p:cond delay="0"/>
                                  </p:stCondLst>
                                  <p:childTnLst>
                                    <p:anim calcmode="lin" valueType="num">
                                      <p:cBhvr>
                                        <p:cTn id="39" dur="1000"/>
                                        <p:tgtEl>
                                          <p:spTgt spid="32"/>
                                        </p:tgtEl>
                                        <p:attrNameLst>
                                          <p:attrName>ppt_w</p:attrName>
                                        </p:attrNameLst>
                                      </p:cBhvr>
                                      <p:tavLst>
                                        <p:tav tm="0">
                                          <p:val>
                                            <p:strVal val="ppt_w"/>
                                          </p:val>
                                        </p:tav>
                                        <p:tav tm="100000">
                                          <p:val>
                                            <p:fltVal val="0"/>
                                          </p:val>
                                        </p:tav>
                                      </p:tavLst>
                                    </p:anim>
                                    <p:anim calcmode="lin" valueType="num">
                                      <p:cBhvr>
                                        <p:cTn id="40" dur="1000"/>
                                        <p:tgtEl>
                                          <p:spTgt spid="32"/>
                                        </p:tgtEl>
                                        <p:attrNameLst>
                                          <p:attrName>ppt_h</p:attrName>
                                        </p:attrNameLst>
                                      </p:cBhvr>
                                      <p:tavLst>
                                        <p:tav tm="0">
                                          <p:val>
                                            <p:strVal val="ppt_h"/>
                                          </p:val>
                                        </p:tav>
                                        <p:tav tm="100000">
                                          <p:val>
                                            <p:fltVal val="0"/>
                                          </p:val>
                                        </p:tav>
                                      </p:tavLst>
                                    </p:anim>
                                    <p:animEffect transition="out" filter="fade">
                                      <p:cBhvr>
                                        <p:cTn id="41" dur="1000"/>
                                        <p:tgtEl>
                                          <p:spTgt spid="32"/>
                                        </p:tgtEl>
                                      </p:cBhvr>
                                    </p:animEffect>
                                    <p:set>
                                      <p:cBhvr>
                                        <p:cTn id="42" dur="1" fill="hold">
                                          <p:stCondLst>
                                            <p:cond delay="999"/>
                                          </p:stCondLst>
                                        </p:cTn>
                                        <p:tgtEl>
                                          <p:spTgt spid="32"/>
                                        </p:tgtEl>
                                        <p:attrNameLst>
                                          <p:attrName>style.visibility</p:attrName>
                                        </p:attrNameLst>
                                      </p:cBhvr>
                                      <p:to>
                                        <p:strVal val="hidden"/>
                                      </p:to>
                                    </p:set>
                                  </p:childTnLst>
                                </p:cTn>
                              </p:par>
                              <p:par>
                                <p:cTn id="43" presetID="53" presetClass="exit" presetSubtype="0" fill="hold" grpId="1" nodeType="withEffect">
                                  <p:stCondLst>
                                    <p:cond delay="0"/>
                                  </p:stCondLst>
                                  <p:childTnLst>
                                    <p:anim calcmode="lin" valueType="num">
                                      <p:cBhvr>
                                        <p:cTn id="44" dur="1000"/>
                                        <p:tgtEl>
                                          <p:spTgt spid="11"/>
                                        </p:tgtEl>
                                        <p:attrNameLst>
                                          <p:attrName>ppt_w</p:attrName>
                                        </p:attrNameLst>
                                      </p:cBhvr>
                                      <p:tavLst>
                                        <p:tav tm="0">
                                          <p:val>
                                            <p:strVal val="ppt_w"/>
                                          </p:val>
                                        </p:tav>
                                        <p:tav tm="100000">
                                          <p:val>
                                            <p:fltVal val="0"/>
                                          </p:val>
                                        </p:tav>
                                      </p:tavLst>
                                    </p:anim>
                                    <p:anim calcmode="lin" valueType="num">
                                      <p:cBhvr>
                                        <p:cTn id="45" dur="1000"/>
                                        <p:tgtEl>
                                          <p:spTgt spid="11"/>
                                        </p:tgtEl>
                                        <p:attrNameLst>
                                          <p:attrName>ppt_h</p:attrName>
                                        </p:attrNameLst>
                                      </p:cBhvr>
                                      <p:tavLst>
                                        <p:tav tm="0">
                                          <p:val>
                                            <p:strVal val="ppt_h"/>
                                          </p:val>
                                        </p:tav>
                                        <p:tav tm="100000">
                                          <p:val>
                                            <p:fltVal val="0"/>
                                          </p:val>
                                        </p:tav>
                                      </p:tavLst>
                                    </p:anim>
                                    <p:animEffect transition="out" filter="fade">
                                      <p:cBhvr>
                                        <p:cTn id="46" dur="1000"/>
                                        <p:tgtEl>
                                          <p:spTgt spid="11"/>
                                        </p:tgtEl>
                                      </p:cBhvr>
                                    </p:animEffect>
                                    <p:set>
                                      <p:cBhvr>
                                        <p:cTn id="47" dur="1" fill="hold">
                                          <p:stCondLst>
                                            <p:cond delay="999"/>
                                          </p:stCondLst>
                                        </p:cTn>
                                        <p:tgtEl>
                                          <p:spTgt spid="11"/>
                                        </p:tgtEl>
                                        <p:attrNameLst>
                                          <p:attrName>style.visibility</p:attrName>
                                        </p:attrNameLst>
                                      </p:cBhvr>
                                      <p:to>
                                        <p:strVal val="hidden"/>
                                      </p:to>
                                    </p:set>
                                  </p:childTnLst>
                                </p:cTn>
                              </p:par>
                              <p:par>
                                <p:cTn id="48" presetID="53" presetClass="exit" presetSubtype="0" fill="hold" nodeType="withEffect">
                                  <p:stCondLst>
                                    <p:cond delay="0"/>
                                  </p:stCondLst>
                                  <p:childTnLst>
                                    <p:anim calcmode="lin" valueType="num">
                                      <p:cBhvr>
                                        <p:cTn id="49" dur="1000"/>
                                        <p:tgtEl>
                                          <p:spTgt spid="22"/>
                                        </p:tgtEl>
                                        <p:attrNameLst>
                                          <p:attrName>ppt_w</p:attrName>
                                        </p:attrNameLst>
                                      </p:cBhvr>
                                      <p:tavLst>
                                        <p:tav tm="0">
                                          <p:val>
                                            <p:strVal val="ppt_w"/>
                                          </p:val>
                                        </p:tav>
                                        <p:tav tm="100000">
                                          <p:val>
                                            <p:fltVal val="0"/>
                                          </p:val>
                                        </p:tav>
                                      </p:tavLst>
                                    </p:anim>
                                    <p:anim calcmode="lin" valueType="num">
                                      <p:cBhvr>
                                        <p:cTn id="50" dur="1000"/>
                                        <p:tgtEl>
                                          <p:spTgt spid="22"/>
                                        </p:tgtEl>
                                        <p:attrNameLst>
                                          <p:attrName>ppt_h</p:attrName>
                                        </p:attrNameLst>
                                      </p:cBhvr>
                                      <p:tavLst>
                                        <p:tav tm="0">
                                          <p:val>
                                            <p:strVal val="ppt_h"/>
                                          </p:val>
                                        </p:tav>
                                        <p:tav tm="100000">
                                          <p:val>
                                            <p:fltVal val="0"/>
                                          </p:val>
                                        </p:tav>
                                      </p:tavLst>
                                    </p:anim>
                                    <p:animEffect transition="out" filter="fade">
                                      <p:cBhvr>
                                        <p:cTn id="51" dur="1000"/>
                                        <p:tgtEl>
                                          <p:spTgt spid="22"/>
                                        </p:tgtEl>
                                      </p:cBhvr>
                                    </p:animEffect>
                                    <p:set>
                                      <p:cBhvr>
                                        <p:cTn id="52" dur="1" fill="hold">
                                          <p:stCondLst>
                                            <p:cond delay="999"/>
                                          </p:stCondLst>
                                        </p:cTn>
                                        <p:tgtEl>
                                          <p:spTgt spid="22"/>
                                        </p:tgtEl>
                                        <p:attrNameLst>
                                          <p:attrName>style.visibility</p:attrName>
                                        </p:attrNameLst>
                                      </p:cBhvr>
                                      <p:to>
                                        <p:strVal val="hidden"/>
                                      </p:to>
                                    </p:set>
                                  </p:childTnLst>
                                </p:cTn>
                              </p:par>
                              <p:par>
                                <p:cTn id="53" presetID="64" presetClass="path" presetSubtype="0" accel="50000" decel="50000" fill="hold" grpId="1" nodeType="withEffect">
                                  <p:stCondLst>
                                    <p:cond delay="0"/>
                                  </p:stCondLst>
                                  <p:childTnLst>
                                    <p:animMotion origin="layout" path="M 2.77778E-6 0 L -0.00035 -0.16389 " pathEditMode="relative" rAng="0" ptsTypes="AA">
                                      <p:cBhvr>
                                        <p:cTn id="54" dur="1000" fill="hold"/>
                                        <p:tgtEl>
                                          <p:spTgt spid="19"/>
                                        </p:tgtEl>
                                        <p:attrNameLst>
                                          <p:attrName>ppt_x</p:attrName>
                                          <p:attrName>ppt_y</p:attrName>
                                        </p:attrNameLst>
                                      </p:cBhvr>
                                      <p:rCtr x="0" y="-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1" grpId="0"/>
      <p:bldP spid="31" grpId="1"/>
      <p:bldP spid="32" grpId="0"/>
      <p:bldP spid="32" grpId="1"/>
      <p:bldP spid="11" grpId="0"/>
      <p:bldP spid="11" grpId="1"/>
      <p:bldP spid="19" grpId="0"/>
      <p:bldP spid="19"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 Box 9"/>
          <p:cNvSpPr txBox="1">
            <a:spLocks noChangeArrowheads="1"/>
          </p:cNvSpPr>
          <p:nvPr/>
        </p:nvSpPr>
        <p:spPr bwMode="auto">
          <a:xfrm>
            <a:off x="0" y="5845829"/>
            <a:ext cx="9144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Μαγνητορεολογικοί αποσβεστήρες υγρού</a:t>
            </a:r>
            <a:r>
              <a:rPr lang="en-US" sz="1400" b="1" dirty="0" smtClean="0">
                <a:solidFill>
                  <a:schemeClr val="tx2"/>
                </a:solidFill>
              </a:rPr>
              <a:t> (</a:t>
            </a:r>
            <a:r>
              <a:rPr lang="en-US" sz="1400" b="1" dirty="0" smtClean="0"/>
              <a:t>MR fluid dampers)</a:t>
            </a:r>
            <a:endParaRPr lang="en-US" sz="1400" b="1" dirty="0">
              <a:solidFill>
                <a:schemeClr val="tx2"/>
              </a:solidFill>
            </a:endParaRPr>
          </a:p>
        </p:txBody>
      </p:sp>
      <p:sp>
        <p:nvSpPr>
          <p:cNvPr id="23" name="Text Box 8"/>
          <p:cNvSpPr txBox="1">
            <a:spLocks noChangeArrowheads="1"/>
          </p:cNvSpPr>
          <p:nvPr/>
        </p:nvSpPr>
        <p:spPr bwMode="auto">
          <a:xfrm>
            <a:off x="0" y="6129322"/>
            <a:ext cx="9144000" cy="46166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smtClean="0"/>
              <a:t>Kwok, N.M., Ha, Q.P., Nguyen, T.H., Li, J., </a:t>
            </a:r>
            <a:r>
              <a:rPr lang="en-US" sz="1200" dirty="0" err="1" smtClean="0"/>
              <a:t>Samali</a:t>
            </a:r>
            <a:r>
              <a:rPr lang="en-US" sz="1200" dirty="0" smtClean="0"/>
              <a:t>, B. (2006)</a:t>
            </a:r>
            <a:r>
              <a:rPr lang="el-GR" sz="1200" dirty="0" smtClean="0"/>
              <a:t> </a:t>
            </a:r>
            <a:r>
              <a:rPr lang="en-US" sz="1200" dirty="0" smtClean="0"/>
              <a:t>“A novel hysteretic model for </a:t>
            </a:r>
            <a:r>
              <a:rPr lang="en-US" sz="1200" dirty="0" err="1" smtClean="0"/>
              <a:t>magnetorheological</a:t>
            </a:r>
            <a:r>
              <a:rPr lang="en-US" sz="1200" dirty="0" smtClean="0"/>
              <a:t> fluid dampers and</a:t>
            </a:r>
            <a:r>
              <a:rPr lang="el-GR" sz="1200" dirty="0" smtClean="0"/>
              <a:t> </a:t>
            </a:r>
            <a:r>
              <a:rPr lang="en-US" sz="1200" dirty="0" smtClean="0"/>
              <a:t>parameter identification using particle swarm optimization” Sensors and Actuators A, </a:t>
            </a:r>
            <a:r>
              <a:rPr lang="en-US" sz="1200" smtClean="0"/>
              <a:t>132:441–451.</a:t>
            </a:r>
            <a:endParaRPr lang="en-US" sz="1200" dirty="0"/>
          </a:p>
        </p:txBody>
      </p:sp>
      <p:sp>
        <p:nvSpPr>
          <p:cNvPr id="30" name="Text Box 9"/>
          <p:cNvSpPr txBox="1">
            <a:spLocks noChangeArrowheads="1"/>
          </p:cNvSpPr>
          <p:nvPr/>
        </p:nvSpPr>
        <p:spPr bwMode="auto">
          <a:xfrm>
            <a:off x="0" y="2540966"/>
            <a:ext cx="9144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Δυναμική απόκριση θεμελίων</a:t>
            </a:r>
            <a:endParaRPr lang="en-US" sz="1400" dirty="0">
              <a:solidFill>
                <a:schemeClr val="tx2"/>
              </a:solidFill>
            </a:endParaRPr>
          </a:p>
        </p:txBody>
      </p:sp>
      <p:sp>
        <p:nvSpPr>
          <p:cNvPr id="31" name="Text Box 8"/>
          <p:cNvSpPr txBox="1">
            <a:spLocks noChangeArrowheads="1"/>
          </p:cNvSpPr>
          <p:nvPr/>
        </p:nvSpPr>
        <p:spPr bwMode="auto">
          <a:xfrm>
            <a:off x="0" y="2824459"/>
            <a:ext cx="9144000" cy="46166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err="1" smtClean="0"/>
              <a:t>Gerolymos</a:t>
            </a:r>
            <a:r>
              <a:rPr lang="en-US" sz="1200" dirty="0" smtClean="0"/>
              <a:t>, N., </a:t>
            </a:r>
            <a:r>
              <a:rPr lang="en-US" sz="1200" dirty="0" err="1" smtClean="0"/>
              <a:t>Gazetas</a:t>
            </a:r>
            <a:r>
              <a:rPr lang="en-US" sz="1200" dirty="0" smtClean="0"/>
              <a:t>, G. (2006) “Static and dynamic response of massive caisson foundations with soil and interface nonlinearities—validation and results” Soil Dynamics and Earthquake Engineering 26:377–394.</a:t>
            </a:r>
            <a:endParaRPr lang="en-US" sz="1200" dirty="0"/>
          </a:p>
        </p:txBody>
      </p:sp>
      <p:grpSp>
        <p:nvGrpSpPr>
          <p:cNvPr id="3" name="Group 21"/>
          <p:cNvGrpSpPr/>
          <p:nvPr/>
        </p:nvGrpSpPr>
        <p:grpSpPr>
          <a:xfrm>
            <a:off x="785786" y="3429000"/>
            <a:ext cx="6965982" cy="2195515"/>
            <a:chOff x="785786" y="3429000"/>
            <a:chExt cx="6965982" cy="2195515"/>
          </a:xfrm>
        </p:grpSpPr>
        <p:pic>
          <p:nvPicPr>
            <p:cNvPr id="161797" name="Picture 5"/>
            <p:cNvPicPr>
              <a:picLocks noChangeAspect="1" noChangeArrowheads="1"/>
            </p:cNvPicPr>
            <p:nvPr/>
          </p:nvPicPr>
          <p:blipFill>
            <a:blip r:embed="rId3"/>
            <a:srcRect/>
            <a:stretch>
              <a:fillRect/>
            </a:stretch>
          </p:blipFill>
          <p:spPr bwMode="auto">
            <a:xfrm>
              <a:off x="785786" y="3429000"/>
              <a:ext cx="2890853" cy="2195515"/>
            </a:xfrm>
            <a:prstGeom prst="rect">
              <a:avLst/>
            </a:prstGeom>
            <a:noFill/>
            <a:ln w="9525">
              <a:noFill/>
              <a:miter lim="800000"/>
              <a:headEnd/>
              <a:tailEnd/>
            </a:ln>
            <a:effectLst/>
          </p:spPr>
        </p:pic>
        <p:pic>
          <p:nvPicPr>
            <p:cNvPr id="161798" name="Picture 6"/>
            <p:cNvPicPr>
              <a:picLocks noChangeAspect="1" noChangeArrowheads="1"/>
            </p:cNvPicPr>
            <p:nvPr/>
          </p:nvPicPr>
          <p:blipFill>
            <a:blip r:embed="rId4"/>
            <a:srcRect/>
            <a:stretch>
              <a:fillRect/>
            </a:stretch>
          </p:blipFill>
          <p:spPr bwMode="auto">
            <a:xfrm>
              <a:off x="4714876" y="3500438"/>
              <a:ext cx="3036892" cy="2102464"/>
            </a:xfrm>
            <a:prstGeom prst="rect">
              <a:avLst/>
            </a:prstGeom>
            <a:noFill/>
            <a:ln w="9525">
              <a:noFill/>
              <a:miter lim="800000"/>
              <a:headEnd/>
              <a:tailEnd/>
            </a:ln>
            <a:effectLst/>
          </p:spPr>
        </p:pic>
      </p:grpSp>
      <p:grpSp>
        <p:nvGrpSpPr>
          <p:cNvPr id="14" name="Group 13"/>
          <p:cNvGrpSpPr/>
          <p:nvPr/>
        </p:nvGrpSpPr>
        <p:grpSpPr>
          <a:xfrm>
            <a:off x="1428728" y="0"/>
            <a:ext cx="6180601" cy="2428892"/>
            <a:chOff x="1428728" y="0"/>
            <a:chExt cx="6180601" cy="2428892"/>
          </a:xfrm>
        </p:grpSpPr>
        <p:pic>
          <p:nvPicPr>
            <p:cNvPr id="165890" name="Picture 2"/>
            <p:cNvPicPr>
              <a:picLocks noChangeAspect="1" noChangeArrowheads="1"/>
            </p:cNvPicPr>
            <p:nvPr/>
          </p:nvPicPr>
          <p:blipFill>
            <a:blip r:embed="rId5"/>
            <a:srcRect/>
            <a:stretch>
              <a:fillRect/>
            </a:stretch>
          </p:blipFill>
          <p:spPr bwMode="auto">
            <a:xfrm>
              <a:off x="4143373" y="1"/>
              <a:ext cx="3465956" cy="2428868"/>
            </a:xfrm>
            <a:prstGeom prst="rect">
              <a:avLst/>
            </a:prstGeom>
            <a:noFill/>
            <a:ln w="9525">
              <a:noFill/>
              <a:miter lim="800000"/>
              <a:headEnd/>
              <a:tailEnd/>
            </a:ln>
            <a:effectLst/>
          </p:spPr>
        </p:pic>
        <p:pic>
          <p:nvPicPr>
            <p:cNvPr id="165891" name="Picture 3"/>
            <p:cNvPicPr>
              <a:picLocks noChangeAspect="1" noChangeArrowheads="1"/>
            </p:cNvPicPr>
            <p:nvPr/>
          </p:nvPicPr>
          <p:blipFill>
            <a:blip r:embed="rId6"/>
            <a:srcRect/>
            <a:stretch>
              <a:fillRect/>
            </a:stretch>
          </p:blipFill>
          <p:spPr bwMode="auto">
            <a:xfrm>
              <a:off x="1428728" y="0"/>
              <a:ext cx="2428892" cy="2428892"/>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37" name="Text Box 9"/>
          <p:cNvSpPr txBox="1">
            <a:spLocks noChangeArrowheads="1"/>
          </p:cNvSpPr>
          <p:nvPr/>
        </p:nvSpPr>
        <p:spPr bwMode="auto">
          <a:xfrm>
            <a:off x="157132" y="2357430"/>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Α) Προβλήματα σύγκλισης</a:t>
            </a:r>
            <a:r>
              <a:rPr lang="en-US" sz="1600" b="1" dirty="0" smtClean="0">
                <a:solidFill>
                  <a:schemeClr val="tx2"/>
                </a:solidFill>
              </a:rPr>
              <a:t> </a:t>
            </a:r>
            <a:r>
              <a:rPr lang="el-GR" sz="1600" b="1" dirty="0" smtClean="0">
                <a:solidFill>
                  <a:schemeClr val="tx2"/>
                </a:solidFill>
              </a:rPr>
              <a:t>και απόδοσης. </a:t>
            </a:r>
            <a:endParaRPr lang="en-GB" sz="1600" b="1" dirty="0">
              <a:solidFill>
                <a:schemeClr val="tx2"/>
              </a:solidFill>
            </a:endParaRPr>
          </a:p>
        </p:txBody>
      </p:sp>
      <p:sp>
        <p:nvSpPr>
          <p:cNvPr id="8" name="Text Box 9"/>
          <p:cNvSpPr txBox="1">
            <a:spLocks noChangeArrowheads="1"/>
          </p:cNvSpPr>
          <p:nvPr/>
        </p:nvSpPr>
        <p:spPr bwMode="auto">
          <a:xfrm>
            <a:off x="157132" y="2714620"/>
            <a:ext cx="8858311" cy="1492716"/>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Η συνηθέστερη αντιμετώπιση:</a:t>
            </a:r>
          </a:p>
          <a:p>
            <a:pPr>
              <a:spcBef>
                <a:spcPct val="50000"/>
              </a:spcBef>
            </a:pPr>
            <a:r>
              <a:rPr lang="el-GR" sz="1400" dirty="0" smtClean="0">
                <a:solidFill>
                  <a:schemeClr val="tx2"/>
                </a:solidFill>
              </a:rPr>
              <a:t>1) Η εκθετική παράμετρος </a:t>
            </a:r>
            <a:r>
              <a:rPr lang="en-US" sz="1400" i="1" dirty="0" smtClean="0">
                <a:solidFill>
                  <a:schemeClr val="tx2"/>
                </a:solidFill>
              </a:rPr>
              <a:t>n</a:t>
            </a:r>
            <a:r>
              <a:rPr lang="en-US" sz="1400" dirty="0" smtClean="0">
                <a:solidFill>
                  <a:schemeClr val="tx2"/>
                </a:solidFill>
              </a:rPr>
              <a:t> </a:t>
            </a:r>
            <a:r>
              <a:rPr lang="el-GR" sz="1400" dirty="0" smtClean="0">
                <a:solidFill>
                  <a:schemeClr val="tx2"/>
                </a:solidFill>
              </a:rPr>
              <a:t>θεωρείται γνωστή.</a:t>
            </a:r>
            <a:endParaRPr lang="en-US" sz="1400" dirty="0" smtClean="0">
              <a:solidFill>
                <a:schemeClr val="tx2"/>
              </a:solidFill>
            </a:endParaRPr>
          </a:p>
          <a:p>
            <a:pPr>
              <a:spcBef>
                <a:spcPct val="50000"/>
              </a:spcBef>
            </a:pPr>
            <a:r>
              <a:rPr lang="el-GR" sz="1400" dirty="0" smtClean="0">
                <a:solidFill>
                  <a:schemeClr val="tx2"/>
                </a:solidFill>
              </a:rPr>
              <a:t>2) Υλοποίηση ανά στάδια: </a:t>
            </a:r>
          </a:p>
          <a:p>
            <a:pPr marL="361950">
              <a:spcBef>
                <a:spcPct val="50000"/>
              </a:spcBef>
            </a:pPr>
            <a:r>
              <a:rPr lang="el-GR" sz="1400" dirty="0" smtClean="0">
                <a:solidFill>
                  <a:schemeClr val="tx2"/>
                </a:solidFill>
              </a:rPr>
              <a:t>Στο πρώτο στάδιο μερικές εκ των παραμέτρων τίθενται ίσες με «συνήθεις» τιμές</a:t>
            </a:r>
            <a:r>
              <a:rPr lang="en-US" sz="1400" dirty="0" smtClean="0">
                <a:solidFill>
                  <a:schemeClr val="tx2"/>
                </a:solidFill>
              </a:rPr>
              <a:t> </a:t>
            </a:r>
            <a:r>
              <a:rPr lang="el-GR" sz="1400" dirty="0" smtClean="0">
                <a:solidFill>
                  <a:schemeClr val="tx2"/>
                </a:solidFill>
              </a:rPr>
              <a:t>και ο αλγόριθμος ταυτοποίησης εφαρμόζεται για τις υπόλοιπες. Στο δεύτερο στάδιο ενεργοποιούνται όλες οι παράμετροι.</a:t>
            </a:r>
            <a:endParaRPr lang="en-GB" sz="1400" dirty="0">
              <a:solidFill>
                <a:schemeClr val="tx2"/>
              </a:solidFill>
            </a:endParaRPr>
          </a:p>
        </p:txBody>
      </p:sp>
      <p:sp>
        <p:nvSpPr>
          <p:cNvPr id="9" name="Text Box 9"/>
          <p:cNvSpPr txBox="1">
            <a:spLocks noChangeArrowheads="1"/>
          </p:cNvSpPr>
          <p:nvPr/>
        </p:nvSpPr>
        <p:spPr bwMode="auto">
          <a:xfrm>
            <a:off x="157132" y="4308281"/>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Β) Δεν μελετάται η επίδραση της (ενδεχόμενης) ιξώδους απόσβεσης του συστήματος. </a:t>
            </a:r>
            <a:endParaRPr lang="en-GB" sz="1600" b="1" dirty="0">
              <a:solidFill>
                <a:schemeClr val="tx2"/>
              </a:solidFill>
            </a:endParaRPr>
          </a:p>
        </p:txBody>
      </p:sp>
      <p:sp>
        <p:nvSpPr>
          <p:cNvPr id="10" name="Text Box 9"/>
          <p:cNvSpPr txBox="1">
            <a:spLocks noChangeArrowheads="1"/>
          </p:cNvSpPr>
          <p:nvPr/>
        </p:nvSpPr>
        <p:spPr bwMode="auto">
          <a:xfrm>
            <a:off x="157133" y="4736909"/>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Γ) Οι μελέτες εστιάζουν στην μέθοδο και αγνοούν την πληροφορία που περιέχεται στα δεδομένα. </a:t>
            </a:r>
            <a:endParaRPr lang="en-GB" sz="1600" b="1" dirty="0">
              <a:solidFill>
                <a:schemeClr val="tx2"/>
              </a:solidFill>
            </a:endParaRPr>
          </a:p>
        </p:txBody>
      </p:sp>
      <p:sp>
        <p:nvSpPr>
          <p:cNvPr id="11" name="Text Box 6"/>
          <p:cNvSpPr txBox="1">
            <a:spLocks noChangeArrowheads="1"/>
          </p:cNvSpPr>
          <p:nvPr/>
        </p:nvSpPr>
        <p:spPr bwMode="auto">
          <a:xfrm>
            <a:off x="130583" y="1866889"/>
            <a:ext cx="8864600" cy="369332"/>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b="1" dirty="0" smtClean="0">
                <a:solidFill>
                  <a:schemeClr val="tx2"/>
                </a:solidFill>
              </a:rPr>
              <a:t>Κριτική επισκόπηση της βιβλιογραφίας</a:t>
            </a:r>
            <a:r>
              <a:rPr lang="el-GR" b="1" dirty="0" smtClean="0">
                <a:solidFill>
                  <a:schemeClr val="tx2"/>
                </a:solidFill>
              </a:rPr>
              <a:t>:</a:t>
            </a:r>
            <a:endParaRPr lang="en-US"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a:p>
            <a:pPr algn="r">
              <a:spcBef>
                <a:spcPct val="50000"/>
              </a:spcBef>
            </a:pPr>
            <a:r>
              <a:rPr lang="el-GR" sz="2400" b="1" dirty="0" smtClean="0">
                <a:solidFill>
                  <a:schemeClr val="tx2"/>
                </a:solidFill>
              </a:rPr>
              <a:t>(πειραματικά δεδομένα)</a:t>
            </a:r>
            <a:endParaRPr lang="en-GB" sz="2400" b="1" dirty="0">
              <a:solidFill>
                <a:schemeClr val="tx2"/>
              </a:solidFill>
            </a:endParaRPr>
          </a:p>
        </p:txBody>
      </p:sp>
      <p:sp>
        <p:nvSpPr>
          <p:cNvPr id="31" name="Text Box 9"/>
          <p:cNvSpPr txBox="1">
            <a:spLocks noChangeArrowheads="1"/>
          </p:cNvSpPr>
          <p:nvPr/>
        </p:nvSpPr>
        <p:spPr bwMode="auto">
          <a:xfrm>
            <a:off x="142844" y="1887538"/>
            <a:ext cx="8858311" cy="95410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Προτάθηκε μια νέα μέθοδος ταυτοποίησης</a:t>
            </a:r>
            <a:r>
              <a:rPr lang="el-GR" sz="1600" dirty="0" smtClean="0">
                <a:solidFill>
                  <a:schemeClr val="tx2"/>
                </a:solidFill>
              </a:rPr>
              <a:t>.</a:t>
            </a:r>
          </a:p>
          <a:p>
            <a:pPr>
              <a:spcBef>
                <a:spcPct val="50000"/>
              </a:spcBef>
            </a:pPr>
            <a:r>
              <a:rPr lang="el-GR" sz="1600" b="1" dirty="0" smtClean="0">
                <a:solidFill>
                  <a:schemeClr val="tx2"/>
                </a:solidFill>
              </a:rPr>
              <a:t>Εξελικτικοί Αλγόριθμοι (</a:t>
            </a:r>
            <a:r>
              <a:rPr lang="en-US" sz="1600" b="1" dirty="0" smtClean="0">
                <a:solidFill>
                  <a:schemeClr val="tx2"/>
                </a:solidFill>
              </a:rPr>
              <a:t>evolutionary algorithms)</a:t>
            </a:r>
            <a:r>
              <a:rPr lang="el-GR" sz="1600" dirty="0" smtClean="0">
                <a:solidFill>
                  <a:schemeClr val="tx2"/>
                </a:solidFill>
              </a:rPr>
              <a:t>: Αλγόριθμοι εμπνευσμένοι από την φυσική επιλογή και την βιολογική εξέλιξη των ειδών.</a:t>
            </a:r>
            <a:endParaRPr lang="en-GB" sz="1600" dirty="0">
              <a:solidFill>
                <a:schemeClr val="tx2"/>
              </a:solidFill>
            </a:endParaRPr>
          </a:p>
        </p:txBody>
      </p:sp>
      <p:sp>
        <p:nvSpPr>
          <p:cNvPr id="5" name="Text Box 9"/>
          <p:cNvSpPr txBox="1">
            <a:spLocks noChangeArrowheads="1"/>
          </p:cNvSpPr>
          <p:nvPr/>
        </p:nvSpPr>
        <p:spPr bwMode="auto">
          <a:xfrm>
            <a:off x="142845" y="2828921"/>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Α) Δεν απαιτούν παραγώγους, κάτι που είναι πολύ σημαντικό στην περίπτωση έντονα μη γραμμικών αντικειμενικών συναρτήσεων (</a:t>
            </a:r>
            <a:r>
              <a:rPr lang="en-US" sz="1600" dirty="0" smtClean="0">
                <a:solidFill>
                  <a:schemeClr val="tx2"/>
                </a:solidFill>
              </a:rPr>
              <a:t>gradient free)</a:t>
            </a:r>
            <a:r>
              <a:rPr lang="el-GR" sz="1600" dirty="0" smtClean="0">
                <a:solidFill>
                  <a:schemeClr val="tx2"/>
                </a:solidFill>
              </a:rPr>
              <a:t>.</a:t>
            </a:r>
            <a:endParaRPr lang="en-GB" sz="1600" dirty="0">
              <a:solidFill>
                <a:schemeClr val="tx2"/>
              </a:solidFill>
            </a:endParaRPr>
          </a:p>
        </p:txBody>
      </p:sp>
      <p:sp>
        <p:nvSpPr>
          <p:cNvPr id="6" name="Text Box 9"/>
          <p:cNvSpPr txBox="1">
            <a:spLocks noChangeArrowheads="1"/>
          </p:cNvSpPr>
          <p:nvPr/>
        </p:nvSpPr>
        <p:spPr bwMode="auto">
          <a:xfrm>
            <a:off x="142844" y="3400425"/>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Β) Διαθέτουν εγγενή δυνατότητα παράλληλης εκτέλεσης υπολογισμών σε ένα δίκτυο ηλεκτρονικών υπολογιστών (Η/Υ).</a:t>
            </a:r>
            <a:endParaRPr lang="en-GB" sz="1600" dirty="0">
              <a:solidFill>
                <a:schemeClr val="tx2"/>
              </a:solidFill>
            </a:endParaRPr>
          </a:p>
        </p:txBody>
      </p:sp>
      <p:sp>
        <p:nvSpPr>
          <p:cNvPr id="17" name="Text Box 9"/>
          <p:cNvSpPr txBox="1">
            <a:spLocks noChangeArrowheads="1"/>
          </p:cNvSpPr>
          <p:nvPr/>
        </p:nvSpPr>
        <p:spPr bwMode="auto">
          <a:xfrm>
            <a:off x="142844" y="4061529"/>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Αρχική έρευνα </a:t>
            </a:r>
            <a:r>
              <a:rPr lang="el-GR" sz="1600" b="1" baseline="30000" dirty="0" smtClean="0">
                <a:solidFill>
                  <a:schemeClr val="tx2"/>
                </a:solidFill>
              </a:rPr>
              <a:t>[1]</a:t>
            </a:r>
            <a:r>
              <a:rPr lang="el-GR" sz="1600" b="1" dirty="0" smtClean="0">
                <a:solidFill>
                  <a:schemeClr val="tx2"/>
                </a:solidFill>
              </a:rPr>
              <a:t>:</a:t>
            </a:r>
            <a:r>
              <a:rPr lang="en-US" sz="1600" b="1" dirty="0" smtClean="0">
                <a:solidFill>
                  <a:schemeClr val="tx2"/>
                </a:solidFill>
              </a:rPr>
              <a:t> </a:t>
            </a:r>
            <a:r>
              <a:rPr lang="el-GR" sz="1600" dirty="0" smtClean="0">
                <a:solidFill>
                  <a:schemeClr val="tx2"/>
                </a:solidFill>
              </a:rPr>
              <a:t>Χρήση του αλγόριθμου </a:t>
            </a:r>
            <a:r>
              <a:rPr lang="en-US" sz="1600" dirty="0" err="1" smtClean="0">
                <a:solidFill>
                  <a:schemeClr val="tx2"/>
                </a:solidFill>
              </a:rPr>
              <a:t>SawTooth</a:t>
            </a:r>
            <a:r>
              <a:rPr lang="en-US" sz="1600" dirty="0" smtClean="0">
                <a:solidFill>
                  <a:schemeClr val="tx2"/>
                </a:solidFill>
              </a:rPr>
              <a:t>-GA</a:t>
            </a:r>
            <a:r>
              <a:rPr lang="el-GR" sz="1600" dirty="0" smtClean="0">
                <a:solidFill>
                  <a:schemeClr val="tx2"/>
                </a:solidFill>
              </a:rPr>
              <a:t> </a:t>
            </a:r>
            <a:r>
              <a:rPr lang="el-GR" sz="1600" b="1" baseline="30000" dirty="0" smtClean="0">
                <a:solidFill>
                  <a:schemeClr val="tx2"/>
                </a:solidFill>
              </a:rPr>
              <a:t>[2]</a:t>
            </a:r>
            <a:r>
              <a:rPr lang="el-GR" sz="1600" dirty="0" smtClean="0">
                <a:solidFill>
                  <a:schemeClr val="tx2"/>
                </a:solidFill>
              </a:rPr>
              <a:t> για την εύρεση των άγνωστων τιμών των παραμέτρων</a:t>
            </a:r>
            <a:r>
              <a:rPr lang="en-US" sz="1600" dirty="0" smtClean="0">
                <a:solidFill>
                  <a:schemeClr val="tx2"/>
                </a:solidFill>
              </a:rPr>
              <a:t>.</a:t>
            </a:r>
            <a:endParaRPr lang="en-GB" sz="1600" b="1" dirty="0">
              <a:solidFill>
                <a:schemeClr val="tx2"/>
              </a:solidFill>
            </a:endParaRPr>
          </a:p>
        </p:txBody>
      </p:sp>
      <p:sp>
        <p:nvSpPr>
          <p:cNvPr id="18" name="Text Box 32"/>
          <p:cNvSpPr txBox="1">
            <a:spLocks noChangeArrowheads="1"/>
          </p:cNvSpPr>
          <p:nvPr/>
        </p:nvSpPr>
        <p:spPr bwMode="auto">
          <a:xfrm>
            <a:off x="142844" y="6000768"/>
            <a:ext cx="8405813" cy="738664"/>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GB" sz="1400" dirty="0" smtClean="0">
                <a:solidFill>
                  <a:schemeClr val="tx2"/>
                </a:solidFill>
              </a:rPr>
              <a:t>[2] </a:t>
            </a:r>
            <a:r>
              <a:rPr lang="en-GB" sz="1400" dirty="0" err="1" smtClean="0"/>
              <a:t>Koumousis</a:t>
            </a:r>
            <a:r>
              <a:rPr lang="en-GB" sz="1400" dirty="0" smtClean="0"/>
              <a:t>, V.K., </a:t>
            </a:r>
            <a:r>
              <a:rPr lang="en-GB" sz="1400" dirty="0" err="1" smtClean="0"/>
              <a:t>Katsaras</a:t>
            </a:r>
            <a:r>
              <a:rPr lang="en-GB" sz="1400" dirty="0" smtClean="0"/>
              <a:t>, C.P. (2006) “A Saw-Tooth Genetic Algorithm Combining the Effects of Variable Population Size and </a:t>
            </a:r>
            <a:r>
              <a:rPr lang="en-GB" sz="1400" dirty="0" err="1" smtClean="0"/>
              <a:t>Reinitialization</a:t>
            </a:r>
            <a:r>
              <a:rPr lang="en-GB" sz="1400" dirty="0" smtClean="0"/>
              <a:t> to Enhance Performance” IEEE Transactions on Evolutionary Computation, 10(1):19-28.</a:t>
            </a:r>
            <a:endParaRPr lang="en-US" sz="1400" dirty="0" err="1" smtClean="0">
              <a:solidFill>
                <a:schemeClr val="tx2"/>
              </a:solidFill>
            </a:endParaRPr>
          </a:p>
        </p:txBody>
      </p:sp>
      <p:sp>
        <p:nvSpPr>
          <p:cNvPr id="21" name="Text Box 9"/>
          <p:cNvSpPr txBox="1">
            <a:spLocks noChangeArrowheads="1"/>
          </p:cNvSpPr>
          <p:nvPr/>
        </p:nvSpPr>
        <p:spPr bwMode="auto">
          <a:xfrm>
            <a:off x="142844" y="4646304"/>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Πολλά υποσχόμενη υλοποίηση. Κρίθηκε σκόπιμη η δημιουργία ενός </a:t>
            </a:r>
            <a:r>
              <a:rPr lang="el-GR" sz="1600" b="1" dirty="0" smtClean="0">
                <a:solidFill>
                  <a:schemeClr val="tx2"/>
                </a:solidFill>
              </a:rPr>
              <a:t>υβριδικού εξελικτικού αλγορίθμου </a:t>
            </a:r>
            <a:r>
              <a:rPr lang="el-GR" sz="1600" dirty="0" smtClean="0">
                <a:solidFill>
                  <a:schemeClr val="tx2"/>
                </a:solidFill>
              </a:rPr>
              <a:t>για την αύξηση της απόδοσης.</a:t>
            </a:r>
            <a:endParaRPr lang="en-GB" sz="1600" dirty="0">
              <a:solidFill>
                <a:schemeClr val="tx2"/>
              </a:solidFill>
            </a:endParaRPr>
          </a:p>
        </p:txBody>
      </p:sp>
      <p:sp>
        <p:nvSpPr>
          <p:cNvPr id="11" name="Text Box 32"/>
          <p:cNvSpPr txBox="1">
            <a:spLocks noChangeArrowheads="1"/>
          </p:cNvSpPr>
          <p:nvPr/>
        </p:nvSpPr>
        <p:spPr bwMode="auto">
          <a:xfrm>
            <a:off x="142844" y="5286388"/>
            <a:ext cx="8405813" cy="738664"/>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en-US" sz="1400" dirty="0" smtClean="0">
                <a:solidFill>
                  <a:schemeClr val="tx2"/>
                </a:solidFill>
              </a:rPr>
              <a:t>[1] </a:t>
            </a:r>
            <a:r>
              <a:rPr lang="en-GB" sz="1400" dirty="0" err="1" smtClean="0"/>
              <a:t>Charalampakis</a:t>
            </a:r>
            <a:r>
              <a:rPr lang="en-GB" sz="1400" dirty="0" smtClean="0"/>
              <a:t>, A.E., </a:t>
            </a:r>
            <a:r>
              <a:rPr lang="en-GB" sz="1400" dirty="0" err="1" smtClean="0"/>
              <a:t>Koumousis</a:t>
            </a:r>
            <a:r>
              <a:rPr lang="en-GB" sz="1400" dirty="0" smtClean="0"/>
              <a:t>, V.K. (2006) “Parameter Estimation of Bouc-Wen Hysteretic Systems using </a:t>
            </a:r>
            <a:r>
              <a:rPr lang="en-GB" sz="1400" dirty="0" err="1" smtClean="0"/>
              <a:t>Sawtooth</a:t>
            </a:r>
            <a:r>
              <a:rPr lang="en-GB" sz="1400" dirty="0" smtClean="0"/>
              <a:t> Genetic Algorithm” Proceedings of the Fifth International Conference on Engineering Computational Technology, Las Palmas de Gran </a:t>
            </a:r>
            <a:r>
              <a:rPr lang="en-GB" sz="1400" dirty="0" err="1" smtClean="0"/>
              <a:t>Canaria</a:t>
            </a:r>
            <a:r>
              <a:rPr lang="en-GB" sz="1400" dirty="0" smtClean="0"/>
              <a:t>, Spain.</a:t>
            </a:r>
            <a:endParaRPr lang="en-US" sz="1400" dirty="0" err="1"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 grpId="0"/>
      <p:bldP spid="6" grpId="0"/>
      <p:bldP spid="17" grpId="0"/>
      <p:bldP spid="18" grpId="0"/>
      <p:bldP spid="21"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a:p>
            <a:pPr algn="r">
              <a:spcBef>
                <a:spcPct val="50000"/>
              </a:spcBef>
            </a:pPr>
            <a:r>
              <a:rPr lang="el-GR" sz="2400" b="1" dirty="0" smtClean="0">
                <a:solidFill>
                  <a:schemeClr val="tx2"/>
                </a:solidFill>
              </a:rPr>
              <a:t>(πειραματικά δεδομένα)</a:t>
            </a:r>
            <a:endParaRPr lang="en-GB" sz="2400" b="1" dirty="0">
              <a:solidFill>
                <a:schemeClr val="tx2"/>
              </a:solidFill>
            </a:endParaRPr>
          </a:p>
        </p:txBody>
      </p:sp>
      <p:sp>
        <p:nvSpPr>
          <p:cNvPr id="15" name="Text Box 9"/>
          <p:cNvSpPr txBox="1">
            <a:spLocks noChangeArrowheads="1"/>
          </p:cNvSpPr>
          <p:nvPr/>
        </p:nvSpPr>
        <p:spPr bwMode="auto">
          <a:xfrm>
            <a:off x="142844" y="1893144"/>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Προτεινόμενος αλγόριθμος ταυτοποίησης </a:t>
            </a:r>
            <a:r>
              <a:rPr lang="el-GR" sz="1600" b="1" baseline="30000" dirty="0" smtClean="0">
                <a:solidFill>
                  <a:schemeClr val="tx2"/>
                </a:solidFill>
              </a:rPr>
              <a:t>[1]</a:t>
            </a:r>
            <a:r>
              <a:rPr lang="el-GR" sz="1600" b="1" dirty="0" smtClean="0">
                <a:solidFill>
                  <a:schemeClr val="tx2"/>
                </a:solidFill>
              </a:rPr>
              <a:t>:</a:t>
            </a:r>
            <a:endParaRPr lang="en-GB" sz="16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1025" name="Object 1"/>
          <p:cNvGraphicFramePr>
            <a:graphicFrameLocks noChangeAspect="1"/>
          </p:cNvGraphicFramePr>
          <p:nvPr/>
        </p:nvGraphicFramePr>
        <p:xfrm>
          <a:off x="4843534" y="1760208"/>
          <a:ext cx="4219501" cy="2357454"/>
        </p:xfrm>
        <a:graphic>
          <a:graphicData uri="http://schemas.openxmlformats.org/presentationml/2006/ole">
            <p:oleObj spid="_x0000_s1025" name="Visio" r:id="rId3" imgW="5884650" imgH="3280733" progId="Visio.Drawing.11">
              <p:embed/>
            </p:oleObj>
          </a:graphicData>
        </a:graphic>
      </p:graphicFrame>
      <p:sp>
        <p:nvSpPr>
          <p:cNvPr id="29" name="Text Box 9"/>
          <p:cNvSpPr txBox="1">
            <a:spLocks noChangeArrowheads="1"/>
          </p:cNvSpPr>
          <p:nvPr/>
        </p:nvSpPr>
        <p:spPr bwMode="auto">
          <a:xfrm>
            <a:off x="142844" y="2291706"/>
            <a:ext cx="407196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Α) </a:t>
            </a:r>
            <a:r>
              <a:rPr lang="en-US" sz="1600" b="1" dirty="0" err="1" smtClean="0">
                <a:solidFill>
                  <a:schemeClr val="tx2"/>
                </a:solidFill>
              </a:rPr>
              <a:t>SawTooth</a:t>
            </a:r>
            <a:r>
              <a:rPr lang="en-US" sz="1600" b="1" dirty="0" smtClean="0">
                <a:solidFill>
                  <a:schemeClr val="tx2"/>
                </a:solidFill>
              </a:rPr>
              <a:t>-GA</a:t>
            </a:r>
            <a:r>
              <a:rPr lang="el-GR" sz="1600" b="1" dirty="0" smtClean="0">
                <a:solidFill>
                  <a:schemeClr val="tx2"/>
                </a:solidFill>
              </a:rPr>
              <a:t> </a:t>
            </a:r>
            <a:r>
              <a:rPr lang="el-GR" sz="1600" b="1" baseline="30000" dirty="0" smtClean="0">
                <a:solidFill>
                  <a:schemeClr val="tx2"/>
                </a:solidFill>
              </a:rPr>
              <a:t>[2]</a:t>
            </a:r>
            <a:r>
              <a:rPr lang="el-GR" sz="1600" b="1" dirty="0" smtClean="0">
                <a:solidFill>
                  <a:schemeClr val="tx2"/>
                </a:solidFill>
              </a:rPr>
              <a:t>:</a:t>
            </a:r>
            <a:endParaRPr lang="en-GB" sz="1600" b="1" dirty="0">
              <a:solidFill>
                <a:schemeClr val="tx2"/>
              </a:solidFill>
            </a:endParaRPr>
          </a:p>
        </p:txBody>
      </p:sp>
      <p:sp>
        <p:nvSpPr>
          <p:cNvPr id="30" name="Text Box 9"/>
          <p:cNvSpPr txBox="1">
            <a:spLocks noChangeArrowheads="1"/>
          </p:cNvSpPr>
          <p:nvPr/>
        </p:nvSpPr>
        <p:spPr bwMode="auto">
          <a:xfrm>
            <a:off x="142844" y="2600328"/>
            <a:ext cx="4643470" cy="1277273"/>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Γενετικός Αλγόριθμος με μεταβαλλόμενο μέγεθος και περιοδική μερική αρχικοποίηση του πληθυσμού.</a:t>
            </a:r>
          </a:p>
          <a:p>
            <a:pPr>
              <a:spcBef>
                <a:spcPct val="50000"/>
              </a:spcBef>
              <a:tabLst>
                <a:tab pos="361950" algn="l"/>
              </a:tabLst>
            </a:pPr>
            <a:r>
              <a:rPr lang="en-US" sz="1400" i="1" dirty="0" smtClean="0">
                <a:solidFill>
                  <a:schemeClr val="tx2"/>
                </a:solidFill>
              </a:rPr>
              <a:t>N</a:t>
            </a:r>
            <a:r>
              <a:rPr lang="en-US" sz="1400" i="1" baseline="-25000" dirty="0" smtClean="0">
                <a:solidFill>
                  <a:schemeClr val="tx2"/>
                </a:solidFill>
              </a:rPr>
              <a:t>m</a:t>
            </a:r>
            <a:r>
              <a:rPr lang="en-US" sz="1400" dirty="0" smtClean="0">
                <a:solidFill>
                  <a:schemeClr val="tx2"/>
                </a:solidFill>
              </a:rPr>
              <a:t> 	</a:t>
            </a:r>
            <a:r>
              <a:rPr lang="el-GR" sz="1400" dirty="0" smtClean="0">
                <a:solidFill>
                  <a:schemeClr val="tx2"/>
                </a:solidFill>
              </a:rPr>
              <a:t>Μέσος πληθυσμός</a:t>
            </a:r>
            <a:br>
              <a:rPr lang="el-GR" sz="1400" dirty="0" smtClean="0">
                <a:solidFill>
                  <a:schemeClr val="tx2"/>
                </a:solidFill>
              </a:rPr>
            </a:br>
            <a:r>
              <a:rPr lang="el-GR" sz="1400" i="1" dirty="0" smtClean="0">
                <a:solidFill>
                  <a:schemeClr val="tx2"/>
                </a:solidFill>
              </a:rPr>
              <a:t>Τ</a:t>
            </a:r>
            <a:r>
              <a:rPr lang="el-GR" sz="1400" dirty="0" smtClean="0">
                <a:solidFill>
                  <a:schemeClr val="tx2"/>
                </a:solidFill>
              </a:rPr>
              <a:t> 	Περίοδος μεταβολής</a:t>
            </a:r>
            <a:br>
              <a:rPr lang="el-GR" sz="1400" dirty="0" smtClean="0">
                <a:solidFill>
                  <a:schemeClr val="tx2"/>
                </a:solidFill>
              </a:rPr>
            </a:br>
            <a:r>
              <a:rPr lang="en-US" sz="1400" i="1" dirty="0" smtClean="0">
                <a:solidFill>
                  <a:schemeClr val="tx2"/>
                </a:solidFill>
              </a:rPr>
              <a:t>D</a:t>
            </a:r>
            <a:r>
              <a:rPr lang="en-US" sz="1400" dirty="0" smtClean="0">
                <a:solidFill>
                  <a:schemeClr val="tx2"/>
                </a:solidFill>
              </a:rPr>
              <a:t>	</a:t>
            </a:r>
            <a:r>
              <a:rPr lang="el-GR" sz="1400" dirty="0" smtClean="0">
                <a:solidFill>
                  <a:schemeClr val="tx2"/>
                </a:solidFill>
              </a:rPr>
              <a:t>Ημιεύρος μεταβολής πληθυσμού</a:t>
            </a:r>
            <a:endParaRPr lang="en-GB" sz="1400" dirty="0">
              <a:solidFill>
                <a:schemeClr val="tx2"/>
              </a:solidFill>
            </a:endParaRPr>
          </a:p>
        </p:txBody>
      </p:sp>
      <p:sp>
        <p:nvSpPr>
          <p:cNvPr id="31" name="Text Box 9"/>
          <p:cNvSpPr txBox="1">
            <a:spLocks noChangeArrowheads="1"/>
          </p:cNvSpPr>
          <p:nvPr/>
        </p:nvSpPr>
        <p:spPr bwMode="auto">
          <a:xfrm>
            <a:off x="142844" y="3934780"/>
            <a:ext cx="407196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Β) </a:t>
            </a:r>
            <a:r>
              <a:rPr lang="en-US" sz="1600" b="1" dirty="0" smtClean="0">
                <a:solidFill>
                  <a:schemeClr val="tx2"/>
                </a:solidFill>
              </a:rPr>
              <a:t>Greedy ascent hill climbing</a:t>
            </a:r>
            <a:r>
              <a:rPr lang="el-GR" sz="1600" b="1" dirty="0" smtClean="0">
                <a:solidFill>
                  <a:schemeClr val="tx2"/>
                </a:solidFill>
              </a:rPr>
              <a:t> (</a:t>
            </a:r>
            <a:r>
              <a:rPr lang="en-US" sz="1600" b="1" dirty="0" smtClean="0">
                <a:solidFill>
                  <a:schemeClr val="tx2"/>
                </a:solidFill>
              </a:rPr>
              <a:t>GAHC)</a:t>
            </a:r>
            <a:endParaRPr lang="en-GB" sz="1600" b="1" dirty="0">
              <a:solidFill>
                <a:schemeClr val="tx2"/>
              </a:solidFill>
            </a:endParaRPr>
          </a:p>
        </p:txBody>
      </p:sp>
      <p:sp>
        <p:nvSpPr>
          <p:cNvPr id="32" name="Text Box 9"/>
          <p:cNvSpPr txBox="1">
            <a:spLocks noChangeArrowheads="1"/>
          </p:cNvSpPr>
          <p:nvPr/>
        </p:nvSpPr>
        <p:spPr bwMode="auto">
          <a:xfrm>
            <a:off x="142844" y="4253569"/>
            <a:ext cx="8858312" cy="523220"/>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Αλγόριθμος τοπικής βελτιστοποίησης. Υλοποιείται με ατέρμονη εναλλαγή </a:t>
            </a:r>
            <a:r>
              <a:rPr lang="en-US" sz="1400" dirty="0" smtClean="0">
                <a:solidFill>
                  <a:schemeClr val="tx2"/>
                </a:solidFill>
              </a:rPr>
              <a:t>(bit-flip) </a:t>
            </a:r>
            <a:r>
              <a:rPr lang="el-GR" sz="1400" dirty="0" smtClean="0">
                <a:solidFill>
                  <a:schemeClr val="tx2"/>
                </a:solidFill>
              </a:rPr>
              <a:t>των δυφίων του χρωμοσώματος από αριστερά προς τα δεξιά μέχρι την εύρεση του τοπικού βέλτιστου.</a:t>
            </a:r>
            <a:endParaRPr lang="en-GB" sz="1400" dirty="0">
              <a:solidFill>
                <a:schemeClr val="tx2"/>
              </a:solidFill>
            </a:endParaRPr>
          </a:p>
        </p:txBody>
      </p:sp>
      <p:sp>
        <p:nvSpPr>
          <p:cNvPr id="33" name="Text Box 9"/>
          <p:cNvSpPr txBox="1">
            <a:spLocks noChangeArrowheads="1"/>
          </p:cNvSpPr>
          <p:nvPr/>
        </p:nvSpPr>
        <p:spPr bwMode="auto">
          <a:xfrm>
            <a:off x="142844" y="4769176"/>
            <a:ext cx="4071966"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Γ) </a:t>
            </a:r>
            <a:r>
              <a:rPr lang="en-US" sz="1600" b="1" dirty="0" smtClean="0">
                <a:solidFill>
                  <a:schemeClr val="tx2"/>
                </a:solidFill>
              </a:rPr>
              <a:t>Bounding</a:t>
            </a:r>
            <a:endParaRPr lang="en-GB" sz="1600" b="1" dirty="0">
              <a:solidFill>
                <a:schemeClr val="tx2"/>
              </a:solidFill>
            </a:endParaRPr>
          </a:p>
        </p:txBody>
      </p:sp>
      <p:sp>
        <p:nvSpPr>
          <p:cNvPr id="34" name="Text Box 9"/>
          <p:cNvSpPr txBox="1">
            <a:spLocks noChangeArrowheads="1"/>
          </p:cNvSpPr>
          <p:nvPr/>
        </p:nvSpPr>
        <p:spPr bwMode="auto">
          <a:xfrm>
            <a:off x="142844" y="5103506"/>
            <a:ext cx="8858312" cy="523220"/>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Προτάθηκε </a:t>
            </a:r>
            <a:r>
              <a:rPr lang="el-GR" sz="1400" b="1" dirty="0" smtClean="0">
                <a:solidFill>
                  <a:schemeClr val="tx2"/>
                </a:solidFill>
              </a:rPr>
              <a:t>μια νέα μέθοδος συρρίκνωσης του χώρου των λύσεων</a:t>
            </a:r>
            <a:r>
              <a:rPr lang="el-GR" sz="1400" dirty="0" smtClean="0">
                <a:solidFill>
                  <a:schemeClr val="tx2"/>
                </a:solidFill>
              </a:rPr>
              <a:t> </a:t>
            </a:r>
            <a:r>
              <a:rPr lang="el-GR" sz="1400" b="1" dirty="0" smtClean="0">
                <a:solidFill>
                  <a:schemeClr val="tx2"/>
                </a:solidFill>
              </a:rPr>
              <a:t>με βάση την στατιστική ανάλυση δείγματος τοπικών βέλτιστων</a:t>
            </a:r>
            <a:r>
              <a:rPr lang="el-GR" sz="1400" dirty="0" smtClean="0">
                <a:solidFill>
                  <a:schemeClr val="tx2"/>
                </a:solidFill>
              </a:rPr>
              <a:t>.</a:t>
            </a:r>
            <a:endParaRPr lang="en-GB" sz="1400" dirty="0">
              <a:solidFill>
                <a:schemeClr val="tx2"/>
              </a:solidFill>
            </a:endParaRPr>
          </a:p>
        </p:txBody>
      </p:sp>
      <p:sp>
        <p:nvSpPr>
          <p:cNvPr id="35" name="Text Box 32"/>
          <p:cNvSpPr txBox="1">
            <a:spLocks noChangeArrowheads="1"/>
          </p:cNvSpPr>
          <p:nvPr/>
        </p:nvSpPr>
        <p:spPr bwMode="auto">
          <a:xfrm>
            <a:off x="142844" y="6106496"/>
            <a:ext cx="8786874" cy="738664"/>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n-GB" sz="1400" dirty="0" smtClean="0">
                <a:solidFill>
                  <a:schemeClr val="tx2"/>
                </a:solidFill>
              </a:rPr>
              <a:t>[</a:t>
            </a:r>
            <a:r>
              <a:rPr lang="el-GR" sz="1400" dirty="0" smtClean="0">
                <a:solidFill>
                  <a:schemeClr val="tx2"/>
                </a:solidFill>
              </a:rPr>
              <a:t>2</a:t>
            </a:r>
            <a:r>
              <a:rPr lang="en-GB" sz="1400" dirty="0" smtClean="0">
                <a:solidFill>
                  <a:schemeClr val="tx2"/>
                </a:solidFill>
              </a:rPr>
              <a:t>] </a:t>
            </a:r>
            <a:r>
              <a:rPr lang="en-GB" sz="1400" dirty="0" smtClean="0"/>
              <a:t>Koumousis, V.K., Katsaras, C.P. (2006) “A Saw-Tooth Genetic Algorithm Combining the Effects of Variable Population Size and </a:t>
            </a:r>
            <a:r>
              <a:rPr lang="en-GB" sz="1400" dirty="0" err="1" smtClean="0"/>
              <a:t>Reinitialization</a:t>
            </a:r>
            <a:r>
              <a:rPr lang="en-GB" sz="1400" dirty="0" smtClean="0"/>
              <a:t> to Enhance Performance”, IEEE Transactions on Evolutionary Computation, 10(1):19-28.</a:t>
            </a:r>
            <a:endParaRPr lang="en-US" sz="1400" dirty="0" err="1" smtClean="0">
              <a:solidFill>
                <a:schemeClr val="tx2"/>
              </a:solidFill>
            </a:endParaRPr>
          </a:p>
        </p:txBody>
      </p:sp>
      <p:sp>
        <p:nvSpPr>
          <p:cNvPr id="14" name="Text Box 32"/>
          <p:cNvSpPr txBox="1">
            <a:spLocks noChangeArrowheads="1"/>
          </p:cNvSpPr>
          <p:nvPr/>
        </p:nvSpPr>
        <p:spPr bwMode="auto">
          <a:xfrm>
            <a:off x="142844" y="5654714"/>
            <a:ext cx="8405813" cy="523220"/>
          </a:xfrm>
          <a:prstGeom prst="rect">
            <a:avLst/>
          </a:prstGeom>
          <a:noFill/>
          <a:ln w="12700">
            <a:noFill/>
            <a:miter lim="800000"/>
            <a:headEnd type="none" w="sm" len="sm"/>
            <a:tailEnd type="none" w="sm" len="sm"/>
          </a:ln>
        </p:spPr>
        <p:txBody>
          <a:bodyPr>
            <a:spAutoFit/>
          </a:bodyPr>
          <a:lstStyle/>
          <a:p>
            <a:pPr>
              <a:spcBef>
                <a:spcPct val="50000"/>
              </a:spcBef>
            </a:pPr>
            <a:r>
              <a:rPr lang="en-GB" sz="1400" b="1" dirty="0" smtClean="0"/>
              <a:t>[</a:t>
            </a:r>
            <a:r>
              <a:rPr lang="el-GR" sz="1400" b="1" dirty="0" smtClean="0"/>
              <a:t>1</a:t>
            </a:r>
            <a:r>
              <a:rPr lang="en-GB" sz="1400" b="1" dirty="0" smtClean="0"/>
              <a:t>] </a:t>
            </a:r>
            <a:r>
              <a:rPr lang="en-GB" sz="1400" b="1" dirty="0" err="1" smtClean="0"/>
              <a:t>Charalampakis</a:t>
            </a:r>
            <a:r>
              <a:rPr lang="en-GB" sz="1400" b="1" dirty="0" smtClean="0"/>
              <a:t>, A.E., Koumousis, V.K. (2008) “Identification of Bouc-Wen hysteretic systems by a hybrid evolutionary algorithm”, Journal of Sound and Vibration, 314:571-585.</a:t>
            </a:r>
            <a:endParaRPr lang="en-US" sz="1400" dirty="0" err="1"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childTnLst>
                                </p:cTn>
                              </p:par>
                              <p:par>
                                <p:cTn id="19" presetID="10" presetClass="entr" presetSubtype="0" fill="hold" nodeType="withEffect">
                                  <p:stCondLst>
                                    <p:cond delay="0"/>
                                  </p:stCondLst>
                                  <p:childTnLst>
                                    <p:set>
                                      <p:cBhvr>
                                        <p:cTn id="20" dur="1" fill="hold">
                                          <p:stCondLst>
                                            <p:cond delay="0"/>
                                          </p:stCondLst>
                                        </p:cTn>
                                        <p:tgtEl>
                                          <p:spTgt spid="1025"/>
                                        </p:tgtEl>
                                        <p:attrNameLst>
                                          <p:attrName>style.visibility</p:attrName>
                                        </p:attrNameLst>
                                      </p:cBhvr>
                                      <p:to>
                                        <p:strVal val="visible"/>
                                      </p:to>
                                    </p:set>
                                    <p:animEffect transition="in" filter="fade">
                                      <p:cBhvr>
                                        <p:cTn id="21" dur="1000"/>
                                        <p:tgtEl>
                                          <p:spTgt spid="10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9" grpId="0"/>
      <p:bldP spid="30" grpId="0"/>
      <p:bldP spid="31" grpId="0"/>
      <p:bldP spid="32" grpId="0"/>
      <p:bldP spid="33" grpId="0"/>
      <p:bldP spid="34" grpId="0"/>
      <p:bldP spid="35"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785926"/>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Συρρίκνωση του χώρου των λύσεων (</a:t>
            </a:r>
            <a:r>
              <a:rPr lang="en-US" sz="1600" b="1" dirty="0" smtClean="0">
                <a:solidFill>
                  <a:schemeClr val="tx2"/>
                </a:solidFill>
              </a:rPr>
              <a:t>Bounding)</a:t>
            </a:r>
            <a:r>
              <a:rPr lang="el-GR" sz="1600" b="1" dirty="0" smtClean="0">
                <a:solidFill>
                  <a:schemeClr val="tx2"/>
                </a:solidFill>
              </a:rPr>
              <a:t>:</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9" name="Text Box 9"/>
          <p:cNvSpPr txBox="1">
            <a:spLocks noChangeArrowheads="1"/>
          </p:cNvSpPr>
          <p:nvPr/>
        </p:nvSpPr>
        <p:spPr bwMode="auto">
          <a:xfrm>
            <a:off x="142844" y="2214554"/>
            <a:ext cx="4286280" cy="1277273"/>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Σε κάθε βήμα βελτιστοποίησης </a:t>
            </a:r>
            <a:r>
              <a:rPr lang="en-US" sz="1400" i="1" dirty="0" smtClean="0">
                <a:solidFill>
                  <a:schemeClr val="tx2"/>
                </a:solidFill>
              </a:rPr>
              <a:t>j</a:t>
            </a:r>
            <a:r>
              <a:rPr lang="el-GR" sz="1400" dirty="0" smtClean="0">
                <a:solidFill>
                  <a:schemeClr val="tx2"/>
                </a:solidFill>
              </a:rPr>
              <a:t>:</a:t>
            </a:r>
            <a:endParaRPr lang="en-GB" sz="1400" dirty="0" smtClean="0">
              <a:solidFill>
                <a:schemeClr val="tx2"/>
              </a:solidFill>
            </a:endParaRPr>
          </a:p>
          <a:p>
            <a:pPr>
              <a:spcBef>
                <a:spcPct val="50000"/>
              </a:spcBef>
            </a:pPr>
            <a:r>
              <a:rPr lang="el-GR" sz="1400" dirty="0" smtClean="0">
                <a:solidFill>
                  <a:schemeClr val="tx2"/>
                </a:solidFill>
              </a:rPr>
              <a:t>(1) Γίνεται εφαρμογή του </a:t>
            </a:r>
            <a:r>
              <a:rPr lang="en-US" sz="1400" dirty="0" err="1" smtClean="0">
                <a:solidFill>
                  <a:schemeClr val="tx2"/>
                </a:solidFill>
              </a:rPr>
              <a:t>SawTooth</a:t>
            </a:r>
            <a:r>
              <a:rPr lang="en-US" sz="1400" dirty="0" smtClean="0">
                <a:solidFill>
                  <a:schemeClr val="tx2"/>
                </a:solidFill>
              </a:rPr>
              <a:t>-GA </a:t>
            </a:r>
            <a:r>
              <a:rPr lang="el-GR" sz="1400" dirty="0" smtClean="0">
                <a:solidFill>
                  <a:schemeClr val="tx2"/>
                </a:solidFill>
              </a:rPr>
              <a:t>για λίγες μόνο γενεές. Η βέλτιστη λύση που προκύπτει δίνεται ως γόνος στον αλγόριθμο </a:t>
            </a:r>
            <a:r>
              <a:rPr lang="en-US" sz="1400" dirty="0" smtClean="0">
                <a:solidFill>
                  <a:schemeClr val="tx2"/>
                </a:solidFill>
              </a:rPr>
              <a:t>GAHC </a:t>
            </a:r>
            <a:r>
              <a:rPr lang="el-GR" sz="1400" dirty="0" smtClean="0">
                <a:solidFill>
                  <a:schemeClr val="tx2"/>
                </a:solidFill>
              </a:rPr>
              <a:t>ο οποίος παρέχει το αντίστοιχο τοπικό βέλτιστο.</a:t>
            </a:r>
            <a:endParaRPr lang="en-GB" sz="1400" dirty="0">
              <a:solidFill>
                <a:schemeClr val="tx2"/>
              </a:solidFill>
            </a:endParaRPr>
          </a:p>
        </p:txBody>
      </p:sp>
      <p:sp>
        <p:nvSpPr>
          <p:cNvPr id="14" name="Text Box 9"/>
          <p:cNvSpPr txBox="1">
            <a:spLocks noChangeArrowheads="1"/>
          </p:cNvSpPr>
          <p:nvPr/>
        </p:nvSpPr>
        <p:spPr bwMode="auto">
          <a:xfrm>
            <a:off x="142844" y="3473895"/>
            <a:ext cx="4286280" cy="1169551"/>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Το βήμα (1) εκτελείται</a:t>
            </a:r>
            <a:r>
              <a:rPr lang="en-US" sz="1400" dirty="0" smtClean="0">
                <a:solidFill>
                  <a:schemeClr val="tx2"/>
                </a:solidFill>
              </a:rPr>
              <a:t> </a:t>
            </a:r>
            <a:r>
              <a:rPr lang="el-GR" sz="1400" dirty="0" smtClean="0">
                <a:solidFill>
                  <a:schemeClr val="tx2"/>
                </a:solidFill>
              </a:rPr>
              <a:t>για </a:t>
            </a:r>
            <a:r>
              <a:rPr lang="en-US" sz="1400" i="1" dirty="0" err="1" smtClean="0">
                <a:solidFill>
                  <a:schemeClr val="tx2"/>
                </a:solidFill>
              </a:rPr>
              <a:t>M</a:t>
            </a:r>
            <a:r>
              <a:rPr lang="en-US" sz="1400" i="1" baseline="-25000" dirty="0" err="1" smtClean="0">
                <a:solidFill>
                  <a:schemeClr val="tx2"/>
                </a:solidFill>
              </a:rPr>
              <a:t>r</a:t>
            </a:r>
            <a:r>
              <a:rPr lang="en-US" sz="1400" baseline="-25000" dirty="0" smtClean="0">
                <a:solidFill>
                  <a:schemeClr val="tx2"/>
                </a:solidFill>
              </a:rPr>
              <a:t> </a:t>
            </a:r>
            <a:r>
              <a:rPr lang="el-GR" sz="1400" dirty="0" smtClean="0">
                <a:solidFill>
                  <a:schemeClr val="tx2"/>
                </a:solidFill>
              </a:rPr>
              <a:t>επαναλήψεις για την δημιουργία </a:t>
            </a:r>
            <a:r>
              <a:rPr lang="el-GR" sz="1400" b="1" dirty="0" smtClean="0">
                <a:solidFill>
                  <a:schemeClr val="tx2"/>
                </a:solidFill>
              </a:rPr>
              <a:t>δείγματος τοπικών βελτίστων</a:t>
            </a:r>
            <a:r>
              <a:rPr lang="el-GR" sz="1400" dirty="0" smtClean="0">
                <a:solidFill>
                  <a:schemeClr val="tx2"/>
                </a:solidFill>
              </a:rPr>
              <a:t>. Τα αποτελέσματα ταξινομούνται και τα </a:t>
            </a:r>
            <a:r>
              <a:rPr lang="en-US" sz="1400" i="1" dirty="0" smtClean="0">
                <a:solidFill>
                  <a:schemeClr val="tx2"/>
                </a:solidFill>
              </a:rPr>
              <a:t>M</a:t>
            </a:r>
            <a:r>
              <a:rPr lang="en-US" sz="1400" i="1" baseline="-25000" dirty="0" smtClean="0">
                <a:solidFill>
                  <a:schemeClr val="tx2"/>
                </a:solidFill>
              </a:rPr>
              <a:t>t</a:t>
            </a:r>
            <a:r>
              <a:rPr lang="en-US" sz="1400" dirty="0" smtClean="0">
                <a:solidFill>
                  <a:schemeClr val="tx2"/>
                </a:solidFill>
              </a:rPr>
              <a:t> </a:t>
            </a:r>
            <a:r>
              <a:rPr lang="el-GR" sz="1400" dirty="0" smtClean="0">
                <a:solidFill>
                  <a:schemeClr val="tx2"/>
                </a:solidFill>
              </a:rPr>
              <a:t>από αυτά απορρίπτονται. Στα υπόλοιπα </a:t>
            </a:r>
            <a:r>
              <a:rPr lang="en-US" sz="1400" i="1" dirty="0" smtClean="0">
                <a:solidFill>
                  <a:schemeClr val="tx2"/>
                </a:solidFill>
              </a:rPr>
              <a:t>M</a:t>
            </a:r>
            <a:r>
              <a:rPr lang="el-GR" sz="1400" i="1" dirty="0" smtClean="0">
                <a:solidFill>
                  <a:schemeClr val="tx2"/>
                </a:solidFill>
              </a:rPr>
              <a:t> = </a:t>
            </a:r>
            <a:r>
              <a:rPr lang="en-US" sz="1400" i="1" dirty="0" err="1" smtClean="0">
                <a:solidFill>
                  <a:schemeClr val="tx2"/>
                </a:solidFill>
              </a:rPr>
              <a:t>M</a:t>
            </a:r>
            <a:r>
              <a:rPr lang="en-US" sz="1400" i="1" baseline="-25000" dirty="0" err="1" smtClean="0">
                <a:solidFill>
                  <a:schemeClr val="tx2"/>
                </a:solidFill>
              </a:rPr>
              <a:t>r</a:t>
            </a:r>
            <a:r>
              <a:rPr lang="en-US" sz="1400" i="1" dirty="0" smtClean="0">
                <a:solidFill>
                  <a:schemeClr val="tx2"/>
                </a:solidFill>
              </a:rPr>
              <a:t> </a:t>
            </a:r>
            <a:r>
              <a:rPr lang="el-GR" sz="1400" i="1" dirty="0" smtClean="0">
                <a:solidFill>
                  <a:schemeClr val="tx2"/>
                </a:solidFill>
              </a:rPr>
              <a:t>- </a:t>
            </a:r>
            <a:r>
              <a:rPr lang="en-US" sz="1400" i="1" dirty="0" smtClean="0">
                <a:solidFill>
                  <a:schemeClr val="tx2"/>
                </a:solidFill>
              </a:rPr>
              <a:t>M</a:t>
            </a:r>
            <a:r>
              <a:rPr lang="en-US" sz="1400" i="1" baseline="-25000" dirty="0" smtClean="0">
                <a:solidFill>
                  <a:schemeClr val="tx2"/>
                </a:solidFill>
              </a:rPr>
              <a:t>t </a:t>
            </a:r>
            <a:r>
              <a:rPr lang="el-GR" sz="1400" dirty="0" smtClean="0">
                <a:solidFill>
                  <a:schemeClr val="tx2"/>
                </a:solidFill>
              </a:rPr>
              <a:t>αποτελέσματα προσαρτώνται συντελεστές βάρους:</a:t>
            </a:r>
            <a:endParaRPr lang="en-GB" sz="1400" dirty="0">
              <a:solidFill>
                <a:schemeClr val="tx2"/>
              </a:solidFill>
            </a:endParaRPr>
          </a:p>
        </p:txBody>
      </p:sp>
      <p:pic>
        <p:nvPicPr>
          <p:cNvPr id="16" name="Picture 15" descr="40.gif"/>
          <p:cNvPicPr>
            <a:picLocks noChangeAspect="1"/>
          </p:cNvPicPr>
          <p:nvPr/>
        </p:nvPicPr>
        <p:blipFill>
          <a:blip r:embed="rId2"/>
          <a:stretch>
            <a:fillRect/>
          </a:stretch>
        </p:blipFill>
        <p:spPr>
          <a:xfrm>
            <a:off x="1160130" y="4646308"/>
            <a:ext cx="1340168" cy="640080"/>
          </a:xfrm>
          <a:prstGeom prst="rect">
            <a:avLst/>
          </a:prstGeom>
        </p:spPr>
      </p:pic>
      <p:pic>
        <p:nvPicPr>
          <p:cNvPr id="17" name="Picture 16" descr="41.gif"/>
          <p:cNvPicPr>
            <a:picLocks noChangeAspect="1"/>
          </p:cNvPicPr>
          <p:nvPr/>
        </p:nvPicPr>
        <p:blipFill>
          <a:blip r:embed="rId3"/>
          <a:stretch>
            <a:fillRect/>
          </a:stretch>
        </p:blipFill>
        <p:spPr>
          <a:xfrm>
            <a:off x="1214414" y="5732994"/>
            <a:ext cx="1340168" cy="1080135"/>
          </a:xfrm>
          <a:prstGeom prst="rect">
            <a:avLst/>
          </a:prstGeom>
        </p:spPr>
      </p:pic>
      <p:pic>
        <p:nvPicPr>
          <p:cNvPr id="18" name="Picture 17" descr="42.gif"/>
          <p:cNvPicPr>
            <a:picLocks noChangeAspect="1"/>
          </p:cNvPicPr>
          <p:nvPr/>
        </p:nvPicPr>
        <p:blipFill>
          <a:blip r:embed="rId4"/>
          <a:stretch>
            <a:fillRect/>
          </a:stretch>
        </p:blipFill>
        <p:spPr>
          <a:xfrm>
            <a:off x="5643570" y="2934656"/>
            <a:ext cx="1874520" cy="1065848"/>
          </a:xfrm>
          <a:prstGeom prst="rect">
            <a:avLst/>
          </a:prstGeom>
        </p:spPr>
      </p:pic>
      <p:pic>
        <p:nvPicPr>
          <p:cNvPr id="19" name="Picture 18" descr="43.gif"/>
          <p:cNvPicPr>
            <a:picLocks noChangeAspect="1"/>
          </p:cNvPicPr>
          <p:nvPr/>
        </p:nvPicPr>
        <p:blipFill>
          <a:blip r:embed="rId5"/>
          <a:stretch>
            <a:fillRect/>
          </a:stretch>
        </p:blipFill>
        <p:spPr>
          <a:xfrm>
            <a:off x="6000760" y="4834904"/>
            <a:ext cx="1280160" cy="594360"/>
          </a:xfrm>
          <a:prstGeom prst="rect">
            <a:avLst/>
          </a:prstGeom>
        </p:spPr>
      </p:pic>
      <p:pic>
        <p:nvPicPr>
          <p:cNvPr id="20" name="Picture 19" descr="44.gif"/>
          <p:cNvPicPr>
            <a:picLocks noChangeAspect="1"/>
          </p:cNvPicPr>
          <p:nvPr/>
        </p:nvPicPr>
        <p:blipFill>
          <a:blip r:embed="rId6"/>
          <a:stretch>
            <a:fillRect/>
          </a:stretch>
        </p:blipFill>
        <p:spPr>
          <a:xfrm>
            <a:off x="5143504" y="6373672"/>
            <a:ext cx="2848928" cy="365760"/>
          </a:xfrm>
          <a:prstGeom prst="rect">
            <a:avLst/>
          </a:prstGeom>
        </p:spPr>
      </p:pic>
      <p:sp>
        <p:nvSpPr>
          <p:cNvPr id="21" name="Text Box 9"/>
          <p:cNvSpPr txBox="1">
            <a:spLocks noChangeArrowheads="1"/>
          </p:cNvSpPr>
          <p:nvPr/>
        </p:nvSpPr>
        <p:spPr bwMode="auto">
          <a:xfrm>
            <a:off x="142844" y="5334672"/>
            <a:ext cx="4286280" cy="523220"/>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Η </a:t>
            </a:r>
            <a:r>
              <a:rPr lang="el-GR" sz="1400" b="1" dirty="0" smtClean="0">
                <a:solidFill>
                  <a:schemeClr val="tx2"/>
                </a:solidFill>
              </a:rPr>
              <a:t>σταθμισμένη μέση τιμή της παραμέτρου </a:t>
            </a:r>
            <a:r>
              <a:rPr lang="en-US" sz="1400" b="1" i="1" dirty="0" err="1" smtClean="0">
                <a:solidFill>
                  <a:schemeClr val="tx2"/>
                </a:solidFill>
              </a:rPr>
              <a:t>i</a:t>
            </a:r>
            <a:r>
              <a:rPr lang="en-US" sz="1400" b="1" dirty="0" smtClean="0">
                <a:solidFill>
                  <a:schemeClr val="tx2"/>
                </a:solidFill>
              </a:rPr>
              <a:t> </a:t>
            </a:r>
            <a:r>
              <a:rPr lang="el-GR" sz="1400" dirty="0" smtClean="0">
                <a:solidFill>
                  <a:schemeClr val="tx2"/>
                </a:solidFill>
              </a:rPr>
              <a:t>προκύπτει ως:</a:t>
            </a:r>
            <a:endParaRPr lang="en-GB" sz="1400" dirty="0">
              <a:solidFill>
                <a:schemeClr val="tx2"/>
              </a:solidFill>
            </a:endParaRPr>
          </a:p>
        </p:txBody>
      </p:sp>
      <p:sp>
        <p:nvSpPr>
          <p:cNvPr id="22" name="Text Box 9"/>
          <p:cNvSpPr txBox="1">
            <a:spLocks noChangeArrowheads="1"/>
          </p:cNvSpPr>
          <p:nvPr/>
        </p:nvSpPr>
        <p:spPr bwMode="auto">
          <a:xfrm>
            <a:off x="4572000" y="2506028"/>
            <a:ext cx="4429156" cy="523220"/>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Η </a:t>
            </a:r>
            <a:r>
              <a:rPr lang="el-GR" sz="1400" b="1" dirty="0" smtClean="0">
                <a:solidFill>
                  <a:schemeClr val="tx2"/>
                </a:solidFill>
              </a:rPr>
              <a:t>σταθμισμένη τυπική απόκλιση της παραμέτρου </a:t>
            </a:r>
            <a:r>
              <a:rPr lang="en-US" sz="1400" b="1" i="1" dirty="0" err="1" smtClean="0">
                <a:solidFill>
                  <a:schemeClr val="tx2"/>
                </a:solidFill>
              </a:rPr>
              <a:t>i</a:t>
            </a:r>
            <a:r>
              <a:rPr lang="en-US" sz="1400" b="1" dirty="0" smtClean="0">
                <a:solidFill>
                  <a:schemeClr val="tx2"/>
                </a:solidFill>
              </a:rPr>
              <a:t> </a:t>
            </a:r>
            <a:r>
              <a:rPr lang="el-GR" sz="1400" dirty="0" smtClean="0">
                <a:solidFill>
                  <a:schemeClr val="tx2"/>
                </a:solidFill>
              </a:rPr>
              <a:t>προκύπτει ως:</a:t>
            </a:r>
            <a:endParaRPr lang="en-GB" sz="1400" dirty="0">
              <a:solidFill>
                <a:schemeClr val="tx2"/>
              </a:solidFill>
            </a:endParaRPr>
          </a:p>
        </p:txBody>
      </p:sp>
      <p:sp>
        <p:nvSpPr>
          <p:cNvPr id="23" name="Text Box 9"/>
          <p:cNvSpPr txBox="1">
            <a:spLocks noChangeArrowheads="1"/>
          </p:cNvSpPr>
          <p:nvPr/>
        </p:nvSpPr>
        <p:spPr bwMode="auto">
          <a:xfrm>
            <a:off x="4572000" y="4049086"/>
            <a:ext cx="4429156" cy="738664"/>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Τα </a:t>
            </a:r>
            <a:r>
              <a:rPr lang="el-GR" sz="1400" b="1" dirty="0" smtClean="0">
                <a:solidFill>
                  <a:schemeClr val="tx2"/>
                </a:solidFill>
              </a:rPr>
              <a:t>δοκιμαστικά άνω και κάτω όρια της παραμέτρου </a:t>
            </a:r>
            <a:r>
              <a:rPr lang="en-US" sz="1400" b="1" i="1" dirty="0" err="1" smtClean="0">
                <a:solidFill>
                  <a:schemeClr val="tx2"/>
                </a:solidFill>
              </a:rPr>
              <a:t>i</a:t>
            </a:r>
            <a:r>
              <a:rPr lang="en-US" sz="1400" b="1" dirty="0" smtClean="0">
                <a:solidFill>
                  <a:schemeClr val="tx2"/>
                </a:solidFill>
              </a:rPr>
              <a:t> </a:t>
            </a:r>
            <a:r>
              <a:rPr lang="el-GR" sz="1400" dirty="0" smtClean="0">
                <a:solidFill>
                  <a:schemeClr val="tx2"/>
                </a:solidFill>
              </a:rPr>
              <a:t>προκύπτουν εκατέρωθεν της σταθμισμένης μέσης τιμής ως:</a:t>
            </a:r>
            <a:endParaRPr lang="en-GB" sz="1400" dirty="0">
              <a:solidFill>
                <a:schemeClr val="tx2"/>
              </a:solidFill>
            </a:endParaRPr>
          </a:p>
        </p:txBody>
      </p:sp>
      <p:sp>
        <p:nvSpPr>
          <p:cNvPr id="24" name="Text Box 9"/>
          <p:cNvSpPr txBox="1">
            <a:spLocks noChangeArrowheads="1"/>
          </p:cNvSpPr>
          <p:nvPr/>
        </p:nvSpPr>
        <p:spPr bwMode="auto">
          <a:xfrm>
            <a:off x="4572000" y="5572140"/>
            <a:ext cx="4429156" cy="738664"/>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Το </a:t>
            </a:r>
            <a:r>
              <a:rPr lang="el-GR" sz="1400" b="1" dirty="0" smtClean="0">
                <a:solidFill>
                  <a:schemeClr val="tx2"/>
                </a:solidFill>
              </a:rPr>
              <a:t>τελικό εύρος επιτρεπτών τιμών της παραμέτρου </a:t>
            </a:r>
            <a:r>
              <a:rPr lang="en-US" sz="1400" b="1" i="1" dirty="0" err="1" smtClean="0">
                <a:solidFill>
                  <a:schemeClr val="tx2"/>
                </a:solidFill>
              </a:rPr>
              <a:t>i</a:t>
            </a:r>
            <a:r>
              <a:rPr lang="en-US" sz="1400" b="1" dirty="0" smtClean="0">
                <a:solidFill>
                  <a:schemeClr val="tx2"/>
                </a:solidFill>
              </a:rPr>
              <a:t> </a:t>
            </a:r>
            <a:r>
              <a:rPr lang="el-GR" sz="1400" dirty="0" smtClean="0">
                <a:solidFill>
                  <a:schemeClr val="tx2"/>
                </a:solidFill>
              </a:rPr>
              <a:t>στο επόμενο βήμα βελτιστοποίησης </a:t>
            </a:r>
            <a:r>
              <a:rPr lang="en-US" sz="1400" i="1" dirty="0" smtClean="0">
                <a:solidFill>
                  <a:schemeClr val="tx2"/>
                </a:solidFill>
              </a:rPr>
              <a:t>j+1</a:t>
            </a:r>
            <a:r>
              <a:rPr lang="en-US" sz="1400" dirty="0" smtClean="0">
                <a:solidFill>
                  <a:schemeClr val="tx2"/>
                </a:solidFill>
              </a:rPr>
              <a:t> </a:t>
            </a:r>
            <a:r>
              <a:rPr lang="el-GR" sz="1400" dirty="0" smtClean="0">
                <a:solidFill>
                  <a:schemeClr val="tx2"/>
                </a:solidFill>
              </a:rPr>
              <a:t>δίνεται ως:</a:t>
            </a:r>
            <a:endParaRPr lang="en-GB" sz="1400" dirty="0">
              <a:solidFill>
                <a:schemeClr val="tx2"/>
              </a:solidFill>
            </a:endParaRPr>
          </a:p>
        </p:txBody>
      </p:sp>
      <p:sp>
        <p:nvSpPr>
          <p:cNvPr id="25" name="Text Box 9"/>
          <p:cNvSpPr txBox="1">
            <a:spLocks noChangeArrowheads="1"/>
          </p:cNvSpPr>
          <p:nvPr/>
        </p:nvSpPr>
        <p:spPr bwMode="auto">
          <a:xfrm>
            <a:off x="2928926" y="4857760"/>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26" name="Text Box 9"/>
          <p:cNvSpPr txBox="1">
            <a:spLocks noChangeArrowheads="1"/>
          </p:cNvSpPr>
          <p:nvPr/>
        </p:nvSpPr>
        <p:spPr bwMode="auto">
          <a:xfrm>
            <a:off x="2928926" y="6143644"/>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(2)</a:t>
            </a:r>
            <a:endParaRPr lang="en-GB" sz="1400" dirty="0">
              <a:solidFill>
                <a:schemeClr val="tx2"/>
              </a:solidFill>
            </a:endParaRPr>
          </a:p>
        </p:txBody>
      </p:sp>
      <p:sp>
        <p:nvSpPr>
          <p:cNvPr id="27" name="Text Box 9"/>
          <p:cNvSpPr txBox="1">
            <a:spLocks noChangeArrowheads="1"/>
          </p:cNvSpPr>
          <p:nvPr/>
        </p:nvSpPr>
        <p:spPr bwMode="auto">
          <a:xfrm>
            <a:off x="7929586" y="3307131"/>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(3)</a:t>
            </a:r>
            <a:endParaRPr lang="en-GB" sz="1400" dirty="0">
              <a:solidFill>
                <a:schemeClr val="tx2"/>
              </a:solidFill>
            </a:endParaRPr>
          </a:p>
        </p:txBody>
      </p:sp>
      <p:sp>
        <p:nvSpPr>
          <p:cNvPr id="28" name="Text Box 9"/>
          <p:cNvSpPr txBox="1">
            <a:spLocks noChangeArrowheads="1"/>
          </p:cNvSpPr>
          <p:nvPr/>
        </p:nvSpPr>
        <p:spPr bwMode="auto">
          <a:xfrm>
            <a:off x="7929586" y="4988808"/>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(4)</a:t>
            </a:r>
            <a:endParaRPr lang="en-GB" sz="1400" dirty="0">
              <a:solidFill>
                <a:schemeClr val="tx2"/>
              </a:solidFill>
            </a:endParaRPr>
          </a:p>
        </p:txBody>
      </p:sp>
      <p:sp>
        <p:nvSpPr>
          <p:cNvPr id="30" name="Text Box 9"/>
          <p:cNvSpPr txBox="1">
            <a:spLocks noChangeArrowheads="1"/>
          </p:cNvSpPr>
          <p:nvPr/>
        </p:nvSpPr>
        <p:spPr bwMode="auto">
          <a:xfrm>
            <a:off x="7929586" y="6409077"/>
            <a:ext cx="571504"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(5)</a:t>
            </a:r>
            <a:endParaRPr lang="en-GB" sz="1400" dirty="0">
              <a:solidFill>
                <a:schemeClr val="tx2"/>
              </a:solidFill>
            </a:endParaRPr>
          </a:p>
        </p:txBody>
      </p:sp>
      <p:sp>
        <p:nvSpPr>
          <p:cNvPr id="32" name="Rounded Rectangular Callout 31"/>
          <p:cNvSpPr/>
          <p:nvPr/>
        </p:nvSpPr>
        <p:spPr bwMode="auto">
          <a:xfrm>
            <a:off x="1785918" y="4572008"/>
            <a:ext cx="2571767" cy="578882"/>
          </a:xfrm>
          <a:prstGeom prst="wedgeRoundRectCallout">
            <a:avLst>
              <a:gd name="adj1" fmla="val -28570"/>
              <a:gd name="adj2" fmla="val 175003"/>
              <a:gd name="adj3" fmla="val 16667"/>
            </a:avLst>
          </a:prstGeom>
          <a:solidFill>
            <a:schemeClr val="accent5"/>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400" i="1" dirty="0" err="1" smtClean="0">
                <a:latin typeface="Arial" pitchFamily="34" charset="0"/>
                <a:cs typeface="Arial" pitchFamily="34" charset="0"/>
              </a:rPr>
              <a:t>p</a:t>
            </a:r>
            <a:r>
              <a:rPr lang="en-US" sz="1400" i="1" baseline="-25000" dirty="0" err="1" smtClean="0">
                <a:latin typeface="Arial" pitchFamily="34" charset="0"/>
                <a:cs typeface="Arial" pitchFamily="34" charset="0"/>
              </a:rPr>
              <a:t>ik</a:t>
            </a:r>
            <a:r>
              <a:rPr lang="en-US" sz="1400" dirty="0" smtClean="0">
                <a:latin typeface="Arial" pitchFamily="34" charset="0"/>
                <a:cs typeface="Arial" pitchFamily="34" charset="0"/>
              </a:rPr>
              <a:t> = </a:t>
            </a:r>
            <a:r>
              <a:rPr lang="el-GR" sz="1400" dirty="0" smtClean="0">
                <a:latin typeface="Arial" pitchFamily="34" charset="0"/>
                <a:cs typeface="Arial" pitchFamily="34" charset="0"/>
              </a:rPr>
              <a:t>η τιμή της παραμέτρου </a:t>
            </a:r>
            <a:r>
              <a:rPr lang="en-US" sz="1400" i="1" dirty="0" err="1" smtClean="0">
                <a:latin typeface="Arial" pitchFamily="34" charset="0"/>
                <a:cs typeface="Arial" pitchFamily="34" charset="0"/>
              </a:rPr>
              <a:t>i</a:t>
            </a:r>
            <a:r>
              <a:rPr lang="en-US" sz="1400" dirty="0" smtClean="0">
                <a:latin typeface="Arial" pitchFamily="34" charset="0"/>
                <a:cs typeface="Arial" pitchFamily="34" charset="0"/>
              </a:rPr>
              <a:t> </a:t>
            </a:r>
            <a:r>
              <a:rPr lang="el-GR" sz="1400" dirty="0" smtClean="0">
                <a:latin typeface="Arial" pitchFamily="34" charset="0"/>
                <a:cs typeface="Arial" pitchFamily="34" charset="0"/>
              </a:rPr>
              <a:t>της λύσης </a:t>
            </a:r>
            <a:r>
              <a:rPr lang="en-US" sz="1400" i="1" dirty="0" smtClean="0">
                <a:latin typeface="Arial" pitchFamily="34" charset="0"/>
                <a:cs typeface="Arial" pitchFamily="34" charset="0"/>
              </a:rPr>
              <a:t>k</a:t>
            </a:r>
            <a:r>
              <a:rPr lang="el-GR" sz="1400" dirty="0" smtClean="0">
                <a:latin typeface="Arial" pitchFamily="34" charset="0"/>
                <a:cs typeface="Arial" pitchFamily="34" charset="0"/>
              </a:rPr>
              <a:t>.</a:t>
            </a:r>
          </a:p>
        </p:txBody>
      </p:sp>
      <p:sp>
        <p:nvSpPr>
          <p:cNvPr id="33" name="Rounded Rectangular Callout 32"/>
          <p:cNvSpPr/>
          <p:nvPr/>
        </p:nvSpPr>
        <p:spPr bwMode="auto">
          <a:xfrm>
            <a:off x="6072198" y="3500438"/>
            <a:ext cx="2571767" cy="817245"/>
          </a:xfrm>
          <a:prstGeom prst="wedgeRoundRectCallout">
            <a:avLst>
              <a:gd name="adj1" fmla="val -13646"/>
              <a:gd name="adj2" fmla="val 118693"/>
              <a:gd name="adj3" fmla="val 16667"/>
            </a:avLst>
          </a:prstGeom>
          <a:solidFill>
            <a:schemeClr val="accent5"/>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400" i="1" dirty="0" smtClean="0">
                <a:latin typeface="Arial" pitchFamily="34" charset="0"/>
                <a:cs typeface="Arial" pitchFamily="34" charset="0"/>
              </a:rPr>
              <a:t>q</a:t>
            </a:r>
            <a:r>
              <a:rPr lang="en-US" sz="1400" dirty="0" smtClean="0">
                <a:latin typeface="Arial" pitchFamily="34" charset="0"/>
                <a:cs typeface="Arial" pitchFamily="34" charset="0"/>
              </a:rPr>
              <a:t> = </a:t>
            </a:r>
            <a:r>
              <a:rPr lang="el-GR" sz="1400" dirty="0" smtClean="0">
                <a:latin typeface="Arial" pitchFamily="34" charset="0"/>
                <a:cs typeface="Arial" pitchFamily="34" charset="0"/>
              </a:rPr>
              <a:t>συντελεστής εύρους σε όρους σταθμισμένων τυπικών αποκλίσεων.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1000" fill="hold"/>
                                        <p:tgtEl>
                                          <p:spTgt spid="32"/>
                                        </p:tgtEl>
                                        <p:attrNameLst>
                                          <p:attrName>ppt_w</p:attrName>
                                        </p:attrNameLst>
                                      </p:cBhvr>
                                      <p:tavLst>
                                        <p:tav tm="0">
                                          <p:val>
                                            <p:strVal val="#ppt_w*0.70"/>
                                          </p:val>
                                        </p:tav>
                                        <p:tav tm="100000">
                                          <p:val>
                                            <p:strVal val="#ppt_w"/>
                                          </p:val>
                                        </p:tav>
                                      </p:tavLst>
                                    </p:anim>
                                    <p:anim calcmode="lin" valueType="num">
                                      <p:cBhvr>
                                        <p:cTn id="40" dur="1000" fill="hold"/>
                                        <p:tgtEl>
                                          <p:spTgt spid="32"/>
                                        </p:tgtEl>
                                        <p:attrNameLst>
                                          <p:attrName>ppt_h</p:attrName>
                                        </p:attrNameLst>
                                      </p:cBhvr>
                                      <p:tavLst>
                                        <p:tav tm="0">
                                          <p:val>
                                            <p:strVal val="#ppt_h"/>
                                          </p:val>
                                        </p:tav>
                                        <p:tav tm="100000">
                                          <p:val>
                                            <p:strVal val="#ppt_h"/>
                                          </p:val>
                                        </p:tav>
                                      </p:tavLst>
                                    </p:anim>
                                    <p:animEffect transition="in" filter="fade">
                                      <p:cBhvr>
                                        <p:cTn id="41" dur="10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0" fill="hold" grpId="1" nodeType="clickEffect">
                                  <p:stCondLst>
                                    <p:cond delay="0"/>
                                  </p:stCondLst>
                                  <p:childTnLst>
                                    <p:anim calcmode="lin" valueType="num">
                                      <p:cBhvr>
                                        <p:cTn id="45" dur="1000"/>
                                        <p:tgtEl>
                                          <p:spTgt spid="32"/>
                                        </p:tgtEl>
                                        <p:attrNameLst>
                                          <p:attrName>ppt_w</p:attrName>
                                        </p:attrNameLst>
                                      </p:cBhvr>
                                      <p:tavLst>
                                        <p:tav tm="0">
                                          <p:val>
                                            <p:strVal val="ppt_w"/>
                                          </p:val>
                                        </p:tav>
                                        <p:tav tm="100000">
                                          <p:val>
                                            <p:fltVal val="0"/>
                                          </p:val>
                                        </p:tav>
                                      </p:tavLst>
                                    </p:anim>
                                    <p:anim calcmode="lin" valueType="num">
                                      <p:cBhvr>
                                        <p:cTn id="46" dur="1000"/>
                                        <p:tgtEl>
                                          <p:spTgt spid="32"/>
                                        </p:tgtEl>
                                        <p:attrNameLst>
                                          <p:attrName>ppt_h</p:attrName>
                                        </p:attrNameLst>
                                      </p:cBhvr>
                                      <p:tavLst>
                                        <p:tav tm="0">
                                          <p:val>
                                            <p:strVal val="ppt_h"/>
                                          </p:val>
                                        </p:tav>
                                        <p:tav tm="100000">
                                          <p:val>
                                            <p:fltVal val="0"/>
                                          </p:val>
                                        </p:tav>
                                      </p:tavLst>
                                    </p:anim>
                                    <p:animEffect transition="out" filter="fade">
                                      <p:cBhvr>
                                        <p:cTn id="47" dur="1000"/>
                                        <p:tgtEl>
                                          <p:spTgt spid="32"/>
                                        </p:tgtEl>
                                      </p:cBhvr>
                                    </p:animEffect>
                                    <p:set>
                                      <p:cBhvr>
                                        <p:cTn id="48" dur="1" fill="hold">
                                          <p:stCondLst>
                                            <p:cond delay="999"/>
                                          </p:stCondLst>
                                        </p:cTn>
                                        <p:tgtEl>
                                          <p:spTgt spid="3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childTnLst>
                                </p:cTn>
                              </p:par>
                              <p:par>
                                <p:cTn id="65" presetID="10" presetClass="entr" presetSubtype="0"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55"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p:cTn id="75" dur="1000" fill="hold"/>
                                        <p:tgtEl>
                                          <p:spTgt spid="33"/>
                                        </p:tgtEl>
                                        <p:attrNameLst>
                                          <p:attrName>ppt_w</p:attrName>
                                        </p:attrNameLst>
                                      </p:cBhvr>
                                      <p:tavLst>
                                        <p:tav tm="0">
                                          <p:val>
                                            <p:strVal val="#ppt_w*0.70"/>
                                          </p:val>
                                        </p:tav>
                                        <p:tav tm="100000">
                                          <p:val>
                                            <p:strVal val="#ppt_w"/>
                                          </p:val>
                                        </p:tav>
                                      </p:tavLst>
                                    </p:anim>
                                    <p:anim calcmode="lin" valueType="num">
                                      <p:cBhvr>
                                        <p:cTn id="76" dur="1000" fill="hold"/>
                                        <p:tgtEl>
                                          <p:spTgt spid="33"/>
                                        </p:tgtEl>
                                        <p:attrNameLst>
                                          <p:attrName>ppt_h</p:attrName>
                                        </p:attrNameLst>
                                      </p:cBhvr>
                                      <p:tavLst>
                                        <p:tav tm="0">
                                          <p:val>
                                            <p:strVal val="#ppt_h"/>
                                          </p:val>
                                        </p:tav>
                                        <p:tav tm="100000">
                                          <p:val>
                                            <p:strVal val="#ppt_h"/>
                                          </p:val>
                                        </p:tav>
                                      </p:tavLst>
                                    </p:anim>
                                    <p:animEffect transition="in" filter="fade">
                                      <p:cBhvr>
                                        <p:cTn id="77" dur="10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xit" presetSubtype="0" fill="hold" grpId="1" nodeType="clickEffect">
                                  <p:stCondLst>
                                    <p:cond delay="0"/>
                                  </p:stCondLst>
                                  <p:childTnLst>
                                    <p:anim calcmode="lin" valueType="num">
                                      <p:cBhvr>
                                        <p:cTn id="81" dur="1000"/>
                                        <p:tgtEl>
                                          <p:spTgt spid="33"/>
                                        </p:tgtEl>
                                        <p:attrNameLst>
                                          <p:attrName>ppt_w</p:attrName>
                                        </p:attrNameLst>
                                      </p:cBhvr>
                                      <p:tavLst>
                                        <p:tav tm="0">
                                          <p:val>
                                            <p:strVal val="ppt_w"/>
                                          </p:val>
                                        </p:tav>
                                        <p:tav tm="100000">
                                          <p:val>
                                            <p:fltVal val="0"/>
                                          </p:val>
                                        </p:tav>
                                      </p:tavLst>
                                    </p:anim>
                                    <p:anim calcmode="lin" valueType="num">
                                      <p:cBhvr>
                                        <p:cTn id="82" dur="1000"/>
                                        <p:tgtEl>
                                          <p:spTgt spid="33"/>
                                        </p:tgtEl>
                                        <p:attrNameLst>
                                          <p:attrName>ppt_h</p:attrName>
                                        </p:attrNameLst>
                                      </p:cBhvr>
                                      <p:tavLst>
                                        <p:tav tm="0">
                                          <p:val>
                                            <p:strVal val="ppt_h"/>
                                          </p:val>
                                        </p:tav>
                                        <p:tav tm="100000">
                                          <p:val>
                                            <p:fltVal val="0"/>
                                          </p:val>
                                        </p:tav>
                                      </p:tavLst>
                                    </p:anim>
                                    <p:animEffect transition="out" filter="fade">
                                      <p:cBhvr>
                                        <p:cTn id="83" dur="1000"/>
                                        <p:tgtEl>
                                          <p:spTgt spid="33"/>
                                        </p:tgtEl>
                                      </p:cBhvr>
                                    </p:animEffect>
                                    <p:set>
                                      <p:cBhvr>
                                        <p:cTn id="84" dur="1" fill="hold">
                                          <p:stCondLst>
                                            <p:cond delay="999"/>
                                          </p:stCondLst>
                                        </p:cTn>
                                        <p:tgtEl>
                                          <p:spTgt spid="33"/>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childTnLst>
                                </p:cTn>
                              </p:par>
                              <p:par>
                                <p:cTn id="90" presetID="10" presetClass="entr" presetSubtype="0" fill="hold"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00"/>
                                        <p:tgtEl>
                                          <p:spTgt spid="2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9" grpId="0"/>
      <p:bldP spid="14" grpId="0"/>
      <p:bldP spid="21" grpId="0"/>
      <p:bldP spid="22" grpId="0"/>
      <p:bldP spid="23" grpId="0"/>
      <p:bldP spid="24" grpId="0"/>
      <p:bldP spid="25" grpId="0"/>
      <p:bldP spid="26" grpId="0"/>
      <p:bldP spid="27" grpId="0"/>
      <p:bldP spid="28" grpId="0"/>
      <p:bldP spid="30" grpId="0"/>
      <p:bldP spid="32" grpId="0" animBg="1"/>
      <p:bldP spid="32" grpId="1" animBg="1"/>
      <p:bldP spid="33" grpId="0" animBg="1"/>
      <p:bldP spid="33"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91654"/>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Σημαντικά σημεία της προτεινόμενης μεθόδου:</a:t>
            </a:r>
            <a:endParaRPr lang="en-GB" sz="16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34" name="Text Box 9"/>
          <p:cNvSpPr txBox="1">
            <a:spLocks noChangeArrowheads="1"/>
          </p:cNvSpPr>
          <p:nvPr/>
        </p:nvSpPr>
        <p:spPr bwMode="auto">
          <a:xfrm>
            <a:off x="142844" y="2400292"/>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1) Ο χώρος των λύσεων </a:t>
            </a:r>
            <a:r>
              <a:rPr lang="el-GR" sz="1600" b="1" dirty="0" smtClean="0">
                <a:solidFill>
                  <a:schemeClr val="tx2"/>
                </a:solidFill>
              </a:rPr>
              <a:t>δεν επιτρέπεται να μεγεθυνθεί</a:t>
            </a:r>
            <a:r>
              <a:rPr lang="el-GR" sz="1600" dirty="0" smtClean="0">
                <a:solidFill>
                  <a:schemeClr val="tx2"/>
                </a:solidFill>
              </a:rPr>
              <a:t>.</a:t>
            </a:r>
            <a:endParaRPr lang="en-GB" sz="1600" b="1" dirty="0">
              <a:solidFill>
                <a:schemeClr val="tx2"/>
              </a:solidFill>
            </a:endParaRPr>
          </a:p>
        </p:txBody>
      </p:sp>
      <p:sp>
        <p:nvSpPr>
          <p:cNvPr id="35" name="Text Box 9"/>
          <p:cNvSpPr txBox="1">
            <a:spLocks noChangeArrowheads="1"/>
          </p:cNvSpPr>
          <p:nvPr/>
        </p:nvSpPr>
        <p:spPr bwMode="auto">
          <a:xfrm>
            <a:off x="142844" y="3046633"/>
            <a:ext cx="8858312"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2) Η στατιστική ανάλυση γίνεται </a:t>
            </a:r>
            <a:r>
              <a:rPr lang="el-GR" sz="1600" b="1" dirty="0" smtClean="0">
                <a:solidFill>
                  <a:schemeClr val="tx2"/>
                </a:solidFill>
              </a:rPr>
              <a:t>ανά παράμετρο.</a:t>
            </a:r>
            <a:r>
              <a:rPr lang="el-GR" sz="1600" dirty="0" smtClean="0">
                <a:solidFill>
                  <a:schemeClr val="tx2"/>
                </a:solidFill>
              </a:rPr>
              <a:t> Έτσι, η απόδοση δεν επηρεάζεται στην περίπτωση που υπάρχει σημαντική διαφοροποίηση στην ευαισθησία των παραμέτρων, όπως συμβαίνει κατά κανόνα στην περίπτωση του προσομοιώματος </a:t>
            </a:r>
            <a:r>
              <a:rPr lang="en-US" sz="1600" dirty="0" smtClean="0">
                <a:solidFill>
                  <a:schemeClr val="tx2"/>
                </a:solidFill>
              </a:rPr>
              <a:t>Bouc-Wen.</a:t>
            </a:r>
            <a:endParaRPr lang="en-GB" sz="1600" b="1" dirty="0">
              <a:solidFill>
                <a:schemeClr val="tx2"/>
              </a:solidFill>
            </a:endParaRPr>
          </a:p>
        </p:txBody>
      </p:sp>
      <p:sp>
        <p:nvSpPr>
          <p:cNvPr id="36" name="Text Box 9"/>
          <p:cNvSpPr txBox="1">
            <a:spLocks noChangeArrowheads="1"/>
          </p:cNvSpPr>
          <p:nvPr/>
        </p:nvSpPr>
        <p:spPr bwMode="auto">
          <a:xfrm>
            <a:off x="142844" y="4121061"/>
            <a:ext cx="8858312" cy="830997"/>
          </a:xfrm>
          <a:prstGeom prst="rect">
            <a:avLst/>
          </a:prstGeom>
          <a:noFill/>
          <a:ln w="12700">
            <a:noFill/>
            <a:miter lim="800000"/>
            <a:headEnd type="none" w="sm" len="sm"/>
            <a:tailEnd type="none" w="sm" len="sm"/>
          </a:ln>
        </p:spPr>
        <p:txBody>
          <a:bodyPr wrap="square">
            <a:spAutoFit/>
          </a:bodyPr>
          <a:lstStyle/>
          <a:p>
            <a:pPr>
              <a:spcBef>
                <a:spcPct val="50000"/>
              </a:spcBef>
            </a:pPr>
            <a:r>
              <a:rPr lang="en-US" sz="1600" dirty="0" smtClean="0">
                <a:solidFill>
                  <a:schemeClr val="tx2"/>
                </a:solidFill>
              </a:rPr>
              <a:t>3</a:t>
            </a:r>
            <a:r>
              <a:rPr lang="el-GR" sz="1600" dirty="0" smtClean="0">
                <a:solidFill>
                  <a:schemeClr val="tx2"/>
                </a:solidFill>
              </a:rPr>
              <a:t>) Η μέθοδος </a:t>
            </a:r>
            <a:r>
              <a:rPr lang="el-GR" sz="1600" b="1" dirty="0" smtClean="0">
                <a:solidFill>
                  <a:schemeClr val="tx2"/>
                </a:solidFill>
              </a:rPr>
              <a:t>δεν εγκλωβίζεται σε τοπικά βέλτιστα</a:t>
            </a:r>
            <a:r>
              <a:rPr lang="el-GR" sz="1600" dirty="0" smtClean="0">
                <a:solidFill>
                  <a:schemeClr val="tx2"/>
                </a:solidFill>
              </a:rPr>
              <a:t>. Αντίθετα,</a:t>
            </a:r>
            <a:r>
              <a:rPr lang="el-GR" sz="1600" b="1" dirty="0" smtClean="0">
                <a:latin typeface="Arial" pitchFamily="34" charset="0"/>
                <a:cs typeface="Arial" pitchFamily="34" charset="0"/>
              </a:rPr>
              <a:t> αναστέλλει την συρρίκνωση του χώρου των λύσεων ανά παράμετρο όταν η στατιστική ανάλυση δεν δικαιολογεί πρόοδο.</a:t>
            </a:r>
            <a:r>
              <a:rPr lang="el-GR" sz="1600" dirty="0" smtClean="0">
                <a:solidFill>
                  <a:schemeClr val="tx2"/>
                </a:solidFill>
              </a:rPr>
              <a:t> </a:t>
            </a:r>
            <a:r>
              <a:rPr lang="el-GR" sz="1600" dirty="0" smtClean="0">
                <a:latin typeface="Arial" pitchFamily="34" charset="0"/>
                <a:cs typeface="Arial" pitchFamily="34" charset="0"/>
              </a:rPr>
              <a:t>Έτσι αναδεικνύεται και ένα μέτρο </a:t>
            </a:r>
            <a:r>
              <a:rPr lang="el-GR" sz="1600" b="1" dirty="0" smtClean="0">
                <a:latin typeface="Arial" pitchFamily="34" charset="0"/>
                <a:cs typeface="Arial" pitchFamily="34" charset="0"/>
              </a:rPr>
              <a:t>σχετικής ευαισθησίας των παραμέτρων</a:t>
            </a:r>
            <a:r>
              <a:rPr lang="el-GR" sz="1600" b="1" dirty="0">
                <a:solidFill>
                  <a:schemeClr val="tx2"/>
                </a:solidFill>
              </a:rPr>
              <a:t>.</a:t>
            </a:r>
            <a:endParaRPr lang="el-GR" sz="1600" b="1" dirty="0" smtClean="0">
              <a:latin typeface="Arial" pitchFamily="34" charset="0"/>
              <a:cs typeface="Arial" pitchFamily="34" charset="0"/>
            </a:endParaRPr>
          </a:p>
        </p:txBody>
      </p:sp>
      <p:sp>
        <p:nvSpPr>
          <p:cNvPr id="37" name="Text Box 9"/>
          <p:cNvSpPr txBox="1">
            <a:spLocks noChangeArrowheads="1"/>
          </p:cNvSpPr>
          <p:nvPr/>
        </p:nvSpPr>
        <p:spPr bwMode="auto">
          <a:xfrm>
            <a:off x="142844" y="5143512"/>
            <a:ext cx="8858312" cy="1323439"/>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4) </a:t>
            </a:r>
            <a:r>
              <a:rPr lang="el-GR" sz="1600" b="1" dirty="0" smtClean="0">
                <a:solidFill>
                  <a:schemeClr val="tx2"/>
                </a:solidFill>
              </a:rPr>
              <a:t>Η μέθοδος </a:t>
            </a:r>
            <a:r>
              <a:rPr lang="el-GR" sz="1600" b="1" dirty="0" smtClean="0">
                <a:latin typeface="Arial" pitchFamily="34" charset="0"/>
                <a:cs typeface="Arial" pitchFamily="34" charset="0"/>
              </a:rPr>
              <a:t>είναι ασφαλής όταν η βέλτιστη τιμή μιας παραμέτρου κείται κοντά στο ένα άκρο του διαστήματος των επιτρεπτών τιμών</a:t>
            </a:r>
            <a:r>
              <a:rPr lang="el-GR" sz="1600" dirty="0" smtClean="0">
                <a:latin typeface="Arial" pitchFamily="34" charset="0"/>
                <a:cs typeface="Arial" pitchFamily="34" charset="0"/>
              </a:rPr>
              <a:t>. Ο λόγος είναι ότι, γενικά, η σταθμισμένη μέση τιμή θα κείται κοντά στο ίδιο άκρο. Εφόσον το δοκιμαστικό εύρος τιμών ορίζεται συμμετρικά και εκατέρωθεν της σταθμισμένης μέσης τιμής, η βέλτιστη τιμή παραμένει εντός του χώρου των λύσεων.</a:t>
            </a:r>
            <a:endParaRPr lang="el-GR" sz="1600" b="1"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4" grpId="0"/>
      <p:bldP spid="35" grpId="0"/>
      <p:bldP spid="36" grpId="0"/>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4" name="Picture 4"/>
          <p:cNvPicPr>
            <a:picLocks noChangeAspect="1" noChangeArrowheads="1"/>
          </p:cNvPicPr>
          <p:nvPr/>
        </p:nvPicPr>
        <p:blipFill>
          <a:blip r:embed="rId2"/>
          <a:srcRect/>
          <a:stretch>
            <a:fillRect/>
          </a:stretch>
        </p:blipFill>
        <p:spPr bwMode="auto">
          <a:xfrm>
            <a:off x="6715139" y="3019422"/>
            <a:ext cx="2359751" cy="1428760"/>
          </a:xfrm>
          <a:prstGeom prst="rect">
            <a:avLst/>
          </a:prstGeom>
          <a:noFill/>
          <a:ln w="9525">
            <a:noFill/>
            <a:miter lim="800000"/>
            <a:headEnd/>
            <a:tailEnd/>
          </a:ln>
          <a:effectLst/>
        </p:spPr>
      </p:pic>
      <p:pic>
        <p:nvPicPr>
          <p:cNvPr id="53250" name="Picture 2" descr="Three sinusoidal experiments"/>
          <p:cNvPicPr>
            <a:picLocks noChangeAspect="1" noChangeArrowheads="1"/>
          </p:cNvPicPr>
          <p:nvPr/>
        </p:nvPicPr>
        <p:blipFill>
          <a:blip r:embed="rId3" cstate="print"/>
          <a:srcRect/>
          <a:stretch>
            <a:fillRect/>
          </a:stretch>
        </p:blipFill>
        <p:spPr bwMode="auto">
          <a:xfrm>
            <a:off x="142844" y="2961423"/>
            <a:ext cx="6572296" cy="1539147"/>
          </a:xfrm>
          <a:prstGeom prst="rect">
            <a:avLst/>
          </a:prstGeom>
          <a:noFill/>
          <a:ln w="9525">
            <a:noFill/>
            <a:miter lim="800000"/>
            <a:headEnd/>
            <a:tailEnd/>
          </a:ln>
        </p:spPr>
      </p:pic>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97368"/>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Ταυτοποίηση συστημάτων χωρίς ιξώδη απόσβεση:</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53258" name="Picture 10"/>
          <p:cNvPicPr>
            <a:picLocks noChangeAspect="1" noChangeArrowheads="1"/>
          </p:cNvPicPr>
          <p:nvPr/>
        </p:nvPicPr>
        <p:blipFill>
          <a:blip r:embed="rId4"/>
          <a:srcRect/>
          <a:stretch>
            <a:fillRect/>
          </a:stretch>
        </p:blipFill>
        <p:spPr bwMode="auto">
          <a:xfrm>
            <a:off x="0" y="4572008"/>
            <a:ext cx="5523379" cy="2026606"/>
          </a:xfrm>
          <a:prstGeom prst="rect">
            <a:avLst/>
          </a:prstGeom>
          <a:noFill/>
          <a:ln w="9525">
            <a:noFill/>
            <a:miter lim="800000"/>
            <a:headEnd/>
            <a:tailEnd/>
          </a:ln>
          <a:effectLst/>
        </p:spPr>
      </p:pic>
      <p:pic>
        <p:nvPicPr>
          <p:cNvPr id="53260" name="Picture 12">
            <a:hlinkClick r:id="rId5" action="ppaction://hlinkfile"/>
          </p:cNvPr>
          <p:cNvPicPr>
            <a:picLocks noChangeAspect="1" noChangeArrowheads="1"/>
          </p:cNvPicPr>
          <p:nvPr/>
        </p:nvPicPr>
        <p:blipFill>
          <a:blip r:embed="rId6"/>
          <a:srcRect/>
          <a:stretch>
            <a:fillRect/>
          </a:stretch>
        </p:blipFill>
        <p:spPr bwMode="auto">
          <a:xfrm>
            <a:off x="5857884" y="4500570"/>
            <a:ext cx="3071834" cy="2212580"/>
          </a:xfrm>
          <a:prstGeom prst="rect">
            <a:avLst/>
          </a:prstGeom>
          <a:noFill/>
          <a:ln w="9525">
            <a:noFill/>
            <a:miter lim="800000"/>
            <a:headEnd/>
            <a:tailEnd/>
          </a:ln>
          <a:effectLst/>
        </p:spPr>
      </p:pic>
      <p:sp>
        <p:nvSpPr>
          <p:cNvPr id="22" name="Right Arrow 21"/>
          <p:cNvSpPr/>
          <p:nvPr/>
        </p:nvSpPr>
        <p:spPr bwMode="auto">
          <a:xfrm rot="6325529">
            <a:off x="7258288" y="5195834"/>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3" name="Right Arrow 22"/>
          <p:cNvSpPr/>
          <p:nvPr/>
        </p:nvSpPr>
        <p:spPr bwMode="auto">
          <a:xfrm rot="6963489">
            <a:off x="6189968" y="5186364"/>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4" name="Right Arrow 23"/>
          <p:cNvSpPr/>
          <p:nvPr/>
        </p:nvSpPr>
        <p:spPr bwMode="auto">
          <a:xfrm rot="6325529">
            <a:off x="7339249" y="5453011"/>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5" name="Right Arrow 24"/>
          <p:cNvSpPr/>
          <p:nvPr/>
        </p:nvSpPr>
        <p:spPr bwMode="auto">
          <a:xfrm rot="8034183">
            <a:off x="6557695" y="5560198"/>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6" name="Rounded Rectangle 25"/>
          <p:cNvSpPr/>
          <p:nvPr/>
        </p:nvSpPr>
        <p:spPr bwMode="auto">
          <a:xfrm>
            <a:off x="142844" y="3000372"/>
            <a:ext cx="2352000" cy="1500198"/>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Rounded Rectangle 27"/>
          <p:cNvSpPr/>
          <p:nvPr/>
        </p:nvSpPr>
        <p:spPr bwMode="auto">
          <a:xfrm>
            <a:off x="2468880" y="3000372"/>
            <a:ext cx="2103120" cy="1500198"/>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9"/>
          <p:cNvSpPr txBox="1">
            <a:spLocks noChangeArrowheads="1"/>
          </p:cNvSpPr>
          <p:nvPr/>
        </p:nvSpPr>
        <p:spPr bwMode="auto">
          <a:xfrm>
            <a:off x="142844" y="2265988"/>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Ένα μόνο πείραμα με λίγους κύκλους φόρτισης αρκεί.</a:t>
            </a:r>
            <a:endParaRPr lang="en-GB" sz="1600" b="1" i="1" dirty="0">
              <a:solidFill>
                <a:schemeClr val="tx2"/>
              </a:solidFill>
            </a:endParaRPr>
          </a:p>
        </p:txBody>
      </p:sp>
      <p:sp>
        <p:nvSpPr>
          <p:cNvPr id="17" name="Text Box 9"/>
          <p:cNvSpPr txBox="1">
            <a:spLocks noChangeArrowheads="1"/>
          </p:cNvSpPr>
          <p:nvPr/>
        </p:nvSpPr>
        <p:spPr bwMode="auto">
          <a:xfrm>
            <a:off x="142844" y="2598952"/>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i="1" dirty="0" smtClean="0">
                <a:solidFill>
                  <a:schemeClr val="tx2"/>
                </a:solidFill>
              </a:rPr>
              <a:t>Ποια είναι τα χαρακτηριστικά του πειράματος που ευνοούν την ταυτοποίηση;</a:t>
            </a:r>
            <a:endParaRPr lang="en-GB" sz="1600" b="1" i="1" dirty="0">
              <a:solidFill>
                <a:schemeClr val="tx2"/>
              </a:solidFill>
            </a:endParaRPr>
          </a:p>
        </p:txBody>
      </p:sp>
      <p:sp>
        <p:nvSpPr>
          <p:cNvPr id="19" name="Text Box 9"/>
          <p:cNvSpPr txBox="1">
            <a:spLocks noChangeArrowheads="1"/>
          </p:cNvSpPr>
          <p:nvPr/>
        </p:nvSpPr>
        <p:spPr bwMode="auto">
          <a:xfrm>
            <a:off x="571472" y="3000372"/>
            <a:ext cx="714348"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(1α)</a:t>
            </a:r>
            <a:endParaRPr lang="en-GB" sz="1400" b="1" i="1" dirty="0">
              <a:solidFill>
                <a:schemeClr val="tx2"/>
              </a:solidFill>
            </a:endParaRPr>
          </a:p>
        </p:txBody>
      </p:sp>
      <p:sp>
        <p:nvSpPr>
          <p:cNvPr id="27" name="Rounded Rectangle 26"/>
          <p:cNvSpPr/>
          <p:nvPr/>
        </p:nvSpPr>
        <p:spPr bwMode="auto">
          <a:xfrm>
            <a:off x="4572000" y="3000372"/>
            <a:ext cx="2143140" cy="1500198"/>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Text Box 9"/>
          <p:cNvSpPr txBox="1">
            <a:spLocks noChangeArrowheads="1"/>
          </p:cNvSpPr>
          <p:nvPr/>
        </p:nvSpPr>
        <p:spPr bwMode="auto">
          <a:xfrm>
            <a:off x="2643174" y="3000372"/>
            <a:ext cx="714348"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(1β)</a:t>
            </a:r>
            <a:endParaRPr lang="en-GB" sz="1400" b="1" i="1" dirty="0">
              <a:solidFill>
                <a:schemeClr val="tx2"/>
              </a:solidFill>
            </a:endParaRPr>
          </a:p>
        </p:txBody>
      </p:sp>
      <p:sp>
        <p:nvSpPr>
          <p:cNvPr id="21" name="Text Box 9"/>
          <p:cNvSpPr txBox="1">
            <a:spLocks noChangeArrowheads="1"/>
          </p:cNvSpPr>
          <p:nvPr/>
        </p:nvSpPr>
        <p:spPr bwMode="auto">
          <a:xfrm>
            <a:off x="4786314" y="3000372"/>
            <a:ext cx="714348"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(1γ)</a:t>
            </a:r>
            <a:endParaRPr lang="en-GB" sz="1400" b="1" i="1" dirty="0">
              <a:solidFill>
                <a:schemeClr val="tx2"/>
              </a:solidFill>
            </a:endParaRPr>
          </a:p>
        </p:txBody>
      </p:sp>
      <p:sp>
        <p:nvSpPr>
          <p:cNvPr id="29" name="Text Box 9"/>
          <p:cNvSpPr txBox="1">
            <a:spLocks noChangeArrowheads="1"/>
          </p:cNvSpPr>
          <p:nvPr/>
        </p:nvSpPr>
        <p:spPr bwMode="auto">
          <a:xfrm>
            <a:off x="6858016" y="3000372"/>
            <a:ext cx="714348"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(1δ)</a:t>
            </a:r>
            <a:endParaRPr lang="en-GB" sz="1400" b="1" i="1" dirty="0">
              <a:solidFill>
                <a:schemeClr val="tx2"/>
              </a:solidFill>
            </a:endParaRPr>
          </a:p>
        </p:txBody>
      </p:sp>
      <p:pic>
        <p:nvPicPr>
          <p:cNvPr id="31" name="Picture 1" descr="Z:\Icons\Drives, Devices, and Hardware\DV Camera\256 Color Gif with transparency\DV Camera 48 n g.gif"/>
          <p:cNvPicPr>
            <a:picLocks noChangeAspect="1" noChangeArrowheads="1"/>
          </p:cNvPicPr>
          <p:nvPr/>
        </p:nvPicPr>
        <p:blipFill>
          <a:blip r:embed="rId7"/>
          <a:srcRect/>
          <a:stretch>
            <a:fillRect/>
          </a:stretch>
        </p:blipFill>
        <p:spPr bwMode="auto">
          <a:xfrm>
            <a:off x="5572132" y="6400800"/>
            <a:ext cx="457200" cy="457200"/>
          </a:xfrm>
          <a:prstGeom prst="rect">
            <a:avLst/>
          </a:prstGeom>
          <a:noFill/>
        </p:spPr>
      </p:pic>
      <p:sp>
        <p:nvSpPr>
          <p:cNvPr id="30" name="Rounded Rectangle 29"/>
          <p:cNvSpPr/>
          <p:nvPr/>
        </p:nvSpPr>
        <p:spPr bwMode="auto">
          <a:xfrm>
            <a:off x="6715139" y="3000372"/>
            <a:ext cx="2361127" cy="1500198"/>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3250"/>
                                        </p:tgtEl>
                                        <p:attrNameLst>
                                          <p:attrName>style.visibility</p:attrName>
                                        </p:attrNameLst>
                                      </p:cBhvr>
                                      <p:to>
                                        <p:strVal val="visible"/>
                                      </p:to>
                                    </p:set>
                                    <p:animEffect transition="in" filter="fade">
                                      <p:cBhvr>
                                        <p:cTn id="22" dur="1000"/>
                                        <p:tgtEl>
                                          <p:spTgt spid="53250"/>
                                        </p:tgtEl>
                                      </p:cBhvr>
                                    </p:animEffect>
                                  </p:childTnLst>
                                </p:cTn>
                              </p:par>
                              <p:par>
                                <p:cTn id="23" presetID="10" presetClass="entr" presetSubtype="0" fill="hold" nodeType="withEffect">
                                  <p:stCondLst>
                                    <p:cond delay="0"/>
                                  </p:stCondLst>
                                  <p:childTnLst>
                                    <p:set>
                                      <p:cBhvr>
                                        <p:cTn id="24" dur="1" fill="hold">
                                          <p:stCondLst>
                                            <p:cond delay="0"/>
                                          </p:stCondLst>
                                        </p:cTn>
                                        <p:tgtEl>
                                          <p:spTgt spid="148484"/>
                                        </p:tgtEl>
                                        <p:attrNameLst>
                                          <p:attrName>style.visibility</p:attrName>
                                        </p:attrNameLst>
                                      </p:cBhvr>
                                      <p:to>
                                        <p:strVal val="visible"/>
                                      </p:to>
                                    </p:set>
                                    <p:animEffect transition="in" filter="fade">
                                      <p:cBhvr>
                                        <p:cTn id="25" dur="1000"/>
                                        <p:tgtEl>
                                          <p:spTgt spid="1484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3258"/>
                                        </p:tgtEl>
                                        <p:attrNameLst>
                                          <p:attrName>style.visibility</p:attrName>
                                        </p:attrNameLst>
                                      </p:cBhvr>
                                      <p:to>
                                        <p:strVal val="visible"/>
                                      </p:to>
                                    </p:set>
                                    <p:animEffect transition="in" filter="fade">
                                      <p:cBhvr>
                                        <p:cTn id="42" dur="1000"/>
                                        <p:tgtEl>
                                          <p:spTgt spid="53258"/>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53260"/>
                                        </p:tgtEl>
                                        <p:attrNameLst>
                                          <p:attrName>style.visibility</p:attrName>
                                        </p:attrNameLst>
                                      </p:cBhvr>
                                      <p:to>
                                        <p:strVal val="visible"/>
                                      </p:to>
                                    </p:set>
                                    <p:animEffect transition="in" filter="fade">
                                      <p:cBhvr>
                                        <p:cTn id="46" dur="1000"/>
                                        <p:tgtEl>
                                          <p:spTgt spid="5326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1000" fill="hold"/>
                                        <p:tgtEl>
                                          <p:spTgt spid="26"/>
                                        </p:tgtEl>
                                        <p:attrNameLst>
                                          <p:attrName>ppt_w</p:attrName>
                                        </p:attrNameLst>
                                      </p:cBhvr>
                                      <p:tavLst>
                                        <p:tav tm="0">
                                          <p:val>
                                            <p:strVal val="#ppt_w*0.70"/>
                                          </p:val>
                                        </p:tav>
                                        <p:tav tm="100000">
                                          <p:val>
                                            <p:strVal val="#ppt_w"/>
                                          </p:val>
                                        </p:tav>
                                      </p:tavLst>
                                    </p:anim>
                                    <p:anim calcmode="lin" valueType="num">
                                      <p:cBhvr>
                                        <p:cTn id="55" dur="1000" fill="hold"/>
                                        <p:tgtEl>
                                          <p:spTgt spid="26"/>
                                        </p:tgtEl>
                                        <p:attrNameLst>
                                          <p:attrName>ppt_h</p:attrName>
                                        </p:attrNameLst>
                                      </p:cBhvr>
                                      <p:tavLst>
                                        <p:tav tm="0">
                                          <p:val>
                                            <p:strVal val="#ppt_h"/>
                                          </p:val>
                                        </p:tav>
                                        <p:tav tm="100000">
                                          <p:val>
                                            <p:strVal val="#ppt_h"/>
                                          </p:val>
                                        </p:tav>
                                      </p:tavLst>
                                    </p:anim>
                                    <p:animEffect transition="in" filter="fade">
                                      <p:cBhvr>
                                        <p:cTn id="56" dur="10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xit" presetSubtype="0" fill="hold" grpId="1" nodeType="clickEffect">
                                  <p:stCondLst>
                                    <p:cond delay="0"/>
                                  </p:stCondLst>
                                  <p:childTnLst>
                                    <p:anim calcmode="lin" valueType="num">
                                      <p:cBhvr>
                                        <p:cTn id="60" dur="1000"/>
                                        <p:tgtEl>
                                          <p:spTgt spid="22"/>
                                        </p:tgtEl>
                                        <p:attrNameLst>
                                          <p:attrName>ppt_w</p:attrName>
                                        </p:attrNameLst>
                                      </p:cBhvr>
                                      <p:tavLst>
                                        <p:tav tm="0">
                                          <p:val>
                                            <p:strVal val="ppt_w"/>
                                          </p:val>
                                        </p:tav>
                                        <p:tav tm="100000">
                                          <p:val>
                                            <p:fltVal val="0"/>
                                          </p:val>
                                        </p:tav>
                                      </p:tavLst>
                                    </p:anim>
                                    <p:anim calcmode="lin" valueType="num">
                                      <p:cBhvr>
                                        <p:cTn id="61" dur="1000"/>
                                        <p:tgtEl>
                                          <p:spTgt spid="22"/>
                                        </p:tgtEl>
                                        <p:attrNameLst>
                                          <p:attrName>ppt_h</p:attrName>
                                        </p:attrNameLst>
                                      </p:cBhvr>
                                      <p:tavLst>
                                        <p:tav tm="0">
                                          <p:val>
                                            <p:strVal val="ppt_h"/>
                                          </p:val>
                                        </p:tav>
                                        <p:tav tm="100000">
                                          <p:val>
                                            <p:fltVal val="0"/>
                                          </p:val>
                                        </p:tav>
                                      </p:tavLst>
                                    </p:anim>
                                    <p:animEffect transition="out" filter="fade">
                                      <p:cBhvr>
                                        <p:cTn id="62" dur="1000"/>
                                        <p:tgtEl>
                                          <p:spTgt spid="22"/>
                                        </p:tgtEl>
                                      </p:cBhvr>
                                    </p:animEffect>
                                    <p:set>
                                      <p:cBhvr>
                                        <p:cTn id="63" dur="1" fill="hold">
                                          <p:stCondLst>
                                            <p:cond delay="999"/>
                                          </p:stCondLst>
                                        </p:cTn>
                                        <p:tgtEl>
                                          <p:spTgt spid="22"/>
                                        </p:tgtEl>
                                        <p:attrNameLst>
                                          <p:attrName>style.visibility</p:attrName>
                                        </p:attrNameLst>
                                      </p:cBhvr>
                                      <p:to>
                                        <p:strVal val="hidden"/>
                                      </p:to>
                                    </p:set>
                                  </p:childTnLst>
                                </p:cTn>
                              </p:par>
                              <p:par>
                                <p:cTn id="64" presetID="53" presetClass="exit" presetSubtype="0" fill="hold" grpId="1" nodeType="withEffect">
                                  <p:stCondLst>
                                    <p:cond delay="0"/>
                                  </p:stCondLst>
                                  <p:childTnLst>
                                    <p:anim calcmode="lin" valueType="num">
                                      <p:cBhvr>
                                        <p:cTn id="65" dur="1000"/>
                                        <p:tgtEl>
                                          <p:spTgt spid="26"/>
                                        </p:tgtEl>
                                        <p:attrNameLst>
                                          <p:attrName>ppt_w</p:attrName>
                                        </p:attrNameLst>
                                      </p:cBhvr>
                                      <p:tavLst>
                                        <p:tav tm="0">
                                          <p:val>
                                            <p:strVal val="ppt_w"/>
                                          </p:val>
                                        </p:tav>
                                        <p:tav tm="100000">
                                          <p:val>
                                            <p:fltVal val="0"/>
                                          </p:val>
                                        </p:tav>
                                      </p:tavLst>
                                    </p:anim>
                                    <p:anim calcmode="lin" valueType="num">
                                      <p:cBhvr>
                                        <p:cTn id="66" dur="1000"/>
                                        <p:tgtEl>
                                          <p:spTgt spid="26"/>
                                        </p:tgtEl>
                                        <p:attrNameLst>
                                          <p:attrName>ppt_h</p:attrName>
                                        </p:attrNameLst>
                                      </p:cBhvr>
                                      <p:tavLst>
                                        <p:tav tm="0">
                                          <p:val>
                                            <p:strVal val="ppt_h"/>
                                          </p:val>
                                        </p:tav>
                                        <p:tav tm="100000">
                                          <p:val>
                                            <p:fltVal val="0"/>
                                          </p:val>
                                        </p:tav>
                                      </p:tavLst>
                                    </p:anim>
                                    <p:animEffect transition="out" filter="fade">
                                      <p:cBhvr>
                                        <p:cTn id="67" dur="1000"/>
                                        <p:tgtEl>
                                          <p:spTgt spid="26"/>
                                        </p:tgtEl>
                                      </p:cBhvr>
                                    </p:animEffect>
                                    <p:set>
                                      <p:cBhvr>
                                        <p:cTn id="68" dur="1" fill="hold">
                                          <p:stCondLst>
                                            <p:cond delay="999"/>
                                          </p:stCondLst>
                                        </p:cTn>
                                        <p:tgtEl>
                                          <p:spTgt spid="26"/>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childTnLst>
                                </p:cTn>
                              </p:par>
                              <p:par>
                                <p:cTn id="74" presetID="55"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1000" fill="hold"/>
                                        <p:tgtEl>
                                          <p:spTgt spid="27"/>
                                        </p:tgtEl>
                                        <p:attrNameLst>
                                          <p:attrName>ppt_w</p:attrName>
                                        </p:attrNameLst>
                                      </p:cBhvr>
                                      <p:tavLst>
                                        <p:tav tm="0">
                                          <p:val>
                                            <p:strVal val="#ppt_w*0.70"/>
                                          </p:val>
                                        </p:tav>
                                        <p:tav tm="100000">
                                          <p:val>
                                            <p:strVal val="#ppt_w"/>
                                          </p:val>
                                        </p:tav>
                                      </p:tavLst>
                                    </p:anim>
                                    <p:anim calcmode="lin" valueType="num">
                                      <p:cBhvr>
                                        <p:cTn id="77" dur="1000" fill="hold"/>
                                        <p:tgtEl>
                                          <p:spTgt spid="27"/>
                                        </p:tgtEl>
                                        <p:attrNameLst>
                                          <p:attrName>ppt_h</p:attrName>
                                        </p:attrNameLst>
                                      </p:cBhvr>
                                      <p:tavLst>
                                        <p:tav tm="0">
                                          <p:val>
                                            <p:strVal val="#ppt_h"/>
                                          </p:val>
                                        </p:tav>
                                        <p:tav tm="100000">
                                          <p:val>
                                            <p:strVal val="#ppt_h"/>
                                          </p:val>
                                        </p:tav>
                                      </p:tavLst>
                                    </p:anim>
                                    <p:animEffect transition="in" filter="fade">
                                      <p:cBhvr>
                                        <p:cTn id="78" dur="10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xit" presetSubtype="0" fill="hold" grpId="1" nodeType="clickEffect">
                                  <p:stCondLst>
                                    <p:cond delay="0"/>
                                  </p:stCondLst>
                                  <p:childTnLst>
                                    <p:anim calcmode="lin" valueType="num">
                                      <p:cBhvr>
                                        <p:cTn id="82" dur="1000"/>
                                        <p:tgtEl>
                                          <p:spTgt spid="23"/>
                                        </p:tgtEl>
                                        <p:attrNameLst>
                                          <p:attrName>ppt_w</p:attrName>
                                        </p:attrNameLst>
                                      </p:cBhvr>
                                      <p:tavLst>
                                        <p:tav tm="0">
                                          <p:val>
                                            <p:strVal val="ppt_w"/>
                                          </p:val>
                                        </p:tav>
                                        <p:tav tm="100000">
                                          <p:val>
                                            <p:fltVal val="0"/>
                                          </p:val>
                                        </p:tav>
                                      </p:tavLst>
                                    </p:anim>
                                    <p:anim calcmode="lin" valueType="num">
                                      <p:cBhvr>
                                        <p:cTn id="83" dur="1000"/>
                                        <p:tgtEl>
                                          <p:spTgt spid="23"/>
                                        </p:tgtEl>
                                        <p:attrNameLst>
                                          <p:attrName>ppt_h</p:attrName>
                                        </p:attrNameLst>
                                      </p:cBhvr>
                                      <p:tavLst>
                                        <p:tav tm="0">
                                          <p:val>
                                            <p:strVal val="ppt_h"/>
                                          </p:val>
                                        </p:tav>
                                        <p:tav tm="100000">
                                          <p:val>
                                            <p:fltVal val="0"/>
                                          </p:val>
                                        </p:tav>
                                      </p:tavLst>
                                    </p:anim>
                                    <p:animEffect transition="out" filter="fade">
                                      <p:cBhvr>
                                        <p:cTn id="84" dur="1000"/>
                                        <p:tgtEl>
                                          <p:spTgt spid="23"/>
                                        </p:tgtEl>
                                      </p:cBhvr>
                                    </p:animEffect>
                                    <p:set>
                                      <p:cBhvr>
                                        <p:cTn id="85" dur="1" fill="hold">
                                          <p:stCondLst>
                                            <p:cond delay="999"/>
                                          </p:stCondLst>
                                        </p:cTn>
                                        <p:tgtEl>
                                          <p:spTgt spid="23"/>
                                        </p:tgtEl>
                                        <p:attrNameLst>
                                          <p:attrName>style.visibility</p:attrName>
                                        </p:attrNameLst>
                                      </p:cBhvr>
                                      <p:to>
                                        <p:strVal val="hidden"/>
                                      </p:to>
                                    </p:set>
                                  </p:childTnLst>
                                </p:cTn>
                              </p:par>
                              <p:par>
                                <p:cTn id="86" presetID="53" presetClass="exit" presetSubtype="0" fill="hold" grpId="1" nodeType="withEffect">
                                  <p:stCondLst>
                                    <p:cond delay="0"/>
                                  </p:stCondLst>
                                  <p:childTnLst>
                                    <p:anim calcmode="lin" valueType="num">
                                      <p:cBhvr>
                                        <p:cTn id="87" dur="1000"/>
                                        <p:tgtEl>
                                          <p:spTgt spid="27"/>
                                        </p:tgtEl>
                                        <p:attrNameLst>
                                          <p:attrName>ppt_w</p:attrName>
                                        </p:attrNameLst>
                                      </p:cBhvr>
                                      <p:tavLst>
                                        <p:tav tm="0">
                                          <p:val>
                                            <p:strVal val="ppt_w"/>
                                          </p:val>
                                        </p:tav>
                                        <p:tav tm="100000">
                                          <p:val>
                                            <p:fltVal val="0"/>
                                          </p:val>
                                        </p:tav>
                                      </p:tavLst>
                                    </p:anim>
                                    <p:anim calcmode="lin" valueType="num">
                                      <p:cBhvr>
                                        <p:cTn id="88" dur="1000"/>
                                        <p:tgtEl>
                                          <p:spTgt spid="27"/>
                                        </p:tgtEl>
                                        <p:attrNameLst>
                                          <p:attrName>ppt_h</p:attrName>
                                        </p:attrNameLst>
                                      </p:cBhvr>
                                      <p:tavLst>
                                        <p:tav tm="0">
                                          <p:val>
                                            <p:strVal val="ppt_h"/>
                                          </p:val>
                                        </p:tav>
                                        <p:tav tm="100000">
                                          <p:val>
                                            <p:fltVal val="0"/>
                                          </p:val>
                                        </p:tav>
                                      </p:tavLst>
                                    </p:anim>
                                    <p:animEffect transition="out" filter="fade">
                                      <p:cBhvr>
                                        <p:cTn id="89" dur="1000"/>
                                        <p:tgtEl>
                                          <p:spTgt spid="27"/>
                                        </p:tgtEl>
                                      </p:cBhvr>
                                    </p:animEffect>
                                    <p:set>
                                      <p:cBhvr>
                                        <p:cTn id="90" dur="1" fill="hold">
                                          <p:stCondLst>
                                            <p:cond delay="999"/>
                                          </p:stCondLst>
                                        </p:cTn>
                                        <p:tgtEl>
                                          <p:spTgt spid="27"/>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1000"/>
                                        <p:tgtEl>
                                          <p:spTgt spid="24"/>
                                        </p:tgtEl>
                                      </p:cBhvr>
                                    </p:animEffect>
                                  </p:childTnLst>
                                </p:cTn>
                              </p:par>
                              <p:par>
                                <p:cTn id="96" presetID="55" presetClass="entr" presetSubtype="0"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p:cTn id="98" dur="1000" fill="hold"/>
                                        <p:tgtEl>
                                          <p:spTgt spid="28"/>
                                        </p:tgtEl>
                                        <p:attrNameLst>
                                          <p:attrName>ppt_w</p:attrName>
                                        </p:attrNameLst>
                                      </p:cBhvr>
                                      <p:tavLst>
                                        <p:tav tm="0">
                                          <p:val>
                                            <p:strVal val="#ppt_w*0.70"/>
                                          </p:val>
                                        </p:tav>
                                        <p:tav tm="100000">
                                          <p:val>
                                            <p:strVal val="#ppt_w"/>
                                          </p:val>
                                        </p:tav>
                                      </p:tavLst>
                                    </p:anim>
                                    <p:anim calcmode="lin" valueType="num">
                                      <p:cBhvr>
                                        <p:cTn id="99" dur="1000" fill="hold"/>
                                        <p:tgtEl>
                                          <p:spTgt spid="28"/>
                                        </p:tgtEl>
                                        <p:attrNameLst>
                                          <p:attrName>ppt_h</p:attrName>
                                        </p:attrNameLst>
                                      </p:cBhvr>
                                      <p:tavLst>
                                        <p:tav tm="0">
                                          <p:val>
                                            <p:strVal val="#ppt_h"/>
                                          </p:val>
                                        </p:tav>
                                        <p:tav tm="100000">
                                          <p:val>
                                            <p:strVal val="#ppt_h"/>
                                          </p:val>
                                        </p:tav>
                                      </p:tavLst>
                                    </p:anim>
                                    <p:animEffect transition="in" filter="fade">
                                      <p:cBhvr>
                                        <p:cTn id="100" dur="1000"/>
                                        <p:tgtEl>
                                          <p:spTgt spid="28"/>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xit" presetSubtype="0" fill="hold" grpId="1" nodeType="clickEffect">
                                  <p:stCondLst>
                                    <p:cond delay="0"/>
                                  </p:stCondLst>
                                  <p:childTnLst>
                                    <p:anim calcmode="lin" valueType="num">
                                      <p:cBhvr>
                                        <p:cTn id="104" dur="1000"/>
                                        <p:tgtEl>
                                          <p:spTgt spid="24"/>
                                        </p:tgtEl>
                                        <p:attrNameLst>
                                          <p:attrName>ppt_w</p:attrName>
                                        </p:attrNameLst>
                                      </p:cBhvr>
                                      <p:tavLst>
                                        <p:tav tm="0">
                                          <p:val>
                                            <p:strVal val="ppt_w"/>
                                          </p:val>
                                        </p:tav>
                                        <p:tav tm="100000">
                                          <p:val>
                                            <p:fltVal val="0"/>
                                          </p:val>
                                        </p:tav>
                                      </p:tavLst>
                                    </p:anim>
                                    <p:anim calcmode="lin" valueType="num">
                                      <p:cBhvr>
                                        <p:cTn id="105" dur="1000"/>
                                        <p:tgtEl>
                                          <p:spTgt spid="24"/>
                                        </p:tgtEl>
                                        <p:attrNameLst>
                                          <p:attrName>ppt_h</p:attrName>
                                        </p:attrNameLst>
                                      </p:cBhvr>
                                      <p:tavLst>
                                        <p:tav tm="0">
                                          <p:val>
                                            <p:strVal val="ppt_h"/>
                                          </p:val>
                                        </p:tav>
                                        <p:tav tm="100000">
                                          <p:val>
                                            <p:fltVal val="0"/>
                                          </p:val>
                                        </p:tav>
                                      </p:tavLst>
                                    </p:anim>
                                    <p:animEffect transition="out" filter="fade">
                                      <p:cBhvr>
                                        <p:cTn id="106" dur="1000"/>
                                        <p:tgtEl>
                                          <p:spTgt spid="24"/>
                                        </p:tgtEl>
                                      </p:cBhvr>
                                    </p:animEffect>
                                    <p:set>
                                      <p:cBhvr>
                                        <p:cTn id="107" dur="1" fill="hold">
                                          <p:stCondLst>
                                            <p:cond delay="999"/>
                                          </p:stCondLst>
                                        </p:cTn>
                                        <p:tgtEl>
                                          <p:spTgt spid="24"/>
                                        </p:tgtEl>
                                        <p:attrNameLst>
                                          <p:attrName>style.visibility</p:attrName>
                                        </p:attrNameLst>
                                      </p:cBhvr>
                                      <p:to>
                                        <p:strVal val="hidden"/>
                                      </p:to>
                                    </p:set>
                                  </p:childTnLst>
                                </p:cTn>
                              </p:par>
                              <p:par>
                                <p:cTn id="108" presetID="53" presetClass="exit" presetSubtype="0" fill="hold" grpId="1" nodeType="withEffect">
                                  <p:stCondLst>
                                    <p:cond delay="0"/>
                                  </p:stCondLst>
                                  <p:childTnLst>
                                    <p:anim calcmode="lin" valueType="num">
                                      <p:cBhvr>
                                        <p:cTn id="109" dur="1000"/>
                                        <p:tgtEl>
                                          <p:spTgt spid="28"/>
                                        </p:tgtEl>
                                        <p:attrNameLst>
                                          <p:attrName>ppt_w</p:attrName>
                                        </p:attrNameLst>
                                      </p:cBhvr>
                                      <p:tavLst>
                                        <p:tav tm="0">
                                          <p:val>
                                            <p:strVal val="ppt_w"/>
                                          </p:val>
                                        </p:tav>
                                        <p:tav tm="100000">
                                          <p:val>
                                            <p:fltVal val="0"/>
                                          </p:val>
                                        </p:tav>
                                      </p:tavLst>
                                    </p:anim>
                                    <p:anim calcmode="lin" valueType="num">
                                      <p:cBhvr>
                                        <p:cTn id="110" dur="1000"/>
                                        <p:tgtEl>
                                          <p:spTgt spid="28"/>
                                        </p:tgtEl>
                                        <p:attrNameLst>
                                          <p:attrName>ppt_h</p:attrName>
                                        </p:attrNameLst>
                                      </p:cBhvr>
                                      <p:tavLst>
                                        <p:tav tm="0">
                                          <p:val>
                                            <p:strVal val="ppt_h"/>
                                          </p:val>
                                        </p:tav>
                                        <p:tav tm="100000">
                                          <p:val>
                                            <p:fltVal val="0"/>
                                          </p:val>
                                        </p:tav>
                                      </p:tavLst>
                                    </p:anim>
                                    <p:animEffect transition="out" filter="fade">
                                      <p:cBhvr>
                                        <p:cTn id="111" dur="1000"/>
                                        <p:tgtEl>
                                          <p:spTgt spid="28"/>
                                        </p:tgtEl>
                                      </p:cBhvr>
                                    </p:animEffect>
                                    <p:set>
                                      <p:cBhvr>
                                        <p:cTn id="112" dur="1" fill="hold">
                                          <p:stCondLst>
                                            <p:cond delay="999"/>
                                          </p:stCondLst>
                                        </p:cTn>
                                        <p:tgtEl>
                                          <p:spTgt spid="28"/>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1000"/>
                                        <p:tgtEl>
                                          <p:spTgt spid="25"/>
                                        </p:tgtEl>
                                      </p:cBhvr>
                                    </p:animEffect>
                                  </p:childTnLst>
                                </p:cTn>
                              </p:par>
                              <p:par>
                                <p:cTn id="118" presetID="55" presetClass="entr" presetSubtype="0" fill="hold" grpId="0" nodeType="with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1000" fill="hold"/>
                                        <p:tgtEl>
                                          <p:spTgt spid="30"/>
                                        </p:tgtEl>
                                        <p:attrNameLst>
                                          <p:attrName>ppt_w</p:attrName>
                                        </p:attrNameLst>
                                      </p:cBhvr>
                                      <p:tavLst>
                                        <p:tav tm="0">
                                          <p:val>
                                            <p:strVal val="#ppt_w*0.70"/>
                                          </p:val>
                                        </p:tav>
                                        <p:tav tm="100000">
                                          <p:val>
                                            <p:strVal val="#ppt_w"/>
                                          </p:val>
                                        </p:tav>
                                      </p:tavLst>
                                    </p:anim>
                                    <p:anim calcmode="lin" valueType="num">
                                      <p:cBhvr>
                                        <p:cTn id="121" dur="1000" fill="hold"/>
                                        <p:tgtEl>
                                          <p:spTgt spid="30"/>
                                        </p:tgtEl>
                                        <p:attrNameLst>
                                          <p:attrName>ppt_h</p:attrName>
                                        </p:attrNameLst>
                                      </p:cBhvr>
                                      <p:tavLst>
                                        <p:tav tm="0">
                                          <p:val>
                                            <p:strVal val="#ppt_h"/>
                                          </p:val>
                                        </p:tav>
                                        <p:tav tm="100000">
                                          <p:val>
                                            <p:strVal val="#ppt_h"/>
                                          </p:val>
                                        </p:tav>
                                      </p:tavLst>
                                    </p:anim>
                                    <p:animEffect transition="in" filter="fade">
                                      <p:cBhvr>
                                        <p:cTn id="122" dur="1000"/>
                                        <p:tgtEl>
                                          <p:spTgt spid="30"/>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xit" presetSubtype="0" fill="hold" grpId="1" nodeType="clickEffect">
                                  <p:stCondLst>
                                    <p:cond delay="0"/>
                                  </p:stCondLst>
                                  <p:childTnLst>
                                    <p:anim calcmode="lin" valueType="num">
                                      <p:cBhvr>
                                        <p:cTn id="126" dur="1000"/>
                                        <p:tgtEl>
                                          <p:spTgt spid="25"/>
                                        </p:tgtEl>
                                        <p:attrNameLst>
                                          <p:attrName>ppt_w</p:attrName>
                                        </p:attrNameLst>
                                      </p:cBhvr>
                                      <p:tavLst>
                                        <p:tav tm="0">
                                          <p:val>
                                            <p:strVal val="ppt_w"/>
                                          </p:val>
                                        </p:tav>
                                        <p:tav tm="100000">
                                          <p:val>
                                            <p:fltVal val="0"/>
                                          </p:val>
                                        </p:tav>
                                      </p:tavLst>
                                    </p:anim>
                                    <p:anim calcmode="lin" valueType="num">
                                      <p:cBhvr>
                                        <p:cTn id="127" dur="1000"/>
                                        <p:tgtEl>
                                          <p:spTgt spid="25"/>
                                        </p:tgtEl>
                                        <p:attrNameLst>
                                          <p:attrName>ppt_h</p:attrName>
                                        </p:attrNameLst>
                                      </p:cBhvr>
                                      <p:tavLst>
                                        <p:tav tm="0">
                                          <p:val>
                                            <p:strVal val="ppt_h"/>
                                          </p:val>
                                        </p:tav>
                                        <p:tav tm="100000">
                                          <p:val>
                                            <p:fltVal val="0"/>
                                          </p:val>
                                        </p:tav>
                                      </p:tavLst>
                                    </p:anim>
                                    <p:animEffect transition="out" filter="fade">
                                      <p:cBhvr>
                                        <p:cTn id="128" dur="1000"/>
                                        <p:tgtEl>
                                          <p:spTgt spid="25"/>
                                        </p:tgtEl>
                                      </p:cBhvr>
                                    </p:animEffect>
                                    <p:set>
                                      <p:cBhvr>
                                        <p:cTn id="129" dur="1" fill="hold">
                                          <p:stCondLst>
                                            <p:cond delay="999"/>
                                          </p:stCondLst>
                                        </p:cTn>
                                        <p:tgtEl>
                                          <p:spTgt spid="25"/>
                                        </p:tgtEl>
                                        <p:attrNameLst>
                                          <p:attrName>style.visibility</p:attrName>
                                        </p:attrNameLst>
                                      </p:cBhvr>
                                      <p:to>
                                        <p:strVal val="hidden"/>
                                      </p:to>
                                    </p:set>
                                  </p:childTnLst>
                                </p:cTn>
                              </p:par>
                              <p:par>
                                <p:cTn id="130" presetID="53" presetClass="exit" presetSubtype="0" fill="hold" grpId="1" nodeType="withEffect">
                                  <p:stCondLst>
                                    <p:cond delay="0"/>
                                  </p:stCondLst>
                                  <p:childTnLst>
                                    <p:anim calcmode="lin" valueType="num">
                                      <p:cBhvr>
                                        <p:cTn id="131" dur="1000"/>
                                        <p:tgtEl>
                                          <p:spTgt spid="30"/>
                                        </p:tgtEl>
                                        <p:attrNameLst>
                                          <p:attrName>ppt_w</p:attrName>
                                        </p:attrNameLst>
                                      </p:cBhvr>
                                      <p:tavLst>
                                        <p:tav tm="0">
                                          <p:val>
                                            <p:strVal val="ppt_w"/>
                                          </p:val>
                                        </p:tav>
                                        <p:tav tm="100000">
                                          <p:val>
                                            <p:fltVal val="0"/>
                                          </p:val>
                                        </p:tav>
                                      </p:tavLst>
                                    </p:anim>
                                    <p:anim calcmode="lin" valueType="num">
                                      <p:cBhvr>
                                        <p:cTn id="132" dur="1000"/>
                                        <p:tgtEl>
                                          <p:spTgt spid="30"/>
                                        </p:tgtEl>
                                        <p:attrNameLst>
                                          <p:attrName>ppt_h</p:attrName>
                                        </p:attrNameLst>
                                      </p:cBhvr>
                                      <p:tavLst>
                                        <p:tav tm="0">
                                          <p:val>
                                            <p:strVal val="ppt_h"/>
                                          </p:val>
                                        </p:tav>
                                        <p:tav tm="100000">
                                          <p:val>
                                            <p:fltVal val="0"/>
                                          </p:val>
                                        </p:tav>
                                      </p:tavLst>
                                    </p:anim>
                                    <p:animEffect transition="out" filter="fade">
                                      <p:cBhvr>
                                        <p:cTn id="133" dur="1000"/>
                                        <p:tgtEl>
                                          <p:spTgt spid="30"/>
                                        </p:tgtEl>
                                      </p:cBhvr>
                                    </p:animEffect>
                                    <p:set>
                                      <p:cBhvr>
                                        <p:cTn id="134" dur="1" fill="hold">
                                          <p:stCondLst>
                                            <p:cond delay="999"/>
                                          </p:stCondLst>
                                        </p:cTn>
                                        <p:tgtEl>
                                          <p:spTgt spid="30"/>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nodeType="clickEffect">
                                  <p:stCondLst>
                                    <p:cond delay="0"/>
                                  </p:stCondLst>
                                  <p:childTnLst>
                                    <p:set>
                                      <p:cBhvr>
                                        <p:cTn id="138" dur="1" fill="hold">
                                          <p:stCondLst>
                                            <p:cond delay="0"/>
                                          </p:stCondLst>
                                        </p:cTn>
                                        <p:tgtEl>
                                          <p:spTgt spid="31"/>
                                        </p:tgtEl>
                                        <p:attrNameLst>
                                          <p:attrName>style.visibility</p:attrName>
                                        </p:attrNameLst>
                                      </p:cBhvr>
                                      <p:to>
                                        <p:strVal val="visible"/>
                                      </p:to>
                                    </p:set>
                                    <p:animEffect transition="in" filter="fade">
                                      <p:cBhvr>
                                        <p:cTn id="13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8" grpId="0" animBg="1"/>
      <p:bldP spid="28" grpId="1" animBg="1"/>
      <p:bldP spid="16" grpId="0"/>
      <p:bldP spid="17" grpId="0"/>
      <p:bldP spid="19" grpId="0"/>
      <p:bldP spid="27" grpId="0" animBg="1"/>
      <p:bldP spid="27" grpId="1" animBg="1"/>
      <p:bldP spid="20" grpId="0"/>
      <p:bldP spid="21" grpId="0"/>
      <p:bldP spid="29" grpId="0"/>
      <p:bldP spid="30" grpId="0" animBg="1"/>
      <p:bldP spid="30"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85938"/>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Ταυτοποίηση συστημάτων με ιξώδη απόσβεση:</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56322" name="Picture 2"/>
          <p:cNvPicPr>
            <a:picLocks noChangeAspect="1" noChangeArrowheads="1"/>
          </p:cNvPicPr>
          <p:nvPr/>
        </p:nvPicPr>
        <p:blipFill>
          <a:blip r:embed="rId2"/>
          <a:srcRect/>
          <a:stretch>
            <a:fillRect/>
          </a:stretch>
        </p:blipFill>
        <p:spPr bwMode="auto">
          <a:xfrm>
            <a:off x="3643306" y="2643182"/>
            <a:ext cx="5500694" cy="1816541"/>
          </a:xfrm>
          <a:prstGeom prst="rect">
            <a:avLst/>
          </a:prstGeom>
          <a:noFill/>
          <a:ln w="9525">
            <a:noFill/>
            <a:miter lim="800000"/>
            <a:headEnd/>
            <a:tailEnd/>
          </a:ln>
          <a:effectLst/>
        </p:spPr>
      </p:pic>
      <p:sp>
        <p:nvSpPr>
          <p:cNvPr id="17" name="Text Box 9"/>
          <p:cNvSpPr txBox="1">
            <a:spLocks noChangeArrowheads="1"/>
          </p:cNvSpPr>
          <p:nvPr/>
        </p:nvSpPr>
        <p:spPr bwMode="auto">
          <a:xfrm>
            <a:off x="142844" y="2643182"/>
            <a:ext cx="3286148" cy="1169551"/>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Ο λόγος είναι ότι η απόσβεση του συστήματος </a:t>
            </a:r>
            <a:r>
              <a:rPr lang="el-GR" sz="1400" b="1" dirty="0" smtClean="0">
                <a:solidFill>
                  <a:schemeClr val="tx2"/>
                </a:solidFill>
              </a:rPr>
              <a:t>αποδίδεται πιο εύκολα στον συντελεστή ιξώδους απόσβεσης </a:t>
            </a:r>
            <a:r>
              <a:rPr lang="el-GR" sz="1400" dirty="0" smtClean="0">
                <a:solidFill>
                  <a:schemeClr val="tx2"/>
                </a:solidFill>
              </a:rPr>
              <a:t>παρά στην υστερητική απόσβεση του προσομοιώματος.</a:t>
            </a:r>
            <a:endParaRPr lang="en-GB" sz="1400" i="1" dirty="0">
              <a:solidFill>
                <a:schemeClr val="tx2"/>
              </a:solidFill>
            </a:endParaRPr>
          </a:p>
        </p:txBody>
      </p:sp>
      <p:sp>
        <p:nvSpPr>
          <p:cNvPr id="18" name="Text Box 9"/>
          <p:cNvSpPr txBox="1">
            <a:spLocks noChangeArrowheads="1"/>
          </p:cNvSpPr>
          <p:nvPr/>
        </p:nvSpPr>
        <p:spPr bwMode="auto">
          <a:xfrm>
            <a:off x="142843" y="3834474"/>
            <a:ext cx="3214711" cy="738664"/>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Η ιξώδης απόσβεση εξαρτάται έντονα από την συχνότητα και την ένταση της αρμονικής διέγερσης. </a:t>
            </a:r>
            <a:endParaRPr lang="en-GB" sz="1400" i="1" dirty="0">
              <a:solidFill>
                <a:schemeClr val="tx2"/>
              </a:solidFill>
            </a:endParaRPr>
          </a:p>
        </p:txBody>
      </p:sp>
      <p:sp>
        <p:nvSpPr>
          <p:cNvPr id="19" name="Text Box 9"/>
          <p:cNvSpPr txBox="1">
            <a:spLocks noChangeArrowheads="1"/>
          </p:cNvSpPr>
          <p:nvPr/>
        </p:nvSpPr>
        <p:spPr bwMode="auto">
          <a:xfrm>
            <a:off x="142844" y="5357826"/>
            <a:ext cx="3071834" cy="1384995"/>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2α) Τρεις κύκλοι φόρτισης με </a:t>
            </a:r>
            <a:r>
              <a:rPr lang="en-US" sz="1400" dirty="0" err="1" smtClean="0">
                <a:solidFill>
                  <a:schemeClr val="tx2"/>
                </a:solidFill>
              </a:rPr>
              <a:t>u</a:t>
            </a:r>
            <a:r>
              <a:rPr lang="en-US" sz="1400" baseline="-25000" dirty="0" err="1" smtClean="0">
                <a:solidFill>
                  <a:schemeClr val="tx2"/>
                </a:solidFill>
              </a:rPr>
              <a:t>max</a:t>
            </a:r>
            <a:r>
              <a:rPr lang="en-US" sz="1400" dirty="0" smtClean="0">
                <a:solidFill>
                  <a:schemeClr val="tx2"/>
                </a:solidFill>
              </a:rPr>
              <a:t> = 2.0u</a:t>
            </a:r>
            <a:r>
              <a:rPr lang="en-US" sz="1400" baseline="-25000" dirty="0" smtClean="0">
                <a:solidFill>
                  <a:schemeClr val="tx2"/>
                </a:solidFill>
              </a:rPr>
              <a:t>y</a:t>
            </a:r>
            <a:r>
              <a:rPr lang="en-US" sz="1400" dirty="0" smtClean="0">
                <a:solidFill>
                  <a:schemeClr val="tx2"/>
                </a:solidFill>
              </a:rPr>
              <a:t> (</a:t>
            </a:r>
            <a:r>
              <a:rPr lang="el-GR" sz="1400" dirty="0" smtClean="0">
                <a:solidFill>
                  <a:schemeClr val="tx2"/>
                </a:solidFill>
              </a:rPr>
              <a:t>δηλ. το  πείραμα 1β)</a:t>
            </a:r>
          </a:p>
          <a:p>
            <a:pPr>
              <a:spcBef>
                <a:spcPct val="50000"/>
              </a:spcBef>
            </a:pPr>
            <a:r>
              <a:rPr lang="el-GR" sz="1400" dirty="0" smtClean="0">
                <a:solidFill>
                  <a:schemeClr val="tx2"/>
                </a:solidFill>
              </a:rPr>
              <a:t>2β) Συνδυασμός των πειραμάτων 1β και 1γ</a:t>
            </a:r>
            <a:r>
              <a:rPr lang="en-US" sz="1400" dirty="0" smtClean="0">
                <a:solidFill>
                  <a:schemeClr val="tx2"/>
                </a:solidFill>
              </a:rPr>
              <a:t> </a:t>
            </a:r>
            <a:r>
              <a:rPr lang="el-GR" sz="1400" dirty="0" smtClean="0">
                <a:solidFill>
                  <a:schemeClr val="tx2"/>
                </a:solidFill>
              </a:rPr>
              <a:t>(</a:t>
            </a:r>
            <a:r>
              <a:rPr lang="en-US" sz="1400" dirty="0" err="1" smtClean="0">
                <a:solidFill>
                  <a:schemeClr val="tx2"/>
                </a:solidFill>
              </a:rPr>
              <a:t>u</a:t>
            </a:r>
            <a:r>
              <a:rPr lang="en-US" sz="1400" baseline="-25000" dirty="0" err="1" smtClean="0">
                <a:solidFill>
                  <a:schemeClr val="tx2"/>
                </a:solidFill>
              </a:rPr>
              <a:t>max</a:t>
            </a:r>
            <a:r>
              <a:rPr lang="en-US" sz="1400" dirty="0" smtClean="0">
                <a:solidFill>
                  <a:schemeClr val="tx2"/>
                </a:solidFill>
              </a:rPr>
              <a:t> = 2.0u</a:t>
            </a:r>
            <a:r>
              <a:rPr lang="en-US" sz="1400" baseline="-25000" dirty="0" smtClean="0">
                <a:solidFill>
                  <a:schemeClr val="tx2"/>
                </a:solidFill>
              </a:rPr>
              <a:t>y</a:t>
            </a:r>
            <a:r>
              <a:rPr lang="en-US" sz="1400" dirty="0" smtClean="0">
                <a:solidFill>
                  <a:schemeClr val="tx2"/>
                </a:solidFill>
              </a:rPr>
              <a:t> </a:t>
            </a:r>
            <a:r>
              <a:rPr lang="el-GR" sz="1400" dirty="0" smtClean="0">
                <a:solidFill>
                  <a:schemeClr val="tx2"/>
                </a:solidFill>
              </a:rPr>
              <a:t>,</a:t>
            </a:r>
            <a:r>
              <a:rPr lang="en-US" sz="1400" dirty="0" smtClean="0">
                <a:solidFill>
                  <a:schemeClr val="tx2"/>
                </a:solidFill>
              </a:rPr>
              <a:t> </a:t>
            </a:r>
            <a:r>
              <a:rPr lang="el-GR" sz="1400" dirty="0" smtClean="0">
                <a:solidFill>
                  <a:schemeClr val="tx2"/>
                </a:solidFill>
              </a:rPr>
              <a:t>7</a:t>
            </a:r>
            <a:r>
              <a:rPr lang="en-US" sz="1400" dirty="0" smtClean="0">
                <a:solidFill>
                  <a:schemeClr val="tx2"/>
                </a:solidFill>
              </a:rPr>
              <a:t>.0u</a:t>
            </a:r>
            <a:r>
              <a:rPr lang="en-US" sz="1400" baseline="-25000" dirty="0" smtClean="0">
                <a:solidFill>
                  <a:schemeClr val="tx2"/>
                </a:solidFill>
              </a:rPr>
              <a:t>y</a:t>
            </a:r>
            <a:r>
              <a:rPr lang="en-US" sz="1400" dirty="0" smtClean="0">
                <a:solidFill>
                  <a:schemeClr val="tx2"/>
                </a:solidFill>
              </a:rPr>
              <a:t> </a:t>
            </a:r>
            <a:r>
              <a:rPr lang="el-GR" sz="1400" dirty="0" smtClean="0">
                <a:solidFill>
                  <a:schemeClr val="tx2"/>
                </a:solidFill>
              </a:rPr>
              <a:t>)</a:t>
            </a:r>
          </a:p>
          <a:p>
            <a:pPr>
              <a:spcBef>
                <a:spcPct val="50000"/>
              </a:spcBef>
            </a:pPr>
            <a:r>
              <a:rPr lang="el-GR" sz="1400" dirty="0" smtClean="0">
                <a:solidFill>
                  <a:schemeClr val="tx2"/>
                </a:solidFill>
              </a:rPr>
              <a:t>2γ) </a:t>
            </a:r>
            <a:r>
              <a:rPr lang="en-US" sz="1400" dirty="0" smtClean="0">
                <a:solidFill>
                  <a:schemeClr val="tx2"/>
                </a:solidFill>
              </a:rPr>
              <a:t>El Centro</a:t>
            </a:r>
            <a:r>
              <a:rPr lang="el-GR" sz="1400" dirty="0" smtClean="0">
                <a:solidFill>
                  <a:schemeClr val="tx2"/>
                </a:solidFill>
              </a:rPr>
              <a:t> </a:t>
            </a:r>
            <a:r>
              <a:rPr lang="en-US" sz="1400" dirty="0" smtClean="0">
                <a:solidFill>
                  <a:schemeClr val="tx2"/>
                </a:solidFill>
              </a:rPr>
              <a:t>(</a:t>
            </a:r>
            <a:r>
              <a:rPr lang="el-GR" sz="1400" dirty="0" smtClean="0">
                <a:solidFill>
                  <a:schemeClr val="tx2"/>
                </a:solidFill>
              </a:rPr>
              <a:t>δηλ. το  πείραμα 1δ)</a:t>
            </a:r>
            <a:endParaRPr lang="en-GB" sz="1400" dirty="0">
              <a:solidFill>
                <a:schemeClr val="tx2"/>
              </a:solidFill>
            </a:endParaRPr>
          </a:p>
        </p:txBody>
      </p:sp>
      <p:pic>
        <p:nvPicPr>
          <p:cNvPr id="56323" name="Picture 3" descr="Performance viscous"/>
          <p:cNvPicPr>
            <a:picLocks noChangeAspect="1" noChangeArrowheads="1"/>
          </p:cNvPicPr>
          <p:nvPr/>
        </p:nvPicPr>
        <p:blipFill>
          <a:blip r:embed="rId3" cstate="print"/>
          <a:srcRect/>
          <a:stretch>
            <a:fillRect/>
          </a:stretch>
        </p:blipFill>
        <p:spPr bwMode="auto">
          <a:xfrm>
            <a:off x="3214678" y="4616472"/>
            <a:ext cx="5759450" cy="2027238"/>
          </a:xfrm>
          <a:prstGeom prst="rect">
            <a:avLst/>
          </a:prstGeom>
          <a:noFill/>
          <a:ln w="9525">
            <a:noFill/>
            <a:miter lim="800000"/>
            <a:headEnd/>
            <a:tailEnd/>
          </a:ln>
        </p:spPr>
      </p:pic>
      <p:sp>
        <p:nvSpPr>
          <p:cNvPr id="11" name="Text Box 9"/>
          <p:cNvSpPr txBox="1">
            <a:spLocks noChangeArrowheads="1"/>
          </p:cNvSpPr>
          <p:nvPr/>
        </p:nvSpPr>
        <p:spPr bwMode="auto">
          <a:xfrm>
            <a:off x="142844" y="2218902"/>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Η χρήση ενός πειράματος αρμονικής φόρτισης οδηγεί ενίοτε σε </a:t>
            </a:r>
            <a:r>
              <a:rPr lang="el-GR" sz="1600" b="1" dirty="0" smtClean="0">
                <a:solidFill>
                  <a:schemeClr val="tx2"/>
                </a:solidFill>
              </a:rPr>
              <a:t>αποτυχία</a:t>
            </a:r>
            <a:r>
              <a:rPr lang="el-GR" sz="1600" dirty="0" smtClean="0">
                <a:solidFill>
                  <a:schemeClr val="tx2"/>
                </a:solidFill>
              </a:rPr>
              <a:t> ταυτοποίησης.</a:t>
            </a:r>
            <a:endParaRPr lang="en-GB" sz="1600" b="1" i="1" dirty="0">
              <a:solidFill>
                <a:schemeClr val="tx2"/>
              </a:solidFill>
            </a:endParaRPr>
          </a:p>
        </p:txBody>
      </p:sp>
      <p:sp>
        <p:nvSpPr>
          <p:cNvPr id="14" name="Text Box 9"/>
          <p:cNvSpPr txBox="1">
            <a:spLocks noChangeArrowheads="1"/>
          </p:cNvSpPr>
          <p:nvPr/>
        </p:nvSpPr>
        <p:spPr bwMode="auto">
          <a:xfrm>
            <a:off x="142843" y="4548854"/>
            <a:ext cx="2928959" cy="738664"/>
          </a:xfrm>
          <a:prstGeom prst="rect">
            <a:avLst/>
          </a:prstGeom>
          <a:noFill/>
          <a:ln w="12700">
            <a:noFill/>
            <a:miter lim="800000"/>
            <a:headEnd type="none" w="sm" len="sm"/>
            <a:tailEnd type="none" w="sm" len="sm"/>
          </a:ln>
        </p:spPr>
        <p:txBody>
          <a:bodyPr wrap="square">
            <a:spAutoFit/>
          </a:bodyPr>
          <a:lstStyle/>
          <a:p>
            <a:pPr>
              <a:spcBef>
                <a:spcPct val="50000"/>
              </a:spcBef>
            </a:pPr>
            <a:r>
              <a:rPr lang="el-GR" sz="1400" b="1" dirty="0" smtClean="0">
                <a:solidFill>
                  <a:schemeClr val="tx2"/>
                </a:solidFill>
              </a:rPr>
              <a:t>Συνεπώς το πρόβλημα μπορεί να αντιμετωπιστεί εύκολα με συνδυασμό πειραμάτων.</a:t>
            </a:r>
            <a:endParaRPr lang="en-GB" sz="1400" b="1" i="1" dirty="0">
              <a:solidFill>
                <a:schemeClr val="tx2"/>
              </a:solidFill>
            </a:endParaRPr>
          </a:p>
        </p:txBody>
      </p:sp>
      <p:sp>
        <p:nvSpPr>
          <p:cNvPr id="16" name="Rounded Rectangle 15"/>
          <p:cNvSpPr/>
          <p:nvPr/>
        </p:nvSpPr>
        <p:spPr bwMode="auto">
          <a:xfrm>
            <a:off x="3786182" y="3729745"/>
            <a:ext cx="5290085" cy="214314"/>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Rounded Rectangle 19"/>
          <p:cNvSpPr/>
          <p:nvPr/>
        </p:nvSpPr>
        <p:spPr bwMode="auto">
          <a:xfrm>
            <a:off x="3782509" y="3929066"/>
            <a:ext cx="5290085" cy="428628"/>
          </a:xfrm>
          <a:prstGeom prst="roundRect">
            <a:avLst>
              <a:gd name="adj" fmla="val 9142"/>
            </a:avLst>
          </a:prstGeom>
          <a:noFill/>
          <a:ln w="254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ight Arrow 20"/>
          <p:cNvSpPr/>
          <p:nvPr/>
        </p:nvSpPr>
        <p:spPr bwMode="auto">
          <a:xfrm rot="6963489">
            <a:off x="7047223" y="5038523"/>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2" name="Right Arrow 21"/>
          <p:cNvSpPr/>
          <p:nvPr/>
        </p:nvSpPr>
        <p:spPr bwMode="auto">
          <a:xfrm rot="6963489">
            <a:off x="6547157" y="5158822"/>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23" name="Right Arrow 22"/>
          <p:cNvSpPr/>
          <p:nvPr/>
        </p:nvSpPr>
        <p:spPr bwMode="auto">
          <a:xfrm rot="3136393">
            <a:off x="4033292" y="4711787"/>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6322"/>
                                        </p:tgtEl>
                                        <p:attrNameLst>
                                          <p:attrName>style.visibility</p:attrName>
                                        </p:attrNameLst>
                                      </p:cBhvr>
                                      <p:to>
                                        <p:strVal val="visible"/>
                                      </p:to>
                                    </p:set>
                                    <p:animEffect transition="in" filter="fade">
                                      <p:cBhvr>
                                        <p:cTn id="24" dur="1000"/>
                                        <p:tgtEl>
                                          <p:spTgt spid="5632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56323"/>
                                        </p:tgtEl>
                                        <p:attrNameLst>
                                          <p:attrName>style.visibility</p:attrName>
                                        </p:attrNameLst>
                                      </p:cBhvr>
                                      <p:to>
                                        <p:strVal val="visible"/>
                                      </p:to>
                                    </p:set>
                                    <p:animEffect transition="in" filter="fade">
                                      <p:cBhvr>
                                        <p:cTn id="31" dur="1000"/>
                                        <p:tgtEl>
                                          <p:spTgt spid="56323"/>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ppt_w</p:attrName>
                                        </p:attrNameLst>
                                      </p:cBhvr>
                                      <p:tavLst>
                                        <p:tav tm="0">
                                          <p:val>
                                            <p:strVal val="#ppt_w*0.70"/>
                                          </p:val>
                                        </p:tav>
                                        <p:tav tm="100000">
                                          <p:val>
                                            <p:strVal val="#ppt_w"/>
                                          </p:val>
                                        </p:tav>
                                      </p:tavLst>
                                    </p:anim>
                                    <p:anim calcmode="lin" valueType="num">
                                      <p:cBhvr>
                                        <p:cTn id="37" dur="1000" fill="hold"/>
                                        <p:tgtEl>
                                          <p:spTgt spid="16"/>
                                        </p:tgtEl>
                                        <p:attrNameLst>
                                          <p:attrName>ppt_h</p:attrName>
                                        </p:attrNameLst>
                                      </p:cBhvr>
                                      <p:tavLst>
                                        <p:tav tm="0">
                                          <p:val>
                                            <p:strVal val="#ppt_h"/>
                                          </p:val>
                                        </p:tav>
                                        <p:tav tm="100000">
                                          <p:val>
                                            <p:strVal val="#ppt_h"/>
                                          </p:val>
                                        </p:tav>
                                      </p:tavLst>
                                    </p:anim>
                                    <p:animEffect transition="in" filter="fade">
                                      <p:cBhvr>
                                        <p:cTn id="38" dur="10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0" fill="hold" grpId="1" nodeType="clickEffect">
                                  <p:stCondLst>
                                    <p:cond delay="0"/>
                                  </p:stCondLst>
                                  <p:childTnLst>
                                    <p:anim calcmode="lin" valueType="num">
                                      <p:cBhvr>
                                        <p:cTn id="45" dur="1000"/>
                                        <p:tgtEl>
                                          <p:spTgt spid="23"/>
                                        </p:tgtEl>
                                        <p:attrNameLst>
                                          <p:attrName>ppt_w</p:attrName>
                                        </p:attrNameLst>
                                      </p:cBhvr>
                                      <p:tavLst>
                                        <p:tav tm="0">
                                          <p:val>
                                            <p:strVal val="ppt_w"/>
                                          </p:val>
                                        </p:tav>
                                        <p:tav tm="100000">
                                          <p:val>
                                            <p:fltVal val="0"/>
                                          </p:val>
                                        </p:tav>
                                      </p:tavLst>
                                    </p:anim>
                                    <p:anim calcmode="lin" valueType="num">
                                      <p:cBhvr>
                                        <p:cTn id="46" dur="1000"/>
                                        <p:tgtEl>
                                          <p:spTgt spid="23"/>
                                        </p:tgtEl>
                                        <p:attrNameLst>
                                          <p:attrName>ppt_h</p:attrName>
                                        </p:attrNameLst>
                                      </p:cBhvr>
                                      <p:tavLst>
                                        <p:tav tm="0">
                                          <p:val>
                                            <p:strVal val="ppt_h"/>
                                          </p:val>
                                        </p:tav>
                                        <p:tav tm="100000">
                                          <p:val>
                                            <p:fltVal val="0"/>
                                          </p:val>
                                        </p:tav>
                                      </p:tavLst>
                                    </p:anim>
                                    <p:animEffect transition="out" filter="fade">
                                      <p:cBhvr>
                                        <p:cTn id="47" dur="1000"/>
                                        <p:tgtEl>
                                          <p:spTgt spid="23"/>
                                        </p:tgtEl>
                                      </p:cBhvr>
                                    </p:animEffect>
                                    <p:set>
                                      <p:cBhvr>
                                        <p:cTn id="48" dur="1" fill="hold">
                                          <p:stCondLst>
                                            <p:cond delay="999"/>
                                          </p:stCondLst>
                                        </p:cTn>
                                        <p:tgtEl>
                                          <p:spTgt spid="23"/>
                                        </p:tgtEl>
                                        <p:attrNameLst>
                                          <p:attrName>style.visibility</p:attrName>
                                        </p:attrNameLst>
                                      </p:cBhvr>
                                      <p:to>
                                        <p:strVal val="hidden"/>
                                      </p:to>
                                    </p:set>
                                  </p:childTnLst>
                                </p:cTn>
                              </p:par>
                              <p:par>
                                <p:cTn id="49" presetID="53" presetClass="exit" presetSubtype="0" fill="hold" grpId="1" nodeType="withEffect">
                                  <p:stCondLst>
                                    <p:cond delay="0"/>
                                  </p:stCondLst>
                                  <p:childTnLst>
                                    <p:anim calcmode="lin" valueType="num">
                                      <p:cBhvr>
                                        <p:cTn id="50" dur="1000"/>
                                        <p:tgtEl>
                                          <p:spTgt spid="16"/>
                                        </p:tgtEl>
                                        <p:attrNameLst>
                                          <p:attrName>ppt_w</p:attrName>
                                        </p:attrNameLst>
                                      </p:cBhvr>
                                      <p:tavLst>
                                        <p:tav tm="0">
                                          <p:val>
                                            <p:strVal val="ppt_w"/>
                                          </p:val>
                                        </p:tav>
                                        <p:tav tm="100000">
                                          <p:val>
                                            <p:fltVal val="0"/>
                                          </p:val>
                                        </p:tav>
                                      </p:tavLst>
                                    </p:anim>
                                    <p:anim calcmode="lin" valueType="num">
                                      <p:cBhvr>
                                        <p:cTn id="51" dur="1000"/>
                                        <p:tgtEl>
                                          <p:spTgt spid="16"/>
                                        </p:tgtEl>
                                        <p:attrNameLst>
                                          <p:attrName>ppt_h</p:attrName>
                                        </p:attrNameLst>
                                      </p:cBhvr>
                                      <p:tavLst>
                                        <p:tav tm="0">
                                          <p:val>
                                            <p:strVal val="ppt_h"/>
                                          </p:val>
                                        </p:tav>
                                        <p:tav tm="100000">
                                          <p:val>
                                            <p:fltVal val="0"/>
                                          </p:val>
                                        </p:tav>
                                      </p:tavLst>
                                    </p:anim>
                                    <p:animEffect transition="out" filter="fade">
                                      <p:cBhvr>
                                        <p:cTn id="52" dur="1000"/>
                                        <p:tgtEl>
                                          <p:spTgt spid="16"/>
                                        </p:tgtEl>
                                      </p:cBhvr>
                                    </p:animEffect>
                                    <p:set>
                                      <p:cBhvr>
                                        <p:cTn id="53" dur="1" fill="hold">
                                          <p:stCondLst>
                                            <p:cond delay="999"/>
                                          </p:stCondLst>
                                        </p:cTn>
                                        <p:tgtEl>
                                          <p:spTgt spid="1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1000" fill="hold"/>
                                        <p:tgtEl>
                                          <p:spTgt spid="20"/>
                                        </p:tgtEl>
                                        <p:attrNameLst>
                                          <p:attrName>ppt_w</p:attrName>
                                        </p:attrNameLst>
                                      </p:cBhvr>
                                      <p:tavLst>
                                        <p:tav tm="0">
                                          <p:val>
                                            <p:strVal val="#ppt_w*0.70"/>
                                          </p:val>
                                        </p:tav>
                                        <p:tav tm="100000">
                                          <p:val>
                                            <p:strVal val="#ppt_w"/>
                                          </p:val>
                                        </p:tav>
                                      </p:tavLst>
                                    </p:anim>
                                    <p:anim calcmode="lin" valueType="num">
                                      <p:cBhvr>
                                        <p:cTn id="59" dur="1000" fill="hold"/>
                                        <p:tgtEl>
                                          <p:spTgt spid="20"/>
                                        </p:tgtEl>
                                        <p:attrNameLst>
                                          <p:attrName>ppt_h</p:attrName>
                                        </p:attrNameLst>
                                      </p:cBhvr>
                                      <p:tavLst>
                                        <p:tav tm="0">
                                          <p:val>
                                            <p:strVal val="#ppt_h"/>
                                          </p:val>
                                        </p:tav>
                                        <p:tav tm="100000">
                                          <p:val>
                                            <p:strVal val="#ppt_h"/>
                                          </p:val>
                                        </p:tav>
                                      </p:tavLst>
                                    </p:anim>
                                    <p:animEffect transition="in" filter="fade">
                                      <p:cBhvr>
                                        <p:cTn id="60" dur="1000"/>
                                        <p:tgtEl>
                                          <p:spTgt spid="2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xit" presetSubtype="0" fill="hold" grpId="1" nodeType="clickEffect">
                                  <p:stCondLst>
                                    <p:cond delay="0"/>
                                  </p:stCondLst>
                                  <p:childTnLst>
                                    <p:anim calcmode="lin" valueType="num">
                                      <p:cBhvr>
                                        <p:cTn id="70" dur="1000"/>
                                        <p:tgtEl>
                                          <p:spTgt spid="20"/>
                                        </p:tgtEl>
                                        <p:attrNameLst>
                                          <p:attrName>ppt_w</p:attrName>
                                        </p:attrNameLst>
                                      </p:cBhvr>
                                      <p:tavLst>
                                        <p:tav tm="0">
                                          <p:val>
                                            <p:strVal val="ppt_w"/>
                                          </p:val>
                                        </p:tav>
                                        <p:tav tm="100000">
                                          <p:val>
                                            <p:fltVal val="0"/>
                                          </p:val>
                                        </p:tav>
                                      </p:tavLst>
                                    </p:anim>
                                    <p:anim calcmode="lin" valueType="num">
                                      <p:cBhvr>
                                        <p:cTn id="71" dur="1000"/>
                                        <p:tgtEl>
                                          <p:spTgt spid="20"/>
                                        </p:tgtEl>
                                        <p:attrNameLst>
                                          <p:attrName>ppt_h</p:attrName>
                                        </p:attrNameLst>
                                      </p:cBhvr>
                                      <p:tavLst>
                                        <p:tav tm="0">
                                          <p:val>
                                            <p:strVal val="ppt_h"/>
                                          </p:val>
                                        </p:tav>
                                        <p:tav tm="100000">
                                          <p:val>
                                            <p:fltVal val="0"/>
                                          </p:val>
                                        </p:tav>
                                      </p:tavLst>
                                    </p:anim>
                                    <p:animEffect transition="out" filter="fade">
                                      <p:cBhvr>
                                        <p:cTn id="72" dur="1000"/>
                                        <p:tgtEl>
                                          <p:spTgt spid="20"/>
                                        </p:tgtEl>
                                      </p:cBhvr>
                                    </p:animEffect>
                                    <p:set>
                                      <p:cBhvr>
                                        <p:cTn id="73" dur="1" fill="hold">
                                          <p:stCondLst>
                                            <p:cond delay="999"/>
                                          </p:stCondLst>
                                        </p:cTn>
                                        <p:tgtEl>
                                          <p:spTgt spid="20"/>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53" presetClass="exit" presetSubtype="0" fill="hold" grpId="1" nodeType="clickEffect">
                                  <p:stCondLst>
                                    <p:cond delay="0"/>
                                  </p:stCondLst>
                                  <p:childTnLst>
                                    <p:anim calcmode="lin" valueType="num">
                                      <p:cBhvr>
                                        <p:cTn id="77" dur="1000"/>
                                        <p:tgtEl>
                                          <p:spTgt spid="21"/>
                                        </p:tgtEl>
                                        <p:attrNameLst>
                                          <p:attrName>ppt_w</p:attrName>
                                        </p:attrNameLst>
                                      </p:cBhvr>
                                      <p:tavLst>
                                        <p:tav tm="0">
                                          <p:val>
                                            <p:strVal val="ppt_w"/>
                                          </p:val>
                                        </p:tav>
                                        <p:tav tm="100000">
                                          <p:val>
                                            <p:fltVal val="0"/>
                                          </p:val>
                                        </p:tav>
                                      </p:tavLst>
                                    </p:anim>
                                    <p:anim calcmode="lin" valueType="num">
                                      <p:cBhvr>
                                        <p:cTn id="78" dur="1000"/>
                                        <p:tgtEl>
                                          <p:spTgt spid="21"/>
                                        </p:tgtEl>
                                        <p:attrNameLst>
                                          <p:attrName>ppt_h</p:attrName>
                                        </p:attrNameLst>
                                      </p:cBhvr>
                                      <p:tavLst>
                                        <p:tav tm="0">
                                          <p:val>
                                            <p:strVal val="ppt_h"/>
                                          </p:val>
                                        </p:tav>
                                        <p:tav tm="100000">
                                          <p:val>
                                            <p:fltVal val="0"/>
                                          </p:val>
                                        </p:tav>
                                      </p:tavLst>
                                    </p:anim>
                                    <p:animEffect transition="out" filter="fade">
                                      <p:cBhvr>
                                        <p:cTn id="79" dur="1000"/>
                                        <p:tgtEl>
                                          <p:spTgt spid="21"/>
                                        </p:tgtEl>
                                      </p:cBhvr>
                                    </p:animEffect>
                                    <p:set>
                                      <p:cBhvr>
                                        <p:cTn id="80" dur="1" fill="hold">
                                          <p:stCondLst>
                                            <p:cond delay="999"/>
                                          </p:stCondLst>
                                        </p:cTn>
                                        <p:tgtEl>
                                          <p:spTgt spid="21"/>
                                        </p:tgtEl>
                                        <p:attrNameLst>
                                          <p:attrName>style.visibility</p:attrName>
                                        </p:attrNameLst>
                                      </p:cBhvr>
                                      <p:to>
                                        <p:strVal val="hidden"/>
                                      </p:to>
                                    </p:set>
                                  </p:childTnLst>
                                </p:cTn>
                              </p:par>
                              <p:par>
                                <p:cTn id="81" presetID="53" presetClass="exit" presetSubtype="0" fill="hold" grpId="1" nodeType="withEffect">
                                  <p:stCondLst>
                                    <p:cond delay="0"/>
                                  </p:stCondLst>
                                  <p:childTnLst>
                                    <p:anim calcmode="lin" valueType="num">
                                      <p:cBhvr>
                                        <p:cTn id="82" dur="1000"/>
                                        <p:tgtEl>
                                          <p:spTgt spid="22"/>
                                        </p:tgtEl>
                                        <p:attrNameLst>
                                          <p:attrName>ppt_w</p:attrName>
                                        </p:attrNameLst>
                                      </p:cBhvr>
                                      <p:tavLst>
                                        <p:tav tm="0">
                                          <p:val>
                                            <p:strVal val="ppt_w"/>
                                          </p:val>
                                        </p:tav>
                                        <p:tav tm="100000">
                                          <p:val>
                                            <p:fltVal val="0"/>
                                          </p:val>
                                        </p:tav>
                                      </p:tavLst>
                                    </p:anim>
                                    <p:anim calcmode="lin" valueType="num">
                                      <p:cBhvr>
                                        <p:cTn id="83" dur="1000"/>
                                        <p:tgtEl>
                                          <p:spTgt spid="22"/>
                                        </p:tgtEl>
                                        <p:attrNameLst>
                                          <p:attrName>ppt_h</p:attrName>
                                        </p:attrNameLst>
                                      </p:cBhvr>
                                      <p:tavLst>
                                        <p:tav tm="0">
                                          <p:val>
                                            <p:strVal val="ppt_h"/>
                                          </p:val>
                                        </p:tav>
                                        <p:tav tm="100000">
                                          <p:val>
                                            <p:fltVal val="0"/>
                                          </p:val>
                                        </p:tav>
                                      </p:tavLst>
                                    </p:anim>
                                    <p:animEffect transition="out" filter="fade">
                                      <p:cBhvr>
                                        <p:cTn id="84" dur="1000"/>
                                        <p:tgtEl>
                                          <p:spTgt spid="22"/>
                                        </p:tgtEl>
                                      </p:cBhvr>
                                    </p:animEffect>
                                    <p:set>
                                      <p:cBhvr>
                                        <p:cTn id="85" dur="1" fill="hold">
                                          <p:stCondLst>
                                            <p:cond delay="9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11" grpId="0"/>
      <p:bldP spid="14" grpId="0"/>
      <p:bldP spid="16" grpId="0" animBg="1"/>
      <p:bldP spid="16" grpId="1" animBg="1"/>
      <p:bldP spid="20" grpId="0" animBg="1"/>
      <p:bldP spid="20" grpId="1" animBg="1"/>
      <p:bldP spid="21" grpId="0" animBg="1"/>
      <p:bldP spid="21" grpId="1" animBg="1"/>
      <p:bldP spid="22" grpId="0" animBg="1"/>
      <p:bldP spid="22" grpId="1" animBg="1"/>
      <p:bldP spid="23" grpId="0" animBg="1"/>
      <p:bldP spid="23"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98860"/>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Ταυτοποίηση συστημάτων με δεδομένα που περιέχουν θόρυβο:</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6" name="Text Box 9"/>
          <p:cNvSpPr txBox="1">
            <a:spLocks noChangeArrowheads="1"/>
          </p:cNvSpPr>
          <p:nvPr/>
        </p:nvSpPr>
        <p:spPr bwMode="auto">
          <a:xfrm>
            <a:off x="142844" y="2224153"/>
            <a:ext cx="4500594"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Τα παρατηρούμενα δεδομένα προέκυψαν από ένα νοητό πείραμα. Ο θόρυβος προστέθηκε εκ των υστέρων σύμφωνα με την σχέση</a:t>
            </a:r>
            <a:r>
              <a:rPr lang="el-GR" sz="1600" dirty="0" smtClean="0">
                <a:solidFill>
                  <a:schemeClr val="tx2"/>
                </a:solidFill>
              </a:rPr>
              <a:t>:</a:t>
            </a:r>
            <a:endParaRPr lang="en-GB" sz="1600" b="1" i="1" dirty="0">
              <a:solidFill>
                <a:schemeClr val="tx2"/>
              </a:solidFill>
            </a:endParaRPr>
          </a:p>
        </p:txBody>
      </p:sp>
      <p:pic>
        <p:nvPicPr>
          <p:cNvPr id="7" name="Picture 6" descr="1.gif"/>
          <p:cNvPicPr>
            <a:picLocks noChangeAspect="1"/>
          </p:cNvPicPr>
          <p:nvPr/>
        </p:nvPicPr>
        <p:blipFill>
          <a:blip r:embed="rId2"/>
          <a:stretch>
            <a:fillRect/>
          </a:stretch>
        </p:blipFill>
        <p:spPr>
          <a:xfrm>
            <a:off x="1142976" y="3152847"/>
            <a:ext cx="1737360" cy="320040"/>
          </a:xfrm>
          <a:prstGeom prst="rect">
            <a:avLst/>
          </a:prstGeom>
        </p:spPr>
      </p:pic>
      <p:sp>
        <p:nvSpPr>
          <p:cNvPr id="22" name="Text Box 9"/>
          <p:cNvSpPr txBox="1">
            <a:spLocks noChangeArrowheads="1"/>
          </p:cNvSpPr>
          <p:nvPr/>
        </p:nvSpPr>
        <p:spPr bwMode="auto">
          <a:xfrm>
            <a:off x="142844" y="3367161"/>
            <a:ext cx="3929090" cy="2062103"/>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όπου</a:t>
            </a:r>
            <a:r>
              <a:rPr lang="en-US" sz="1600" dirty="0" smtClean="0">
                <a:solidFill>
                  <a:schemeClr val="tx2"/>
                </a:solidFill>
              </a:rPr>
              <a:t>:</a:t>
            </a:r>
          </a:p>
          <a:p>
            <a:pPr marL="0" lvl="1">
              <a:spcBef>
                <a:spcPct val="50000"/>
              </a:spcBef>
            </a:pPr>
            <a:r>
              <a:rPr lang="en-US" sz="1600" b="1" i="1" dirty="0" err="1" smtClean="0">
                <a:solidFill>
                  <a:schemeClr val="tx2"/>
                </a:solidFill>
              </a:rPr>
              <a:t>r</a:t>
            </a:r>
            <a:r>
              <a:rPr lang="en-US" sz="1600" b="1" i="1" baseline="-25000" dirty="0" err="1" smtClean="0">
                <a:solidFill>
                  <a:schemeClr val="tx2"/>
                </a:solidFill>
              </a:rPr>
              <a:t>i</a:t>
            </a:r>
            <a:r>
              <a:rPr lang="el-GR" sz="1600" dirty="0" smtClean="0">
                <a:solidFill>
                  <a:schemeClr val="tx2"/>
                </a:solidFill>
              </a:rPr>
              <a:t> είναι </a:t>
            </a:r>
            <a:r>
              <a:rPr lang="el-GR" sz="1600" dirty="0" smtClean="0"/>
              <a:t>διαδοχή αριθμών τυχαίας μεταβλητής με ομοιόμορφη κατανομή στο διάστημα (-1,1)</a:t>
            </a:r>
            <a:endParaRPr lang="en-US" sz="1600" dirty="0" smtClean="0"/>
          </a:p>
          <a:p>
            <a:pPr marL="0" lvl="1">
              <a:spcBef>
                <a:spcPct val="50000"/>
              </a:spcBef>
            </a:pPr>
            <a:r>
              <a:rPr lang="el-GR" sz="1600" b="1" i="1" dirty="0" smtClean="0"/>
              <a:t>ε</a:t>
            </a:r>
            <a:r>
              <a:rPr lang="el-GR" sz="1600" dirty="0" smtClean="0"/>
              <a:t> είναι ο λόγος της στάθμης του θορύβου προς την στάθμη του σήματος (Noise to Signal Ratio – NSR</a:t>
            </a:r>
            <a:r>
              <a:rPr lang="en-US" sz="1600" dirty="0" smtClean="0"/>
              <a:t>)</a:t>
            </a:r>
            <a:endParaRPr lang="en-GB" sz="1600" dirty="0">
              <a:solidFill>
                <a:schemeClr val="tx2"/>
              </a:solidFill>
            </a:endParaRPr>
          </a:p>
        </p:txBody>
      </p:sp>
      <p:pic>
        <p:nvPicPr>
          <p:cNvPr id="55298" name="Picture 2"/>
          <p:cNvPicPr>
            <a:picLocks noChangeAspect="1" noChangeArrowheads="1"/>
          </p:cNvPicPr>
          <p:nvPr/>
        </p:nvPicPr>
        <p:blipFill>
          <a:blip r:embed="rId3"/>
          <a:srcRect/>
          <a:stretch>
            <a:fillRect/>
          </a:stretch>
        </p:blipFill>
        <p:spPr bwMode="auto">
          <a:xfrm>
            <a:off x="1714480" y="5382911"/>
            <a:ext cx="5715040" cy="1403675"/>
          </a:xfrm>
          <a:prstGeom prst="rect">
            <a:avLst/>
          </a:prstGeom>
          <a:noFill/>
          <a:ln w="9525">
            <a:noFill/>
            <a:miter lim="800000"/>
            <a:headEnd/>
            <a:tailEnd/>
          </a:ln>
          <a:effectLst/>
        </p:spPr>
      </p:pic>
      <p:pic>
        <p:nvPicPr>
          <p:cNvPr id="55299" name="Picture 3" descr="Noise"/>
          <p:cNvPicPr>
            <a:picLocks noChangeAspect="1" noChangeArrowheads="1"/>
          </p:cNvPicPr>
          <p:nvPr/>
        </p:nvPicPr>
        <p:blipFill>
          <a:blip r:embed="rId4" cstate="print"/>
          <a:srcRect/>
          <a:stretch>
            <a:fillRect/>
          </a:stretch>
        </p:blipFill>
        <p:spPr bwMode="auto">
          <a:xfrm>
            <a:off x="4537174" y="2285992"/>
            <a:ext cx="4140100" cy="2928957"/>
          </a:xfrm>
          <a:prstGeom prst="rect">
            <a:avLst/>
          </a:prstGeom>
          <a:noFill/>
          <a:ln w="9525">
            <a:noFill/>
            <a:miter lim="800000"/>
            <a:headEnd/>
            <a:tailEnd/>
          </a:ln>
        </p:spPr>
      </p:pic>
      <p:sp>
        <p:nvSpPr>
          <p:cNvPr id="11" name="Text Box 9"/>
          <p:cNvSpPr txBox="1">
            <a:spLocks noChangeArrowheads="1"/>
          </p:cNvSpPr>
          <p:nvPr/>
        </p:nvSpPr>
        <p:spPr bwMode="auto">
          <a:xfrm>
            <a:off x="3000364" y="3152847"/>
            <a:ext cx="428628" cy="307777"/>
          </a:xfrm>
          <a:prstGeom prst="rect">
            <a:avLst/>
          </a:prstGeom>
          <a:noFill/>
          <a:ln w="12700">
            <a:noFill/>
            <a:miter lim="800000"/>
            <a:headEnd type="none" w="sm" len="sm"/>
            <a:tailEnd type="none" w="sm" len="sm"/>
          </a:ln>
        </p:spPr>
        <p:txBody>
          <a:bodyPr wrap="square">
            <a:spAutoFit/>
          </a:bodyPr>
          <a:lstStyle/>
          <a:p>
            <a:pPr>
              <a:spcBef>
                <a:spcPct val="50000"/>
              </a:spcBef>
            </a:pPr>
            <a:r>
              <a:rPr lang="el-GR" sz="1400" dirty="0" smtClean="0">
                <a:solidFill>
                  <a:schemeClr val="tx2"/>
                </a:solidFill>
              </a:rPr>
              <a:t>(1)</a:t>
            </a:r>
            <a:endParaRPr lang="en-GB" sz="1400" dirty="0">
              <a:solidFill>
                <a:schemeClr val="tx2"/>
              </a:solidFill>
            </a:endParaRPr>
          </a:p>
        </p:txBody>
      </p:sp>
      <p:sp>
        <p:nvSpPr>
          <p:cNvPr id="13" name="Right Arrow 12"/>
          <p:cNvSpPr/>
          <p:nvPr/>
        </p:nvSpPr>
        <p:spPr bwMode="auto">
          <a:xfrm rot="14070048">
            <a:off x="5618897" y="3002256"/>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5299"/>
                                        </p:tgtEl>
                                        <p:attrNameLst>
                                          <p:attrName>style.visibility</p:attrName>
                                        </p:attrNameLst>
                                      </p:cBhvr>
                                      <p:to>
                                        <p:strVal val="visible"/>
                                      </p:to>
                                    </p:set>
                                    <p:animEffect transition="in" filter="fade">
                                      <p:cBhvr>
                                        <p:cTn id="26" dur="1000"/>
                                        <p:tgtEl>
                                          <p:spTgt spid="55299"/>
                                        </p:tgtEl>
                                      </p:cBhvr>
                                    </p:animEffect>
                                  </p:childTnLst>
                                </p:cTn>
                              </p:par>
                              <p:par>
                                <p:cTn id="27" presetID="10" presetClass="entr" presetSubtype="0" fill="hold" nodeType="withEffect">
                                  <p:stCondLst>
                                    <p:cond delay="0"/>
                                  </p:stCondLst>
                                  <p:childTnLst>
                                    <p:set>
                                      <p:cBhvr>
                                        <p:cTn id="28" dur="1" fill="hold">
                                          <p:stCondLst>
                                            <p:cond delay="0"/>
                                          </p:stCondLst>
                                        </p:cTn>
                                        <p:tgtEl>
                                          <p:spTgt spid="55298"/>
                                        </p:tgtEl>
                                        <p:attrNameLst>
                                          <p:attrName>style.visibility</p:attrName>
                                        </p:attrNameLst>
                                      </p:cBhvr>
                                      <p:to>
                                        <p:strVal val="visible"/>
                                      </p:to>
                                    </p:set>
                                    <p:animEffect transition="in" filter="fade">
                                      <p:cBhvr>
                                        <p:cTn id="29" dur="1000"/>
                                        <p:tgtEl>
                                          <p:spTgt spid="5529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xit" presetSubtype="0" fill="hold" grpId="1" nodeType="clickEffect">
                                  <p:stCondLst>
                                    <p:cond delay="0"/>
                                  </p:stCondLst>
                                  <p:childTnLst>
                                    <p:anim calcmode="lin" valueType="num">
                                      <p:cBhvr>
                                        <p:cTn id="38" dur="1000"/>
                                        <p:tgtEl>
                                          <p:spTgt spid="13"/>
                                        </p:tgtEl>
                                        <p:attrNameLst>
                                          <p:attrName>ppt_w</p:attrName>
                                        </p:attrNameLst>
                                      </p:cBhvr>
                                      <p:tavLst>
                                        <p:tav tm="0">
                                          <p:val>
                                            <p:strVal val="ppt_w"/>
                                          </p:val>
                                        </p:tav>
                                        <p:tav tm="100000">
                                          <p:val>
                                            <p:fltVal val="0"/>
                                          </p:val>
                                        </p:tav>
                                      </p:tavLst>
                                    </p:anim>
                                    <p:anim calcmode="lin" valueType="num">
                                      <p:cBhvr>
                                        <p:cTn id="39" dur="1000"/>
                                        <p:tgtEl>
                                          <p:spTgt spid="13"/>
                                        </p:tgtEl>
                                        <p:attrNameLst>
                                          <p:attrName>ppt_h</p:attrName>
                                        </p:attrNameLst>
                                      </p:cBhvr>
                                      <p:tavLst>
                                        <p:tav tm="0">
                                          <p:val>
                                            <p:strVal val="ppt_h"/>
                                          </p:val>
                                        </p:tav>
                                        <p:tav tm="100000">
                                          <p:val>
                                            <p:fltVal val="0"/>
                                          </p:val>
                                        </p:tav>
                                      </p:tavLst>
                                    </p:anim>
                                    <p:animEffect transition="out" filter="fade">
                                      <p:cBhvr>
                                        <p:cTn id="40" dur="1000"/>
                                        <p:tgtEl>
                                          <p:spTgt spid="13"/>
                                        </p:tgtEl>
                                      </p:cBhvr>
                                    </p:animEffect>
                                    <p:set>
                                      <p:cBhvr>
                                        <p:cTn id="41"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22" grpId="0"/>
      <p:bldP spid="11" grpId="0"/>
      <p:bldP spid="13" grpId="0" animBg="1"/>
      <p:bldP spid="13"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76000"/>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Ταυτοποίηση συστημάτων με πειραματικά δεδομένα :</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6" name="Text Box 9"/>
          <p:cNvSpPr txBox="1">
            <a:spLocks noChangeArrowheads="1"/>
          </p:cNvSpPr>
          <p:nvPr/>
        </p:nvSpPr>
        <p:spPr bwMode="auto">
          <a:xfrm>
            <a:off x="142844" y="2250696"/>
            <a:ext cx="8858312"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Η προτεινόμενη μέθοδος χρησιμοποιήθηκε για την ταυτοποίηση των παραμέτρων ενός συστήματος Bouc-Wen που αναπαριστά μια μεταλλική σύνδεση δοκού – υποστυλώματος </a:t>
            </a:r>
            <a:r>
              <a:rPr lang="el-GR" sz="1600" b="1" baseline="30000" dirty="0" smtClean="0"/>
              <a:t>[1]</a:t>
            </a:r>
            <a:r>
              <a:rPr lang="el-GR" sz="1600" dirty="0" smtClean="0">
                <a:solidFill>
                  <a:schemeClr val="tx2"/>
                </a:solidFill>
              </a:rPr>
              <a:t>:</a:t>
            </a:r>
            <a:endParaRPr lang="en-GB" sz="1600" b="1" i="1" dirty="0">
              <a:solidFill>
                <a:schemeClr val="tx2"/>
              </a:solidFill>
            </a:endParaRPr>
          </a:p>
        </p:txBody>
      </p:sp>
      <p:pic>
        <p:nvPicPr>
          <p:cNvPr id="56322" name="Picture 2" descr="Popov"/>
          <p:cNvPicPr>
            <a:picLocks noChangeAspect="1" noChangeArrowheads="1"/>
          </p:cNvPicPr>
          <p:nvPr/>
        </p:nvPicPr>
        <p:blipFill>
          <a:blip r:embed="rId2" cstate="print"/>
          <a:srcRect/>
          <a:stretch>
            <a:fillRect/>
          </a:stretch>
        </p:blipFill>
        <p:spPr bwMode="auto">
          <a:xfrm>
            <a:off x="1586118" y="2906909"/>
            <a:ext cx="5929354" cy="2287037"/>
          </a:xfrm>
          <a:prstGeom prst="rect">
            <a:avLst/>
          </a:prstGeom>
          <a:noFill/>
          <a:ln w="9525">
            <a:noFill/>
            <a:miter lim="800000"/>
            <a:headEnd/>
            <a:tailEnd/>
          </a:ln>
        </p:spPr>
      </p:pic>
      <p:sp>
        <p:nvSpPr>
          <p:cNvPr id="14" name="Text Box 32"/>
          <p:cNvSpPr txBox="1">
            <a:spLocks noChangeArrowheads="1"/>
          </p:cNvSpPr>
          <p:nvPr/>
        </p:nvSpPr>
        <p:spPr bwMode="auto">
          <a:xfrm>
            <a:off x="142844" y="6550247"/>
            <a:ext cx="8715436" cy="307777"/>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n-GB" sz="1400" dirty="0" smtClean="0">
                <a:solidFill>
                  <a:schemeClr val="tx2"/>
                </a:solidFill>
              </a:rPr>
              <a:t>[</a:t>
            </a:r>
            <a:r>
              <a:rPr lang="el-GR" sz="1400" dirty="0" smtClean="0">
                <a:solidFill>
                  <a:schemeClr val="tx2"/>
                </a:solidFill>
              </a:rPr>
              <a:t>1</a:t>
            </a:r>
            <a:r>
              <a:rPr lang="en-GB" sz="1400" dirty="0" smtClean="0">
                <a:solidFill>
                  <a:schemeClr val="tx2"/>
                </a:solidFill>
              </a:rPr>
              <a:t>] </a:t>
            </a:r>
            <a:r>
              <a:rPr lang="en-GB" sz="1400" dirty="0" smtClean="0"/>
              <a:t>Popov, E.P., Stephen, R.M. (1970) “Cyclic Loading of Full-Size Steel Connections”, UCB/EERC-70/03.</a:t>
            </a:r>
            <a:endParaRPr lang="en-US" sz="1400" dirty="0" err="1" smtClean="0">
              <a:solidFill>
                <a:schemeClr val="tx2"/>
              </a:solidFill>
            </a:endParaRPr>
          </a:p>
        </p:txBody>
      </p:sp>
      <p:pic>
        <p:nvPicPr>
          <p:cNvPr id="56323" name="Picture 3"/>
          <p:cNvPicPr>
            <a:picLocks noChangeAspect="1" noChangeArrowheads="1"/>
          </p:cNvPicPr>
          <p:nvPr/>
        </p:nvPicPr>
        <p:blipFill>
          <a:blip r:embed="rId3"/>
          <a:srcRect/>
          <a:stretch>
            <a:fillRect/>
          </a:stretch>
        </p:blipFill>
        <p:spPr bwMode="auto">
          <a:xfrm>
            <a:off x="1478778" y="5192925"/>
            <a:ext cx="6165056" cy="128588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56322"/>
                                        </p:tgtEl>
                                        <p:attrNameLst>
                                          <p:attrName>style.visibility</p:attrName>
                                        </p:attrNameLst>
                                      </p:cBhvr>
                                      <p:to>
                                        <p:strVal val="visible"/>
                                      </p:to>
                                    </p:set>
                                    <p:animEffect transition="in" filter="fade">
                                      <p:cBhvr>
                                        <p:cTn id="18" dur="500"/>
                                        <p:tgtEl>
                                          <p:spTgt spid="56322"/>
                                        </p:tgtEl>
                                      </p:cBhvr>
                                    </p:animEffect>
                                  </p:childTnLst>
                                </p:cTn>
                              </p:par>
                              <p:par>
                                <p:cTn id="19" presetID="10" presetClass="entr" presetSubtype="0" fill="hold" nodeType="withEffect">
                                  <p:stCondLst>
                                    <p:cond delay="0"/>
                                  </p:stCondLst>
                                  <p:childTnLst>
                                    <p:set>
                                      <p:cBhvr>
                                        <p:cTn id="20" dur="1" fill="hold">
                                          <p:stCondLst>
                                            <p:cond delay="0"/>
                                          </p:stCondLst>
                                        </p:cTn>
                                        <p:tgtEl>
                                          <p:spTgt spid="56323"/>
                                        </p:tgtEl>
                                        <p:attrNameLst>
                                          <p:attrName>style.visibility</p:attrName>
                                        </p:attrNameLst>
                                      </p:cBhvr>
                                      <p:to>
                                        <p:strVal val="visible"/>
                                      </p:to>
                                    </p:set>
                                    <p:animEffect transition="in" filter="fade">
                                      <p:cBhvr>
                                        <p:cTn id="21"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98860"/>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Σύγκριση με </a:t>
            </a:r>
            <a:r>
              <a:rPr lang="en-US" sz="1600" b="1" dirty="0" smtClean="0">
                <a:solidFill>
                  <a:schemeClr val="tx2"/>
                </a:solidFill>
              </a:rPr>
              <a:t>Standard-GA , micro-GA (</a:t>
            </a:r>
            <a:r>
              <a:rPr lang="el-GR" sz="1600" b="1" dirty="0" smtClean="0">
                <a:solidFill>
                  <a:schemeClr val="tx2"/>
                </a:solidFill>
              </a:rPr>
              <a:t>μ</a:t>
            </a:r>
            <a:r>
              <a:rPr lang="en-US" sz="1600" b="1" dirty="0" smtClean="0">
                <a:solidFill>
                  <a:schemeClr val="tx2"/>
                </a:solidFill>
              </a:rPr>
              <a:t>GA), PSO (Particle Swarm Optimization)</a:t>
            </a:r>
            <a:r>
              <a:rPr lang="el-GR" sz="1600" b="1" dirty="0" smtClean="0">
                <a:solidFill>
                  <a:schemeClr val="tx2"/>
                </a:solidFill>
              </a:rPr>
              <a:t>:</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57346" name="Picture 2" descr="Standard GA+microGA"/>
          <p:cNvPicPr>
            <a:picLocks noChangeAspect="1" noChangeArrowheads="1"/>
          </p:cNvPicPr>
          <p:nvPr/>
        </p:nvPicPr>
        <p:blipFill>
          <a:blip r:embed="rId2" cstate="print"/>
          <a:srcRect/>
          <a:stretch>
            <a:fillRect/>
          </a:stretch>
        </p:blipFill>
        <p:spPr bwMode="auto">
          <a:xfrm>
            <a:off x="22670" y="3080684"/>
            <a:ext cx="5049396" cy="2904192"/>
          </a:xfrm>
          <a:prstGeom prst="rect">
            <a:avLst/>
          </a:prstGeom>
          <a:noFill/>
          <a:ln w="9525">
            <a:noFill/>
            <a:miter lim="800000"/>
            <a:headEnd/>
            <a:tailEnd/>
          </a:ln>
        </p:spPr>
      </p:pic>
      <p:pic>
        <p:nvPicPr>
          <p:cNvPr id="57347" name="Picture 3" descr="PSO W12">
            <a:hlinkClick r:id="rId3" action="ppaction://hlinkfile"/>
          </p:cNvPr>
          <p:cNvPicPr>
            <a:picLocks noChangeAspect="1" noChangeArrowheads="1"/>
          </p:cNvPicPr>
          <p:nvPr/>
        </p:nvPicPr>
        <p:blipFill>
          <a:blip r:embed="rId4" cstate="print"/>
          <a:srcRect/>
          <a:stretch>
            <a:fillRect/>
          </a:stretch>
        </p:blipFill>
        <p:spPr bwMode="auto">
          <a:xfrm>
            <a:off x="4924596" y="3000372"/>
            <a:ext cx="4219404" cy="2986612"/>
          </a:xfrm>
          <a:prstGeom prst="rect">
            <a:avLst/>
          </a:prstGeom>
          <a:noFill/>
          <a:ln w="9525">
            <a:noFill/>
            <a:miter lim="800000"/>
            <a:headEnd/>
            <a:tailEnd/>
          </a:ln>
        </p:spPr>
      </p:pic>
      <p:sp>
        <p:nvSpPr>
          <p:cNvPr id="16" name="Text Box 9"/>
          <p:cNvSpPr txBox="1">
            <a:spLocks noChangeArrowheads="1"/>
          </p:cNvSpPr>
          <p:nvPr/>
        </p:nvSpPr>
        <p:spPr bwMode="auto">
          <a:xfrm>
            <a:off x="142844" y="2272721"/>
            <a:ext cx="8858312"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Μέση απόδοση κατά την ταυτοποίηση των παραμέτρων ενός συστήματος Bouc-Wen που αναπαριστά την μεταλλική σύνδεση δοκού – υποστυλώματος</a:t>
            </a:r>
            <a:r>
              <a:rPr lang="el-GR" sz="1600" dirty="0" smtClean="0">
                <a:solidFill>
                  <a:schemeClr val="tx2"/>
                </a:solidFill>
              </a:rPr>
              <a:t>:</a:t>
            </a:r>
            <a:endParaRPr lang="en-GB" sz="1600" b="1" i="1" dirty="0">
              <a:solidFill>
                <a:schemeClr val="tx2"/>
              </a:solidFill>
            </a:endParaRPr>
          </a:p>
        </p:txBody>
      </p:sp>
      <p:pic>
        <p:nvPicPr>
          <p:cNvPr id="9" name="Picture 1" descr="Z:\Icons\Drives, Devices, and Hardware\DV Camera\256 Color Gif with transparency\DV Camera 48 n g.gif"/>
          <p:cNvPicPr>
            <a:picLocks noChangeAspect="1" noChangeArrowheads="1"/>
          </p:cNvPicPr>
          <p:nvPr/>
        </p:nvPicPr>
        <p:blipFill>
          <a:blip r:embed="rId5"/>
          <a:srcRect/>
          <a:stretch>
            <a:fillRect/>
          </a:stretch>
        </p:blipFill>
        <p:spPr bwMode="auto">
          <a:xfrm>
            <a:off x="0" y="5786454"/>
            <a:ext cx="457200" cy="457200"/>
          </a:xfrm>
          <a:prstGeom prst="rect">
            <a:avLst/>
          </a:prstGeom>
          <a:noFill/>
        </p:spPr>
      </p:pic>
      <p:sp>
        <p:nvSpPr>
          <p:cNvPr id="10" name="Text Box 32"/>
          <p:cNvSpPr txBox="1">
            <a:spLocks noChangeArrowheads="1"/>
          </p:cNvSpPr>
          <p:nvPr/>
        </p:nvSpPr>
        <p:spPr bwMode="auto">
          <a:xfrm>
            <a:off x="142844" y="6263366"/>
            <a:ext cx="8834441" cy="523220"/>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n-GB" sz="1400" dirty="0" smtClean="0">
                <a:solidFill>
                  <a:schemeClr val="tx2"/>
                </a:solidFill>
              </a:rPr>
              <a:t>[</a:t>
            </a:r>
            <a:r>
              <a:rPr lang="el-GR" sz="1400" dirty="0" smtClean="0">
                <a:solidFill>
                  <a:schemeClr val="tx2"/>
                </a:solidFill>
              </a:rPr>
              <a:t>1</a:t>
            </a:r>
            <a:r>
              <a:rPr lang="en-GB" sz="1400" dirty="0" smtClean="0">
                <a:solidFill>
                  <a:schemeClr val="tx2"/>
                </a:solidFill>
              </a:rPr>
              <a:t>] </a:t>
            </a:r>
            <a:r>
              <a:rPr lang="en-US" sz="1400" dirty="0" err="1" smtClean="0"/>
              <a:t>Fourie</a:t>
            </a:r>
            <a:r>
              <a:rPr lang="en-US" sz="1400" dirty="0" smtClean="0"/>
              <a:t>, P.C., </a:t>
            </a:r>
            <a:r>
              <a:rPr lang="en-US" sz="1400" dirty="0" err="1" smtClean="0"/>
              <a:t>Groenwold</a:t>
            </a:r>
            <a:r>
              <a:rPr lang="en-US" sz="1400" dirty="0" smtClean="0"/>
              <a:t>, A.A. (2002) “The particle swarm optimization algorithm in size and</a:t>
            </a:r>
            <a:r>
              <a:rPr lang="el-GR" sz="1400" dirty="0" smtClean="0"/>
              <a:t> </a:t>
            </a:r>
            <a:r>
              <a:rPr lang="en-US" sz="1400" dirty="0" smtClean="0"/>
              <a:t>shape optimization”, </a:t>
            </a:r>
            <a:r>
              <a:rPr lang="en-US" sz="1400" dirty="0" err="1" smtClean="0"/>
              <a:t>Struct</a:t>
            </a:r>
            <a:r>
              <a:rPr lang="en-US" sz="1400" dirty="0" smtClean="0"/>
              <a:t>. Multidisc. </a:t>
            </a:r>
            <a:r>
              <a:rPr lang="en-US" sz="1400" dirty="0" err="1" smtClean="0"/>
              <a:t>Optim</a:t>
            </a:r>
            <a:r>
              <a:rPr lang="en-US" sz="1400" dirty="0" smtClean="0"/>
              <a:t>., 23:259–267.</a:t>
            </a:r>
            <a:endParaRPr lang="en-US" sz="1400" dirty="0" err="1" smtClean="0">
              <a:solidFill>
                <a:schemeClr val="tx2"/>
              </a:solidFill>
            </a:endParaRPr>
          </a:p>
        </p:txBody>
      </p:sp>
      <p:sp>
        <p:nvSpPr>
          <p:cNvPr id="11" name="Text Box 32"/>
          <p:cNvSpPr txBox="1">
            <a:spLocks noChangeArrowheads="1"/>
          </p:cNvSpPr>
          <p:nvPr/>
        </p:nvSpPr>
        <p:spPr bwMode="auto">
          <a:xfrm>
            <a:off x="8724930" y="3308809"/>
            <a:ext cx="357190" cy="194925"/>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None/>
            </a:pPr>
            <a:r>
              <a:rPr lang="en-GB" sz="1000" baseline="30000" dirty="0" smtClean="0">
                <a:solidFill>
                  <a:schemeClr val="tx2"/>
                </a:solidFill>
              </a:rPr>
              <a:t>[</a:t>
            </a:r>
            <a:r>
              <a:rPr lang="el-GR" sz="1000" baseline="30000" dirty="0" smtClean="0">
                <a:solidFill>
                  <a:schemeClr val="tx2"/>
                </a:solidFill>
              </a:rPr>
              <a:t>1</a:t>
            </a:r>
            <a:r>
              <a:rPr lang="en-GB" sz="1000" baseline="30000" dirty="0" smtClean="0">
                <a:solidFill>
                  <a:schemeClr val="tx2"/>
                </a:solidFill>
              </a:rPr>
              <a:t>]</a:t>
            </a:r>
            <a:endParaRPr lang="en-US" sz="1000" baseline="30000" dirty="0" err="1" smtClean="0">
              <a:solidFill>
                <a:schemeClr val="tx2"/>
              </a:solidFill>
            </a:endParaRPr>
          </a:p>
        </p:txBody>
      </p:sp>
      <p:sp>
        <p:nvSpPr>
          <p:cNvPr id="13" name="Right Arrow 12"/>
          <p:cNvSpPr/>
          <p:nvPr/>
        </p:nvSpPr>
        <p:spPr bwMode="auto">
          <a:xfrm rot="8560715">
            <a:off x="834653" y="4601967"/>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
        <p:nvSpPr>
          <p:cNvPr id="14" name="Right Arrow 13"/>
          <p:cNvSpPr/>
          <p:nvPr/>
        </p:nvSpPr>
        <p:spPr bwMode="auto">
          <a:xfrm rot="8375396">
            <a:off x="5503940" y="4602607"/>
            <a:ext cx="878247" cy="333233"/>
          </a:xfrm>
          <a:prstGeom prst="rightArrow">
            <a:avLst>
              <a:gd name="adj1" fmla="val 50000"/>
              <a:gd name="adj2" fmla="val 48961"/>
            </a:avLst>
          </a:prstGeom>
          <a:solidFill>
            <a:schemeClr val="accent5">
              <a:alpha val="50000"/>
            </a:schemeClr>
          </a:solidFill>
          <a:ln w="12700"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R="0" indent="0" fontAlgn="base">
              <a:lnSpc>
                <a:spcPct val="100000"/>
              </a:lnSpc>
              <a:spcBef>
                <a:spcPct val="0"/>
              </a:spcBef>
              <a:spcAft>
                <a:spcPct val="0"/>
              </a:spcAft>
              <a:buClrTx/>
              <a:buSzTx/>
              <a:buFontTx/>
              <a:buNone/>
              <a:tabLst/>
            </a:pPr>
            <a:endParaRPr lang="el-GR"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7346"/>
                                        </p:tgtEl>
                                        <p:attrNameLst>
                                          <p:attrName>style.visibility</p:attrName>
                                        </p:attrNameLst>
                                      </p:cBhvr>
                                      <p:to>
                                        <p:strVal val="visible"/>
                                      </p:to>
                                    </p:set>
                                    <p:animEffect transition="in" filter="fade">
                                      <p:cBhvr>
                                        <p:cTn id="16" dur="1000"/>
                                        <p:tgtEl>
                                          <p:spTgt spid="57346"/>
                                        </p:tgtEl>
                                      </p:cBhvr>
                                    </p:animEffect>
                                  </p:childTnLst>
                                </p:cTn>
                              </p:par>
                              <p:par>
                                <p:cTn id="17" presetID="10" presetClass="entr" presetSubtype="0" fill="hold" nodeType="withEffect">
                                  <p:stCondLst>
                                    <p:cond delay="0"/>
                                  </p:stCondLst>
                                  <p:childTnLst>
                                    <p:set>
                                      <p:cBhvr>
                                        <p:cTn id="18" dur="1" fill="hold">
                                          <p:stCondLst>
                                            <p:cond delay="0"/>
                                          </p:stCondLst>
                                        </p:cTn>
                                        <p:tgtEl>
                                          <p:spTgt spid="57347"/>
                                        </p:tgtEl>
                                        <p:attrNameLst>
                                          <p:attrName>style.visibility</p:attrName>
                                        </p:attrNameLst>
                                      </p:cBhvr>
                                      <p:to>
                                        <p:strVal val="visible"/>
                                      </p:to>
                                    </p:set>
                                    <p:animEffect transition="in" filter="fade">
                                      <p:cBhvr>
                                        <p:cTn id="19" dur="1000"/>
                                        <p:tgtEl>
                                          <p:spTgt spid="573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xit" presetSubtype="0" fill="hold" grpId="1" nodeType="clickEffect">
                                  <p:stCondLst>
                                    <p:cond delay="0"/>
                                  </p:stCondLst>
                                  <p:childTnLst>
                                    <p:anim calcmode="lin" valueType="num">
                                      <p:cBhvr>
                                        <p:cTn id="34" dur="1000"/>
                                        <p:tgtEl>
                                          <p:spTgt spid="13"/>
                                        </p:tgtEl>
                                        <p:attrNameLst>
                                          <p:attrName>ppt_w</p:attrName>
                                        </p:attrNameLst>
                                      </p:cBhvr>
                                      <p:tavLst>
                                        <p:tav tm="0">
                                          <p:val>
                                            <p:strVal val="ppt_w"/>
                                          </p:val>
                                        </p:tav>
                                        <p:tav tm="100000">
                                          <p:val>
                                            <p:fltVal val="0"/>
                                          </p:val>
                                        </p:tav>
                                      </p:tavLst>
                                    </p:anim>
                                    <p:anim calcmode="lin" valueType="num">
                                      <p:cBhvr>
                                        <p:cTn id="35" dur="1000"/>
                                        <p:tgtEl>
                                          <p:spTgt spid="13"/>
                                        </p:tgtEl>
                                        <p:attrNameLst>
                                          <p:attrName>ppt_h</p:attrName>
                                        </p:attrNameLst>
                                      </p:cBhvr>
                                      <p:tavLst>
                                        <p:tav tm="0">
                                          <p:val>
                                            <p:strVal val="ppt_h"/>
                                          </p:val>
                                        </p:tav>
                                        <p:tav tm="100000">
                                          <p:val>
                                            <p:fltVal val="0"/>
                                          </p:val>
                                        </p:tav>
                                      </p:tavLst>
                                    </p:anim>
                                    <p:animEffect transition="out" filter="fade">
                                      <p:cBhvr>
                                        <p:cTn id="36" dur="1000"/>
                                        <p:tgtEl>
                                          <p:spTgt spid="13"/>
                                        </p:tgtEl>
                                      </p:cBhvr>
                                    </p:animEffect>
                                    <p:set>
                                      <p:cBhvr>
                                        <p:cTn id="37" dur="1" fill="hold">
                                          <p:stCondLst>
                                            <p:cond delay="9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xit" presetSubtype="0" fill="hold" grpId="1" nodeType="clickEffect">
                                  <p:stCondLst>
                                    <p:cond delay="0"/>
                                  </p:stCondLst>
                                  <p:childTnLst>
                                    <p:anim calcmode="lin" valueType="num">
                                      <p:cBhvr>
                                        <p:cTn id="46" dur="1000"/>
                                        <p:tgtEl>
                                          <p:spTgt spid="14"/>
                                        </p:tgtEl>
                                        <p:attrNameLst>
                                          <p:attrName>ppt_w</p:attrName>
                                        </p:attrNameLst>
                                      </p:cBhvr>
                                      <p:tavLst>
                                        <p:tav tm="0">
                                          <p:val>
                                            <p:strVal val="ppt_w"/>
                                          </p:val>
                                        </p:tav>
                                        <p:tav tm="100000">
                                          <p:val>
                                            <p:fltVal val="0"/>
                                          </p:val>
                                        </p:tav>
                                      </p:tavLst>
                                    </p:anim>
                                    <p:anim calcmode="lin" valueType="num">
                                      <p:cBhvr>
                                        <p:cTn id="47" dur="1000"/>
                                        <p:tgtEl>
                                          <p:spTgt spid="14"/>
                                        </p:tgtEl>
                                        <p:attrNameLst>
                                          <p:attrName>ppt_h</p:attrName>
                                        </p:attrNameLst>
                                      </p:cBhvr>
                                      <p:tavLst>
                                        <p:tav tm="0">
                                          <p:val>
                                            <p:strVal val="ppt_h"/>
                                          </p:val>
                                        </p:tav>
                                        <p:tav tm="100000">
                                          <p:val>
                                            <p:fltVal val="0"/>
                                          </p:val>
                                        </p:tav>
                                      </p:tavLst>
                                    </p:anim>
                                    <p:animEffect transition="out" filter="fade">
                                      <p:cBhvr>
                                        <p:cTn id="48" dur="1000"/>
                                        <p:tgtEl>
                                          <p:spTgt spid="14"/>
                                        </p:tgtEl>
                                      </p:cBhvr>
                                    </p:animEffect>
                                    <p:set>
                                      <p:cBhvr>
                                        <p:cTn id="49" dur="1" fill="hold">
                                          <p:stCondLst>
                                            <p:cond delay="999"/>
                                          </p:stCondLst>
                                        </p:cTn>
                                        <p:tgtEl>
                                          <p:spTgt spid="14"/>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0" grpId="0"/>
      <p:bldP spid="11" grpId="0"/>
      <p:bldP spid="13" grpId="0" animBg="1"/>
      <p:bldP spid="13" grpId="1" animBg="1"/>
      <p:bldP spid="14" grpId="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 Box 9"/>
          <p:cNvSpPr txBox="1">
            <a:spLocks noChangeArrowheads="1"/>
          </p:cNvSpPr>
          <p:nvPr/>
        </p:nvSpPr>
        <p:spPr bwMode="auto">
          <a:xfrm>
            <a:off x="0" y="5845829"/>
            <a:ext cx="9144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t>Δύναμη επαναφοράς σε ανάρτηση καθισμάτων σε επαγγελματικά οχήματα</a:t>
            </a:r>
            <a:endParaRPr lang="en-US" sz="1400" b="1" dirty="0">
              <a:solidFill>
                <a:schemeClr val="tx2"/>
              </a:solidFill>
            </a:endParaRPr>
          </a:p>
        </p:txBody>
      </p:sp>
      <p:sp>
        <p:nvSpPr>
          <p:cNvPr id="23" name="Text Box 8"/>
          <p:cNvSpPr txBox="1">
            <a:spLocks noChangeArrowheads="1"/>
          </p:cNvSpPr>
          <p:nvPr/>
        </p:nvSpPr>
        <p:spPr bwMode="auto">
          <a:xfrm>
            <a:off x="0" y="6129322"/>
            <a:ext cx="9144000" cy="46166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err="1" smtClean="0"/>
              <a:t>Gunstona</a:t>
            </a:r>
            <a:r>
              <a:rPr lang="en-US" sz="1200" dirty="0" smtClean="0"/>
              <a:t>, T.P., </a:t>
            </a:r>
            <a:r>
              <a:rPr lang="en-US" sz="1200" dirty="0" err="1" smtClean="0"/>
              <a:t>Rebelleb</a:t>
            </a:r>
            <a:r>
              <a:rPr lang="en-US" sz="1200" dirty="0" smtClean="0"/>
              <a:t>, J., </a:t>
            </a:r>
            <a:r>
              <a:rPr lang="en-US" sz="1200" dirty="0" err="1" smtClean="0"/>
              <a:t>Griffina</a:t>
            </a:r>
            <a:r>
              <a:rPr lang="en-US" sz="1200" dirty="0" smtClean="0"/>
              <a:t>, M.J. (2004) “A comparison of two methods of simulating seat suspension dynamic performance” Journal of Sound and Vibration 278:117–134.</a:t>
            </a:r>
            <a:endParaRPr lang="en-US" sz="1200" dirty="0"/>
          </a:p>
        </p:txBody>
      </p:sp>
      <p:sp>
        <p:nvSpPr>
          <p:cNvPr id="30" name="Text Box 9"/>
          <p:cNvSpPr txBox="1">
            <a:spLocks noChangeArrowheads="1"/>
          </p:cNvSpPr>
          <p:nvPr/>
        </p:nvSpPr>
        <p:spPr bwMode="auto">
          <a:xfrm>
            <a:off x="0" y="2540966"/>
            <a:ext cx="9144000" cy="307777"/>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400" b="1" dirty="0" smtClean="0">
                <a:solidFill>
                  <a:schemeClr val="tx2"/>
                </a:solidFill>
              </a:rPr>
              <a:t>Δύναμη στην διεπιφάνεια ελαστομερούς</a:t>
            </a:r>
            <a:r>
              <a:rPr lang="en-US" sz="1400" b="1" dirty="0" smtClean="0">
                <a:solidFill>
                  <a:schemeClr val="tx2"/>
                </a:solidFill>
              </a:rPr>
              <a:t>-</a:t>
            </a:r>
            <a:r>
              <a:rPr lang="el-GR" sz="1400" b="1" dirty="0" smtClean="0">
                <a:solidFill>
                  <a:schemeClr val="tx2"/>
                </a:solidFill>
              </a:rPr>
              <a:t>μετάλλου σε οδηγούς κύλισης ανελκυστήρων</a:t>
            </a:r>
            <a:endParaRPr lang="en-US" sz="1400" dirty="0">
              <a:solidFill>
                <a:schemeClr val="tx2"/>
              </a:solidFill>
            </a:endParaRPr>
          </a:p>
        </p:txBody>
      </p:sp>
      <p:sp>
        <p:nvSpPr>
          <p:cNvPr id="31" name="Text Box 8"/>
          <p:cNvSpPr txBox="1">
            <a:spLocks noChangeArrowheads="1"/>
          </p:cNvSpPr>
          <p:nvPr/>
        </p:nvSpPr>
        <p:spPr bwMode="auto">
          <a:xfrm>
            <a:off x="0" y="2824459"/>
            <a:ext cx="9144000" cy="461665"/>
          </a:xfrm>
          <a:prstGeom prst="rect">
            <a:avLst/>
          </a:prstGeom>
          <a:noFill/>
          <a:ln w="12700">
            <a:noFill/>
            <a:miter lim="800000"/>
            <a:headEnd type="none" w="sm" len="sm"/>
            <a:tailEnd type="none" w="sm" len="sm"/>
          </a:ln>
          <a:effectLst/>
        </p:spPr>
        <p:txBody>
          <a:bodyPr wrap="square">
            <a:spAutoFit/>
          </a:bodyPr>
          <a:lstStyle/>
          <a:p>
            <a:pPr>
              <a:spcBef>
                <a:spcPct val="50000"/>
              </a:spcBef>
              <a:buFont typeface="Wingdings" pitchFamily="2" charset="2"/>
              <a:buNone/>
            </a:pPr>
            <a:r>
              <a:rPr lang="en-US" sz="1200" dirty="0" err="1" smtClean="0"/>
              <a:t>Hoon</a:t>
            </a:r>
            <a:r>
              <a:rPr lang="en-US" sz="1200" dirty="0" smtClean="0"/>
              <a:t> </a:t>
            </a:r>
            <a:r>
              <a:rPr lang="el-GR" sz="1200" dirty="0" smtClean="0"/>
              <a:t>,</a:t>
            </a:r>
            <a:r>
              <a:rPr lang="en-US" sz="1200" dirty="0" smtClean="0"/>
              <a:t>W., Yoon </a:t>
            </a:r>
            <a:r>
              <a:rPr lang="el-GR" sz="1200" dirty="0" smtClean="0"/>
              <a:t>,</a:t>
            </a:r>
            <a:r>
              <a:rPr lang="en-US" sz="1200" dirty="0" smtClean="0"/>
              <a:t>Y. K., </a:t>
            </a:r>
            <a:r>
              <a:rPr lang="en-US" sz="1200" dirty="0" err="1" smtClean="0"/>
              <a:t>Haeil</a:t>
            </a:r>
            <a:r>
              <a:rPr lang="el-GR" sz="1200" dirty="0" smtClean="0"/>
              <a:t>, </a:t>
            </a:r>
            <a:r>
              <a:rPr lang="en-US" sz="1200" dirty="0" smtClean="0"/>
              <a:t>J., </a:t>
            </a:r>
            <a:r>
              <a:rPr lang="en-US" sz="1200" dirty="0" err="1" smtClean="0"/>
              <a:t>Gwang</a:t>
            </a:r>
            <a:r>
              <a:rPr lang="en-US" sz="1200" dirty="0" smtClean="0"/>
              <a:t> </a:t>
            </a:r>
            <a:r>
              <a:rPr lang="el-GR" sz="1200" dirty="0" smtClean="0"/>
              <a:t>, </a:t>
            </a:r>
            <a:r>
              <a:rPr lang="en-US" sz="1200" dirty="0" smtClean="0"/>
              <a:t>N. L., (2001) “Nonlinear rate-dependent stick-slip phenomena: modeling and parameter estimation”,</a:t>
            </a:r>
            <a:r>
              <a:rPr lang="el-GR" sz="1200" dirty="0" smtClean="0"/>
              <a:t> </a:t>
            </a:r>
            <a:r>
              <a:rPr lang="en-US" sz="1200" dirty="0" smtClean="0"/>
              <a:t>International Journal of Solids and Structures</a:t>
            </a:r>
            <a:r>
              <a:rPr lang="el-GR" sz="1200" dirty="0" smtClean="0"/>
              <a:t>,</a:t>
            </a:r>
            <a:r>
              <a:rPr lang="en-US" sz="1200" dirty="0" smtClean="0"/>
              <a:t> 38:1415-1431.</a:t>
            </a:r>
            <a:endParaRPr lang="en-US" sz="1200" dirty="0"/>
          </a:p>
        </p:txBody>
      </p:sp>
      <p:grpSp>
        <p:nvGrpSpPr>
          <p:cNvPr id="18" name="Group 17"/>
          <p:cNvGrpSpPr/>
          <p:nvPr/>
        </p:nvGrpSpPr>
        <p:grpSpPr>
          <a:xfrm>
            <a:off x="1142976" y="76489"/>
            <a:ext cx="6657638" cy="2423817"/>
            <a:chOff x="1142976" y="0"/>
            <a:chExt cx="6657638" cy="2423817"/>
          </a:xfrm>
        </p:grpSpPr>
        <p:pic>
          <p:nvPicPr>
            <p:cNvPr id="161794" name="Picture 2"/>
            <p:cNvPicPr>
              <a:picLocks noChangeAspect="1" noChangeArrowheads="1"/>
            </p:cNvPicPr>
            <p:nvPr/>
          </p:nvPicPr>
          <p:blipFill>
            <a:blip r:embed="rId3"/>
            <a:srcRect/>
            <a:stretch>
              <a:fillRect/>
            </a:stretch>
          </p:blipFill>
          <p:spPr bwMode="auto">
            <a:xfrm>
              <a:off x="1142976" y="0"/>
              <a:ext cx="2324104" cy="2372649"/>
            </a:xfrm>
            <a:prstGeom prst="rect">
              <a:avLst/>
            </a:prstGeom>
            <a:noFill/>
            <a:ln w="9525">
              <a:noFill/>
              <a:miter lim="800000"/>
              <a:headEnd/>
              <a:tailEnd/>
            </a:ln>
            <a:effectLst/>
          </p:spPr>
        </p:pic>
        <p:pic>
          <p:nvPicPr>
            <p:cNvPr id="161795" name="Picture 3"/>
            <p:cNvPicPr>
              <a:picLocks noChangeAspect="1" noChangeArrowheads="1"/>
            </p:cNvPicPr>
            <p:nvPr/>
          </p:nvPicPr>
          <p:blipFill>
            <a:blip r:embed="rId4"/>
            <a:srcRect/>
            <a:stretch>
              <a:fillRect/>
            </a:stretch>
          </p:blipFill>
          <p:spPr bwMode="auto">
            <a:xfrm>
              <a:off x="4643438" y="0"/>
              <a:ext cx="3157176" cy="2423817"/>
            </a:xfrm>
            <a:prstGeom prst="rect">
              <a:avLst/>
            </a:prstGeom>
            <a:noFill/>
            <a:ln w="9525">
              <a:noFill/>
              <a:miter lim="800000"/>
              <a:headEnd/>
              <a:tailEnd/>
            </a:ln>
            <a:effectLst/>
          </p:spPr>
        </p:pic>
      </p:grpSp>
      <p:grpSp>
        <p:nvGrpSpPr>
          <p:cNvPr id="16" name="Group 15"/>
          <p:cNvGrpSpPr/>
          <p:nvPr/>
        </p:nvGrpSpPr>
        <p:grpSpPr>
          <a:xfrm>
            <a:off x="571472" y="3214686"/>
            <a:ext cx="7034239" cy="2676525"/>
            <a:chOff x="571472" y="3214686"/>
            <a:chExt cx="7034239" cy="2676525"/>
          </a:xfrm>
        </p:grpSpPr>
        <p:pic>
          <p:nvPicPr>
            <p:cNvPr id="119810" name="Picture 2"/>
            <p:cNvPicPr>
              <a:picLocks noChangeAspect="1" noChangeArrowheads="1"/>
            </p:cNvPicPr>
            <p:nvPr/>
          </p:nvPicPr>
          <p:blipFill>
            <a:blip r:embed="rId5"/>
            <a:srcRect/>
            <a:stretch>
              <a:fillRect/>
            </a:stretch>
          </p:blipFill>
          <p:spPr bwMode="auto">
            <a:xfrm>
              <a:off x="571472" y="3357562"/>
              <a:ext cx="3409950" cy="2486025"/>
            </a:xfrm>
            <a:prstGeom prst="rect">
              <a:avLst/>
            </a:prstGeom>
            <a:noFill/>
            <a:ln w="9525">
              <a:noFill/>
              <a:miter lim="800000"/>
              <a:headEnd/>
              <a:tailEnd/>
            </a:ln>
            <a:effectLst/>
          </p:spPr>
        </p:pic>
        <p:pic>
          <p:nvPicPr>
            <p:cNvPr id="119812" name="Picture 4"/>
            <p:cNvPicPr>
              <a:picLocks noChangeAspect="1" noChangeArrowheads="1"/>
            </p:cNvPicPr>
            <p:nvPr/>
          </p:nvPicPr>
          <p:blipFill>
            <a:blip r:embed="rId6"/>
            <a:srcRect/>
            <a:stretch>
              <a:fillRect/>
            </a:stretch>
          </p:blipFill>
          <p:spPr bwMode="auto">
            <a:xfrm>
              <a:off x="4357686" y="3214686"/>
              <a:ext cx="3248025" cy="2676525"/>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30" grpId="0"/>
      <p:bldP spid="3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 </a:t>
            </a:r>
            <a:r>
              <a:rPr lang="el-GR" sz="2400" b="1" dirty="0" smtClean="0">
                <a:solidFill>
                  <a:schemeClr val="tx2"/>
                </a:solidFill>
              </a:rPr>
              <a:t>Ταυτοποίηση παραμέτρων</a:t>
            </a:r>
          </a:p>
        </p:txBody>
      </p:sp>
      <p:sp>
        <p:nvSpPr>
          <p:cNvPr id="15" name="Text Box 9"/>
          <p:cNvSpPr txBox="1">
            <a:spLocks noChangeArrowheads="1"/>
          </p:cNvSpPr>
          <p:nvPr/>
        </p:nvSpPr>
        <p:spPr bwMode="auto">
          <a:xfrm>
            <a:off x="142844" y="1876000"/>
            <a:ext cx="3929090"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Παραμετρικές μελέτες:</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54274" name="Picture 2"/>
          <p:cNvPicPr>
            <a:picLocks noChangeAspect="1" noChangeArrowheads="1"/>
          </p:cNvPicPr>
          <p:nvPr/>
        </p:nvPicPr>
        <p:blipFill>
          <a:blip r:embed="rId2"/>
          <a:srcRect/>
          <a:stretch>
            <a:fillRect/>
          </a:stretch>
        </p:blipFill>
        <p:spPr bwMode="auto">
          <a:xfrm>
            <a:off x="1071538" y="5216111"/>
            <a:ext cx="2420000" cy="1580000"/>
          </a:xfrm>
          <a:prstGeom prst="rect">
            <a:avLst/>
          </a:prstGeom>
          <a:noFill/>
          <a:ln w="9525">
            <a:noFill/>
            <a:miter lim="800000"/>
            <a:headEnd/>
            <a:tailEnd/>
          </a:ln>
          <a:effectLst/>
        </p:spPr>
      </p:pic>
      <p:pic>
        <p:nvPicPr>
          <p:cNvPr id="54275" name="Picture 3"/>
          <p:cNvPicPr>
            <a:picLocks noChangeAspect="1" noChangeArrowheads="1"/>
          </p:cNvPicPr>
          <p:nvPr/>
        </p:nvPicPr>
        <p:blipFill>
          <a:blip r:embed="rId3"/>
          <a:srcRect/>
          <a:stretch>
            <a:fillRect/>
          </a:stretch>
        </p:blipFill>
        <p:spPr bwMode="auto">
          <a:xfrm>
            <a:off x="71406" y="2358591"/>
            <a:ext cx="4370000" cy="2845000"/>
          </a:xfrm>
          <a:prstGeom prst="rect">
            <a:avLst/>
          </a:prstGeom>
          <a:noFill/>
          <a:ln w="9525">
            <a:noFill/>
            <a:miter lim="800000"/>
            <a:headEnd/>
            <a:tailEnd/>
          </a:ln>
          <a:effectLst/>
        </p:spPr>
      </p:pic>
      <p:pic>
        <p:nvPicPr>
          <p:cNvPr id="54279" name="Picture 7"/>
          <p:cNvPicPr>
            <a:picLocks noChangeAspect="1" noChangeArrowheads="1"/>
          </p:cNvPicPr>
          <p:nvPr/>
        </p:nvPicPr>
        <p:blipFill>
          <a:blip r:embed="rId4"/>
          <a:srcRect/>
          <a:stretch>
            <a:fillRect/>
          </a:stretch>
        </p:blipFill>
        <p:spPr bwMode="auto">
          <a:xfrm>
            <a:off x="4842575" y="1500174"/>
            <a:ext cx="3872829" cy="52864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275"/>
                                        </p:tgtEl>
                                        <p:attrNameLst>
                                          <p:attrName>style.visibility</p:attrName>
                                        </p:attrNameLst>
                                      </p:cBhvr>
                                      <p:to>
                                        <p:strVal val="visible"/>
                                      </p:to>
                                    </p:set>
                                    <p:animEffect transition="in" filter="fade">
                                      <p:cBhvr>
                                        <p:cTn id="12" dur="1000"/>
                                        <p:tgtEl>
                                          <p:spTgt spid="54275"/>
                                        </p:tgtEl>
                                      </p:cBhvr>
                                    </p:animEffect>
                                  </p:childTnLst>
                                </p:cTn>
                              </p:par>
                              <p:par>
                                <p:cTn id="13" presetID="10" presetClass="entr" presetSubtype="0" fill="hold" nodeType="withEffect">
                                  <p:stCondLst>
                                    <p:cond delay="0"/>
                                  </p:stCondLst>
                                  <p:childTnLst>
                                    <p:set>
                                      <p:cBhvr>
                                        <p:cTn id="14" dur="1" fill="hold">
                                          <p:stCondLst>
                                            <p:cond delay="0"/>
                                          </p:stCondLst>
                                        </p:cTn>
                                        <p:tgtEl>
                                          <p:spTgt spid="54279"/>
                                        </p:tgtEl>
                                        <p:attrNameLst>
                                          <p:attrName>style.visibility</p:attrName>
                                        </p:attrNameLst>
                                      </p:cBhvr>
                                      <p:to>
                                        <p:strVal val="visible"/>
                                      </p:to>
                                    </p:set>
                                    <p:animEffect transition="in" filter="fade">
                                      <p:cBhvr>
                                        <p:cTn id="15" dur="1000"/>
                                        <p:tgtEl>
                                          <p:spTgt spid="54279"/>
                                        </p:tgtEl>
                                      </p:cBhvr>
                                    </p:animEffect>
                                  </p:childTnLst>
                                </p:cTn>
                              </p:par>
                              <p:par>
                                <p:cTn id="16" presetID="10" presetClass="entr" presetSubtype="0" fill="hold" nodeType="withEffect">
                                  <p:stCondLst>
                                    <p:cond delay="0"/>
                                  </p:stCondLst>
                                  <p:childTnLst>
                                    <p:set>
                                      <p:cBhvr>
                                        <p:cTn id="17" dur="1" fill="hold">
                                          <p:stCondLst>
                                            <p:cond delay="0"/>
                                          </p:stCondLst>
                                        </p:cTn>
                                        <p:tgtEl>
                                          <p:spTgt spid="54274"/>
                                        </p:tgtEl>
                                        <p:attrNameLst>
                                          <p:attrName>style.visibility</p:attrName>
                                        </p:attrNameLst>
                                      </p:cBhvr>
                                      <p:to>
                                        <p:strVal val="visible"/>
                                      </p:to>
                                    </p:set>
                                    <p:animEffect transition="in" filter="fade">
                                      <p:cBhvr>
                                        <p:cTn id="18" dur="10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8" name="Text Box 9"/>
          <p:cNvSpPr txBox="1">
            <a:spLocks noChangeArrowheads="1"/>
          </p:cNvSpPr>
          <p:nvPr/>
        </p:nvSpPr>
        <p:spPr bwMode="auto">
          <a:xfrm>
            <a:off x="142844" y="2285992"/>
            <a:ext cx="8858312" cy="830997"/>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Δυνατότητα απόκτησης σημαντικών πληροφοριών </a:t>
            </a:r>
            <a:r>
              <a:rPr lang="el-GR" sz="1600" dirty="0" smtClean="0">
                <a:solidFill>
                  <a:schemeClr val="tx2"/>
                </a:solidFill>
              </a:rPr>
              <a:t>(διαγράμματα ροπών – καμπυλοτήτων, διαγράμματα αλληλεπίδρασης, επιφάνεια αστοχίας</a:t>
            </a:r>
            <a:r>
              <a:rPr lang="el-GR" sz="1600" dirty="0" smtClean="0"/>
              <a:t>) με βάση πρωτογενή δεδομένα </a:t>
            </a:r>
            <a:r>
              <a:rPr lang="el-GR" sz="1600" b="1" dirty="0" smtClean="0"/>
              <a:t>χωρίς την διεξαγωγή πειραμάτων</a:t>
            </a:r>
            <a:r>
              <a:rPr lang="el-GR" sz="1600" dirty="0" smtClean="0"/>
              <a:t>. </a:t>
            </a:r>
            <a:endParaRPr lang="en-GB" sz="1600" i="1" dirty="0">
              <a:solidFill>
                <a:schemeClr val="tx2"/>
              </a:solidFill>
            </a:endParaRPr>
          </a:p>
        </p:txBody>
      </p:sp>
      <p:sp>
        <p:nvSpPr>
          <p:cNvPr id="13" name="Text Box 9"/>
          <p:cNvSpPr txBox="1">
            <a:spLocks noChangeArrowheads="1"/>
          </p:cNvSpPr>
          <p:nvPr/>
        </p:nvSpPr>
        <p:spPr bwMode="auto">
          <a:xfrm>
            <a:off x="142844" y="1893253"/>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Ανάλυση τυχαίων διατομών σε διαξονική κάμψη και αξονική δύναμη.</a:t>
            </a:r>
            <a:endParaRPr lang="en-GB" sz="1600" b="1" dirty="0">
              <a:solidFill>
                <a:schemeClr val="tx2"/>
              </a:solidFill>
            </a:endParaRPr>
          </a:p>
        </p:txBody>
      </p:sp>
      <p:sp>
        <p:nvSpPr>
          <p:cNvPr id="15" name="Text Box 9"/>
          <p:cNvSpPr txBox="1">
            <a:spLocks noChangeArrowheads="1"/>
          </p:cNvSpPr>
          <p:nvPr/>
        </p:nvSpPr>
        <p:spPr bwMode="auto">
          <a:xfrm>
            <a:off x="142844" y="3233322"/>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Κριτική επισκόπηση της βιβλιογραφίας:</a:t>
            </a:r>
            <a:endParaRPr lang="en-GB" sz="1600" b="1" dirty="0">
              <a:solidFill>
                <a:schemeClr val="tx2"/>
              </a:solidFill>
            </a:endParaRPr>
          </a:p>
        </p:txBody>
      </p:sp>
      <p:grpSp>
        <p:nvGrpSpPr>
          <p:cNvPr id="19" name="Group 18"/>
          <p:cNvGrpSpPr/>
          <p:nvPr/>
        </p:nvGrpSpPr>
        <p:grpSpPr>
          <a:xfrm>
            <a:off x="142844" y="3615538"/>
            <a:ext cx="8786874" cy="3099610"/>
            <a:chOff x="142844" y="3966214"/>
            <a:chExt cx="8786874" cy="3099610"/>
          </a:xfrm>
        </p:grpSpPr>
        <p:sp>
          <p:nvSpPr>
            <p:cNvPr id="21" name="Text Box 14"/>
            <p:cNvSpPr txBox="1">
              <a:spLocks noChangeArrowheads="1"/>
            </p:cNvSpPr>
            <p:nvPr/>
          </p:nvSpPr>
          <p:spPr bwMode="auto">
            <a:xfrm>
              <a:off x="142844" y="3966214"/>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1</a:t>
              </a:r>
              <a:r>
                <a:rPr lang="en-US" sz="1400" dirty="0" smtClean="0">
                  <a:solidFill>
                    <a:schemeClr val="tx2"/>
                  </a:solidFill>
                </a:rPr>
                <a:t>]</a:t>
              </a:r>
              <a:r>
                <a:rPr lang="el-GR" sz="1400" dirty="0" smtClean="0">
                  <a:solidFill>
                    <a:schemeClr val="tx2"/>
                  </a:solidFill>
                </a:rPr>
                <a:t> </a:t>
              </a:r>
              <a:r>
                <a:rPr lang="en-GB" sz="1400" dirty="0" smtClean="0"/>
                <a:t>Rodriguez, J.A., </a:t>
              </a:r>
              <a:r>
                <a:rPr lang="en-GB" sz="1400" dirty="0" err="1" smtClean="0"/>
                <a:t>Aristizabal</a:t>
              </a:r>
              <a:r>
                <a:rPr lang="en-GB" sz="1400" dirty="0" smtClean="0"/>
                <a:t>-Ochoa, J.D. (1999) “Biaxial interaction diagrams for short RC columns of any cross section” Journal of Structural Engineering, ASCE, 125(6):672-683.</a:t>
              </a:r>
              <a:r>
                <a:rPr lang="el-GR" sz="1400" dirty="0" smtClean="0">
                  <a:solidFill>
                    <a:schemeClr val="tx2"/>
                  </a:solidFill>
                </a:rPr>
                <a:t> </a:t>
              </a:r>
              <a:endParaRPr lang="en-US" sz="1400" dirty="0">
                <a:solidFill>
                  <a:schemeClr val="tx2"/>
                </a:solidFill>
              </a:endParaRPr>
            </a:p>
          </p:txBody>
        </p:sp>
        <p:sp>
          <p:nvSpPr>
            <p:cNvPr id="22" name="Text Box 14"/>
            <p:cNvSpPr txBox="1">
              <a:spLocks noChangeArrowheads="1"/>
            </p:cNvSpPr>
            <p:nvPr/>
          </p:nvSpPr>
          <p:spPr bwMode="auto">
            <a:xfrm>
              <a:off x="142844" y="4890804"/>
              <a:ext cx="8786874" cy="523220"/>
            </a:xfrm>
            <a:prstGeom prst="rect">
              <a:avLst/>
            </a:prstGeom>
            <a:noFill/>
            <a:ln w="12700">
              <a:noFill/>
              <a:miter lim="800000"/>
              <a:headEnd type="none" w="sm" len="sm"/>
              <a:tailEnd type="none" w="sm" len="sm"/>
            </a:ln>
            <a:effectLst/>
          </p:spPr>
          <p:txBody>
            <a:bodyPr wrap="square">
              <a:spAutoFit/>
            </a:bodyPr>
            <a:lstStyle/>
            <a:p>
              <a:r>
                <a:rPr lang="en-US" sz="1400" dirty="0" smtClean="0">
                  <a:solidFill>
                    <a:schemeClr val="tx2"/>
                  </a:solidFill>
                </a:rPr>
                <a:t>[</a:t>
              </a:r>
              <a:r>
                <a:rPr lang="el-GR" sz="1400" dirty="0" smtClean="0">
                  <a:solidFill>
                    <a:schemeClr val="tx2"/>
                  </a:solidFill>
                </a:rPr>
                <a:t>3</a:t>
              </a:r>
              <a:r>
                <a:rPr lang="en-US" sz="1400" dirty="0" smtClean="0">
                  <a:solidFill>
                    <a:schemeClr val="tx2"/>
                  </a:solidFill>
                </a:rPr>
                <a:t>]</a:t>
              </a:r>
              <a:r>
                <a:rPr lang="el-GR" sz="1400" dirty="0" smtClean="0">
                  <a:solidFill>
                    <a:schemeClr val="tx2"/>
                  </a:solidFill>
                </a:rPr>
                <a:t> </a:t>
              </a:r>
              <a:r>
                <a:rPr lang="en-GB" sz="1400" dirty="0" err="1" smtClean="0"/>
                <a:t>Fafitis</a:t>
              </a:r>
              <a:r>
                <a:rPr lang="en-GB" sz="1400" dirty="0" smtClean="0"/>
                <a:t>, A. (2001) “Interaction surfaces of reinforced-concrete sections in biaxial </a:t>
              </a:r>
              <a:r>
                <a:rPr lang="en-GB" sz="1400" dirty="0" err="1" smtClean="0"/>
                <a:t>bending”,ASCE</a:t>
              </a:r>
              <a:r>
                <a:rPr lang="en-GB" sz="1400" dirty="0" smtClean="0"/>
                <a:t>, Journal of Structural Engineering, 127(7):840-6</a:t>
              </a:r>
              <a:r>
                <a:rPr lang="el-GR" sz="1400" dirty="0" smtClean="0"/>
                <a:t>.</a:t>
              </a:r>
              <a:endParaRPr lang="en-US" sz="1400" dirty="0">
                <a:solidFill>
                  <a:schemeClr val="tx2"/>
                </a:solidFill>
              </a:endParaRPr>
            </a:p>
          </p:txBody>
        </p:sp>
        <p:sp>
          <p:nvSpPr>
            <p:cNvPr id="26" name="Text Box 14"/>
            <p:cNvSpPr txBox="1">
              <a:spLocks noChangeArrowheads="1"/>
            </p:cNvSpPr>
            <p:nvPr/>
          </p:nvSpPr>
          <p:spPr bwMode="auto">
            <a:xfrm>
              <a:off x="142844" y="5369256"/>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4</a:t>
              </a:r>
              <a:r>
                <a:rPr lang="en-US" sz="1400" dirty="0" smtClean="0">
                  <a:solidFill>
                    <a:schemeClr val="tx2"/>
                  </a:solidFill>
                </a:rPr>
                <a:t>]</a:t>
              </a:r>
              <a:r>
                <a:rPr lang="el-GR" sz="1400" dirty="0" smtClean="0">
                  <a:solidFill>
                    <a:schemeClr val="tx2"/>
                  </a:solidFill>
                </a:rPr>
                <a:t> </a:t>
              </a:r>
              <a:r>
                <a:rPr lang="en-GB" sz="1400" dirty="0" err="1" smtClean="0"/>
                <a:t>Sfakianakis</a:t>
              </a:r>
              <a:r>
                <a:rPr lang="en-GB" sz="1400" dirty="0" smtClean="0"/>
                <a:t>, M.G. (2002) “Biaxial bending with axial force of reinforced, composite and repaired concrete sections of arbitrary shape by </a:t>
              </a:r>
              <a:r>
                <a:rPr lang="en-GB" sz="1400" dirty="0" err="1" smtClean="0"/>
                <a:t>fiber</a:t>
              </a:r>
              <a:r>
                <a:rPr lang="en-GB" sz="1400" dirty="0" smtClean="0"/>
                <a:t> model and computer graphics”,</a:t>
              </a:r>
              <a:r>
                <a:rPr lang="el-GR" sz="1400" dirty="0" smtClean="0"/>
                <a:t> </a:t>
              </a:r>
              <a:r>
                <a:rPr lang="en-GB" sz="1400" dirty="0" smtClean="0"/>
                <a:t>Adv</a:t>
              </a:r>
              <a:r>
                <a:rPr lang="el-GR" sz="1400" dirty="0" smtClean="0"/>
                <a:t>.</a:t>
              </a:r>
              <a:r>
                <a:rPr lang="en-GB" sz="1400" dirty="0" smtClean="0"/>
                <a:t> in Engineering Software, 33:227-242.</a:t>
              </a:r>
              <a:endParaRPr lang="en-US" sz="1400" dirty="0">
                <a:solidFill>
                  <a:schemeClr val="tx2"/>
                </a:solidFill>
              </a:endParaRPr>
            </a:p>
          </p:txBody>
        </p:sp>
        <p:sp>
          <p:nvSpPr>
            <p:cNvPr id="27" name="Text Box 14"/>
            <p:cNvSpPr txBox="1">
              <a:spLocks noChangeArrowheads="1"/>
            </p:cNvSpPr>
            <p:nvPr/>
          </p:nvSpPr>
          <p:spPr bwMode="auto">
            <a:xfrm>
              <a:off x="142844" y="5850272"/>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5</a:t>
              </a:r>
              <a:r>
                <a:rPr lang="en-US" sz="1400" dirty="0" smtClean="0">
                  <a:solidFill>
                    <a:schemeClr val="tx2"/>
                  </a:solidFill>
                </a:rPr>
                <a:t>]</a:t>
              </a:r>
              <a:r>
                <a:rPr lang="el-GR" sz="1400" dirty="0" smtClean="0">
                  <a:solidFill>
                    <a:schemeClr val="tx2"/>
                  </a:solidFill>
                </a:rPr>
                <a:t> </a:t>
              </a:r>
              <a:r>
                <a:rPr lang="en-GB" sz="1400" dirty="0" err="1" smtClean="0"/>
                <a:t>Bonet</a:t>
              </a:r>
              <a:r>
                <a:rPr lang="en-GB" sz="1400" dirty="0" smtClean="0"/>
                <a:t>, J.L., Romero, M.L., Miguel, P.F., Fernandez, M.A. (2004) “A fast stress integration algorithm for reinforced concrete sections with axial loads and biaxial bending”</a:t>
              </a:r>
              <a:r>
                <a:rPr lang="el-GR" sz="1400" dirty="0" smtClean="0"/>
                <a:t> </a:t>
              </a:r>
              <a:r>
                <a:rPr lang="en-GB" sz="1400" dirty="0" smtClean="0"/>
                <a:t>Computers and Structures, 82:213-225.</a:t>
              </a:r>
              <a:endParaRPr lang="en-US" sz="1400" dirty="0">
                <a:solidFill>
                  <a:schemeClr val="tx2"/>
                </a:solidFill>
              </a:endParaRPr>
            </a:p>
          </p:txBody>
        </p:sp>
        <p:sp>
          <p:nvSpPr>
            <p:cNvPr id="28" name="Text Box 14"/>
            <p:cNvSpPr txBox="1">
              <a:spLocks noChangeArrowheads="1"/>
            </p:cNvSpPr>
            <p:nvPr/>
          </p:nvSpPr>
          <p:spPr bwMode="auto">
            <a:xfrm>
              <a:off x="142844" y="6327160"/>
              <a:ext cx="8786874" cy="738664"/>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6</a:t>
              </a:r>
              <a:r>
                <a:rPr lang="en-US" sz="1400" dirty="0" smtClean="0">
                  <a:solidFill>
                    <a:schemeClr val="tx2"/>
                  </a:solidFill>
                </a:rPr>
                <a:t>]</a:t>
              </a:r>
              <a:r>
                <a:rPr lang="el-GR" sz="1400" dirty="0" smtClean="0">
                  <a:solidFill>
                    <a:schemeClr val="tx2"/>
                  </a:solidFill>
                </a:rPr>
                <a:t> </a:t>
              </a:r>
              <a:r>
                <a:rPr lang="en-GB" sz="1400" dirty="0" err="1" smtClean="0"/>
                <a:t>Rosati</a:t>
              </a:r>
              <a:r>
                <a:rPr lang="en-GB" sz="1400" dirty="0" smtClean="0"/>
                <a:t>, L., </a:t>
              </a:r>
              <a:r>
                <a:rPr lang="en-GB" sz="1400" dirty="0" err="1" smtClean="0"/>
                <a:t>Marmo</a:t>
              </a:r>
              <a:r>
                <a:rPr lang="en-GB" sz="1400" dirty="0" smtClean="0"/>
                <a:t>, F., </a:t>
              </a:r>
              <a:r>
                <a:rPr lang="en-GB" sz="1400" dirty="0" err="1" smtClean="0"/>
                <a:t>Serpieri</a:t>
              </a:r>
              <a:r>
                <a:rPr lang="en-GB" sz="1400" dirty="0" smtClean="0"/>
                <a:t>, R.</a:t>
              </a:r>
              <a:r>
                <a:rPr lang="el-GR" sz="1400" dirty="0" smtClean="0"/>
                <a:t> (2008)</a:t>
              </a:r>
              <a:r>
                <a:rPr lang="en-GB" sz="1400" dirty="0" smtClean="0"/>
                <a:t>“Enhanced solution strategies for the ultimate strength analysis of composite steel–concrete sections subject to axial force and biaxial bending”, </a:t>
              </a:r>
              <a:r>
                <a:rPr lang="en-GB" sz="1400" dirty="0" err="1" smtClean="0"/>
                <a:t>Comput</a:t>
              </a:r>
              <a:r>
                <a:rPr lang="en-GB" sz="1400" dirty="0" smtClean="0"/>
                <a:t>. Methods Appl. Mech. </a:t>
              </a:r>
              <a:r>
                <a:rPr lang="en-GB" sz="1400" dirty="0" err="1" smtClean="0"/>
                <a:t>Engrg</a:t>
              </a:r>
              <a:r>
                <a:rPr lang="en-GB" sz="1400" dirty="0" smtClean="0"/>
                <a:t>., 197:1033–1055.</a:t>
              </a:r>
              <a:endParaRPr lang="en-US" sz="1400" dirty="0">
                <a:solidFill>
                  <a:schemeClr val="tx2"/>
                </a:solidFill>
              </a:endParaRPr>
            </a:p>
          </p:txBody>
        </p:sp>
        <p:sp>
          <p:nvSpPr>
            <p:cNvPr id="29" name="Text Box 14"/>
            <p:cNvSpPr txBox="1">
              <a:spLocks noChangeArrowheads="1"/>
            </p:cNvSpPr>
            <p:nvPr/>
          </p:nvSpPr>
          <p:spPr bwMode="auto">
            <a:xfrm>
              <a:off x="142844" y="4429132"/>
              <a:ext cx="8786874" cy="523220"/>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1400" dirty="0" smtClean="0">
                  <a:solidFill>
                    <a:schemeClr val="tx2"/>
                  </a:solidFill>
                </a:rPr>
                <a:t>[</a:t>
              </a:r>
              <a:r>
                <a:rPr lang="el-GR" sz="1400" dirty="0" smtClean="0">
                  <a:solidFill>
                    <a:schemeClr val="tx2"/>
                  </a:solidFill>
                </a:rPr>
                <a:t>2</a:t>
              </a:r>
              <a:r>
                <a:rPr lang="en-US" sz="1400" dirty="0" smtClean="0">
                  <a:solidFill>
                    <a:schemeClr val="tx2"/>
                  </a:solidFill>
                </a:rPr>
                <a:t>]</a:t>
              </a:r>
              <a:r>
                <a:rPr lang="el-GR" sz="1400" dirty="0" smtClean="0">
                  <a:solidFill>
                    <a:schemeClr val="tx2"/>
                  </a:solidFill>
                </a:rPr>
                <a:t> </a:t>
              </a:r>
              <a:r>
                <a:rPr lang="en-GB" sz="1400" dirty="0" smtClean="0"/>
                <a:t>Chen, S.F., </a:t>
              </a:r>
              <a:r>
                <a:rPr lang="en-GB" sz="1400" dirty="0" err="1" smtClean="0"/>
                <a:t>Teng</a:t>
              </a:r>
              <a:r>
                <a:rPr lang="en-GB" sz="1400" dirty="0" smtClean="0"/>
                <a:t>, G., Chan, S.L. (2001) “Design of </a:t>
              </a:r>
              <a:r>
                <a:rPr lang="en-GB" sz="1400" dirty="0" err="1" smtClean="0"/>
                <a:t>biaxially</a:t>
              </a:r>
              <a:r>
                <a:rPr lang="en-GB" sz="1400" dirty="0" smtClean="0"/>
                <a:t> loaded short composite columns of arbitrary cross section”</a:t>
              </a:r>
              <a:r>
                <a:rPr lang="el-GR" sz="1400" dirty="0" smtClean="0"/>
                <a:t> </a:t>
              </a:r>
              <a:r>
                <a:rPr lang="en-GB" sz="1400" dirty="0" smtClean="0"/>
                <a:t>ASCE, Journal of Structural Engineering 127(6):678-685.</a:t>
              </a:r>
              <a:endParaRPr lang="en-US" sz="1400" dirty="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xit" presetSubtype="0" fill="hold" nodeType="clickEffect">
                                  <p:stCondLst>
                                    <p:cond delay="0"/>
                                  </p:stCondLst>
                                  <p:childTnLst>
                                    <p:anim calcmode="lin" valueType="num">
                                      <p:cBhvr>
                                        <p:cTn id="31" dur="1000"/>
                                        <p:tgtEl>
                                          <p:spTgt spid="19"/>
                                        </p:tgtEl>
                                        <p:attrNameLst>
                                          <p:attrName>ppt_w</p:attrName>
                                        </p:attrNameLst>
                                      </p:cBhvr>
                                      <p:tavLst>
                                        <p:tav tm="0">
                                          <p:val>
                                            <p:strVal val="ppt_w"/>
                                          </p:val>
                                        </p:tav>
                                        <p:tav tm="100000">
                                          <p:val>
                                            <p:fltVal val="0"/>
                                          </p:val>
                                        </p:tav>
                                      </p:tavLst>
                                    </p:anim>
                                    <p:anim calcmode="lin" valueType="num">
                                      <p:cBhvr>
                                        <p:cTn id="32" dur="1000"/>
                                        <p:tgtEl>
                                          <p:spTgt spid="19"/>
                                        </p:tgtEl>
                                        <p:attrNameLst>
                                          <p:attrName>ppt_h</p:attrName>
                                        </p:attrNameLst>
                                      </p:cBhvr>
                                      <p:tavLst>
                                        <p:tav tm="0">
                                          <p:val>
                                            <p:strVal val="ppt_h"/>
                                          </p:val>
                                        </p:tav>
                                        <p:tav tm="100000">
                                          <p:val>
                                            <p:fltVal val="0"/>
                                          </p:val>
                                        </p:tav>
                                      </p:tavLst>
                                    </p:anim>
                                    <p:animEffect transition="out" filter="fade">
                                      <p:cBhvr>
                                        <p:cTn id="33" dur="1000"/>
                                        <p:tgtEl>
                                          <p:spTgt spid="19"/>
                                        </p:tgtEl>
                                      </p:cBhvr>
                                    </p:animEffect>
                                    <p:set>
                                      <p:cBhvr>
                                        <p:cTn id="34" dur="1" fill="hold">
                                          <p:stCondLst>
                                            <p:cond delay="999"/>
                                          </p:stCondLst>
                                        </p:cTn>
                                        <p:tgtEl>
                                          <p:spTgt spid="19"/>
                                        </p:tgtEl>
                                        <p:attrNameLst>
                                          <p:attrName>style.visibility</p:attrName>
                                        </p:attrNameLst>
                                      </p:cBhvr>
                                      <p:to>
                                        <p:strVal val="hidden"/>
                                      </p:to>
                                    </p:set>
                                  </p:childTnLst>
                                </p:cTn>
                              </p:par>
                              <p:par>
                                <p:cTn id="35" presetID="53" presetClass="exit" presetSubtype="0" fill="hold" grpId="1" nodeType="withEffect">
                                  <p:stCondLst>
                                    <p:cond delay="0"/>
                                  </p:stCondLst>
                                  <p:childTnLst>
                                    <p:anim calcmode="lin" valueType="num">
                                      <p:cBhvr>
                                        <p:cTn id="36" dur="1000"/>
                                        <p:tgtEl>
                                          <p:spTgt spid="13"/>
                                        </p:tgtEl>
                                        <p:attrNameLst>
                                          <p:attrName>ppt_w</p:attrName>
                                        </p:attrNameLst>
                                      </p:cBhvr>
                                      <p:tavLst>
                                        <p:tav tm="0">
                                          <p:val>
                                            <p:strVal val="ppt_w"/>
                                          </p:val>
                                        </p:tav>
                                        <p:tav tm="100000">
                                          <p:val>
                                            <p:fltVal val="0"/>
                                          </p:val>
                                        </p:tav>
                                      </p:tavLst>
                                    </p:anim>
                                    <p:anim calcmode="lin" valueType="num">
                                      <p:cBhvr>
                                        <p:cTn id="37" dur="1000"/>
                                        <p:tgtEl>
                                          <p:spTgt spid="13"/>
                                        </p:tgtEl>
                                        <p:attrNameLst>
                                          <p:attrName>ppt_h</p:attrName>
                                        </p:attrNameLst>
                                      </p:cBhvr>
                                      <p:tavLst>
                                        <p:tav tm="0">
                                          <p:val>
                                            <p:strVal val="ppt_h"/>
                                          </p:val>
                                        </p:tav>
                                        <p:tav tm="100000">
                                          <p:val>
                                            <p:fltVal val="0"/>
                                          </p:val>
                                        </p:tav>
                                      </p:tavLst>
                                    </p:anim>
                                    <p:animEffect transition="out" filter="fade">
                                      <p:cBhvr>
                                        <p:cTn id="38" dur="1000"/>
                                        <p:tgtEl>
                                          <p:spTgt spid="13"/>
                                        </p:tgtEl>
                                      </p:cBhvr>
                                    </p:animEffect>
                                    <p:set>
                                      <p:cBhvr>
                                        <p:cTn id="39" dur="1" fill="hold">
                                          <p:stCondLst>
                                            <p:cond delay="999"/>
                                          </p:stCondLst>
                                        </p:cTn>
                                        <p:tgtEl>
                                          <p:spTgt spid="13"/>
                                        </p:tgtEl>
                                        <p:attrNameLst>
                                          <p:attrName>style.visibility</p:attrName>
                                        </p:attrNameLst>
                                      </p:cBhvr>
                                      <p:to>
                                        <p:strVal val="hidden"/>
                                      </p:to>
                                    </p:set>
                                  </p:childTnLst>
                                </p:cTn>
                              </p:par>
                              <p:par>
                                <p:cTn id="40" presetID="53" presetClass="exit" presetSubtype="0" fill="hold" grpId="1" nodeType="withEffect">
                                  <p:stCondLst>
                                    <p:cond delay="0"/>
                                  </p:stCondLst>
                                  <p:childTnLst>
                                    <p:anim calcmode="lin" valueType="num">
                                      <p:cBhvr>
                                        <p:cTn id="41" dur="1000"/>
                                        <p:tgtEl>
                                          <p:spTgt spid="8"/>
                                        </p:tgtEl>
                                        <p:attrNameLst>
                                          <p:attrName>ppt_w</p:attrName>
                                        </p:attrNameLst>
                                      </p:cBhvr>
                                      <p:tavLst>
                                        <p:tav tm="0">
                                          <p:val>
                                            <p:strVal val="ppt_w"/>
                                          </p:val>
                                        </p:tav>
                                        <p:tav tm="100000">
                                          <p:val>
                                            <p:fltVal val="0"/>
                                          </p:val>
                                        </p:tav>
                                      </p:tavLst>
                                    </p:anim>
                                    <p:anim calcmode="lin" valueType="num">
                                      <p:cBhvr>
                                        <p:cTn id="42" dur="1000"/>
                                        <p:tgtEl>
                                          <p:spTgt spid="8"/>
                                        </p:tgtEl>
                                        <p:attrNameLst>
                                          <p:attrName>ppt_h</p:attrName>
                                        </p:attrNameLst>
                                      </p:cBhvr>
                                      <p:tavLst>
                                        <p:tav tm="0">
                                          <p:val>
                                            <p:strVal val="ppt_h"/>
                                          </p:val>
                                        </p:tav>
                                        <p:tav tm="100000">
                                          <p:val>
                                            <p:fltVal val="0"/>
                                          </p:val>
                                        </p:tav>
                                      </p:tavLst>
                                    </p:anim>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par>
                                <p:cTn id="45" presetID="64" presetClass="path" presetSubtype="0" accel="50000" decel="50000" fill="hold" grpId="1" nodeType="withEffect">
                                  <p:stCondLst>
                                    <p:cond delay="0"/>
                                  </p:stCondLst>
                                  <p:childTnLst>
                                    <p:animMotion origin="layout" path="M 0 -4.81481E-6 L 0 -0.1956 " pathEditMode="relative" rAng="0" ptsTypes="AA">
                                      <p:cBhvr>
                                        <p:cTn id="46" dur="1000" fill="hold"/>
                                        <p:tgtEl>
                                          <p:spTgt spid="15"/>
                                        </p:tgtEl>
                                        <p:attrNameLst>
                                          <p:attrName>ppt_x</p:attrName>
                                          <p:attrName>ppt_y</p:attrName>
                                        </p:attrNameLst>
                                      </p:cBhvr>
                                      <p:rCtr x="0" y="-9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8" grpId="0"/>
      <p:bldP spid="8" grpId="1"/>
      <p:bldP spid="13" grpId="0"/>
      <p:bldP spid="13" grpId="1"/>
      <p:bldP spid="15" grpId="0"/>
      <p:bldP spid="15"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13" name="Text Box 9"/>
          <p:cNvSpPr txBox="1">
            <a:spLocks noChangeArrowheads="1"/>
          </p:cNvSpPr>
          <p:nvPr/>
        </p:nvSpPr>
        <p:spPr bwMode="auto">
          <a:xfrm>
            <a:off x="142844" y="1881823"/>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Κριτική επισκόπηση της βιβλιογραφίας:</a:t>
            </a:r>
            <a:endParaRPr lang="en-GB" sz="1600" b="1" dirty="0">
              <a:solidFill>
                <a:schemeClr val="tx2"/>
              </a:solidFill>
            </a:endParaRPr>
          </a:p>
        </p:txBody>
      </p:sp>
      <p:sp>
        <p:nvSpPr>
          <p:cNvPr id="18" name="Text Box 9"/>
          <p:cNvSpPr txBox="1">
            <a:spLocks noChangeArrowheads="1"/>
          </p:cNvSpPr>
          <p:nvPr/>
        </p:nvSpPr>
        <p:spPr bwMode="auto">
          <a:xfrm>
            <a:off x="142844" y="2357430"/>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Α) Προβλήματα σύγκλισης, </a:t>
            </a:r>
            <a:r>
              <a:rPr lang="el-GR" sz="1600" dirty="0" smtClean="0">
                <a:solidFill>
                  <a:schemeClr val="tx2"/>
                </a:solidFill>
              </a:rPr>
              <a:t>ιδιαίτερα σε υψηλά επίπεδα θλιπτικού αξονικού φορτίου. </a:t>
            </a:r>
            <a:endParaRPr lang="en-GB" sz="1600" dirty="0">
              <a:solidFill>
                <a:schemeClr val="tx2"/>
              </a:solidFill>
            </a:endParaRPr>
          </a:p>
        </p:txBody>
      </p:sp>
      <p:sp>
        <p:nvSpPr>
          <p:cNvPr id="20" name="Text Box 9"/>
          <p:cNvSpPr txBox="1">
            <a:spLocks noChangeArrowheads="1"/>
          </p:cNvSpPr>
          <p:nvPr/>
        </p:nvSpPr>
        <p:spPr bwMode="auto">
          <a:xfrm>
            <a:off x="142844" y="2736645"/>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Β) Προβλήματα ακρίβειας </a:t>
            </a:r>
            <a:r>
              <a:rPr lang="el-GR" sz="1600" dirty="0" smtClean="0">
                <a:solidFill>
                  <a:schemeClr val="tx2"/>
                </a:solidFill>
              </a:rPr>
              <a:t>λόγω προσομοίωσης καμπύλων ακμών με πολυγωνικές γραμμές και λόγω χρήσης αδιάστατων ινών για τις διατομές του διαμήκους οπλισμού.</a:t>
            </a:r>
            <a:endParaRPr lang="en-GB" sz="1600" dirty="0">
              <a:solidFill>
                <a:schemeClr val="tx2"/>
              </a:solidFill>
            </a:endParaRPr>
          </a:p>
        </p:txBody>
      </p:sp>
      <p:sp>
        <p:nvSpPr>
          <p:cNvPr id="24" name="Text Box 9"/>
          <p:cNvSpPr txBox="1">
            <a:spLocks noChangeArrowheads="1"/>
          </p:cNvSpPr>
          <p:nvPr/>
        </p:nvSpPr>
        <p:spPr bwMode="auto">
          <a:xfrm>
            <a:off x="142844" y="3374222"/>
            <a:ext cx="8858311"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Γ) Περιορισμοί </a:t>
            </a:r>
            <a:r>
              <a:rPr lang="el-GR" sz="1600" dirty="0" smtClean="0">
                <a:solidFill>
                  <a:schemeClr val="tx2"/>
                </a:solidFill>
              </a:rPr>
              <a:t>λόγω χρήσης συγκεκριμένης μορφής διαγραμμάτων τάσεων-παραμορφώσεων των υλικών.</a:t>
            </a:r>
            <a:endParaRPr lang="en-GB" sz="1600" dirty="0">
              <a:solidFill>
                <a:schemeClr val="tx2"/>
              </a:solidFill>
            </a:endParaRPr>
          </a:p>
        </p:txBody>
      </p:sp>
      <p:sp>
        <p:nvSpPr>
          <p:cNvPr id="25" name="Text Box 9"/>
          <p:cNvSpPr txBox="1">
            <a:spLocks noChangeArrowheads="1"/>
          </p:cNvSpPr>
          <p:nvPr/>
        </p:nvSpPr>
        <p:spPr bwMode="auto">
          <a:xfrm>
            <a:off x="142844" y="3958997"/>
            <a:ext cx="8858311"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 Προβλήματα ακρίβειας </a:t>
            </a:r>
            <a:r>
              <a:rPr lang="el-GR" sz="1600" dirty="0" smtClean="0">
                <a:solidFill>
                  <a:schemeClr val="tx2"/>
                </a:solidFill>
              </a:rPr>
              <a:t>λόγω αριθμητικής ολοκλήρωσης του πεδίου των τάσεων.</a:t>
            </a:r>
            <a:endParaRPr lang="en-GB" sz="1600" dirty="0">
              <a:solidFill>
                <a:schemeClr val="tx2"/>
              </a:solidFill>
            </a:endParaRPr>
          </a:p>
        </p:txBody>
      </p:sp>
      <p:sp>
        <p:nvSpPr>
          <p:cNvPr id="12" name="Text Box 32"/>
          <p:cNvSpPr txBox="1">
            <a:spLocks noChangeArrowheads="1"/>
          </p:cNvSpPr>
          <p:nvPr/>
        </p:nvSpPr>
        <p:spPr bwMode="auto">
          <a:xfrm>
            <a:off x="142844" y="6119360"/>
            <a:ext cx="8405813" cy="738664"/>
          </a:xfrm>
          <a:prstGeom prst="rect">
            <a:avLst/>
          </a:prstGeom>
          <a:noFill/>
          <a:ln w="12700">
            <a:noFill/>
            <a:miter lim="800000"/>
            <a:headEnd type="none" w="sm" len="sm"/>
            <a:tailEnd type="none" w="sm" len="sm"/>
          </a:ln>
        </p:spPr>
        <p:txBody>
          <a:bodyPr>
            <a:spAutoFit/>
          </a:bodyPr>
          <a:lstStyle/>
          <a:p>
            <a:pPr>
              <a:spcBef>
                <a:spcPct val="50000"/>
              </a:spcBef>
            </a:pPr>
            <a:r>
              <a:rPr lang="en-GB" sz="1400" b="1" dirty="0" smtClean="0"/>
              <a:t>[</a:t>
            </a:r>
            <a:r>
              <a:rPr lang="el-GR" sz="1400" b="1" dirty="0" smtClean="0"/>
              <a:t>1</a:t>
            </a:r>
            <a:r>
              <a:rPr lang="en-GB" sz="1400" b="1" dirty="0" smtClean="0"/>
              <a:t>] </a:t>
            </a:r>
            <a:r>
              <a:rPr lang="en-GB" sz="1400" b="1" dirty="0" err="1" smtClean="0"/>
              <a:t>Charalampakis</a:t>
            </a:r>
            <a:r>
              <a:rPr lang="en-GB" sz="1400" b="1" dirty="0" smtClean="0"/>
              <a:t>, A.E., Koumousis, V.K. (2008) “Ultimate strength analysis of composite sections under biaxial bending and axial load” Advances in Engineering Software, 39:923-936, doi:10.1016/j.advengsoft.2008.01.007.</a:t>
            </a:r>
            <a:r>
              <a:rPr lang="el-GR" sz="1400" b="1" dirty="0" smtClean="0">
                <a:solidFill>
                  <a:schemeClr val="tx2"/>
                </a:solidFill>
              </a:rPr>
              <a:t> </a:t>
            </a:r>
            <a:endParaRPr lang="en-GB" sz="1400" b="1" dirty="0">
              <a:solidFill>
                <a:schemeClr val="tx2"/>
              </a:solidFill>
            </a:endParaRPr>
          </a:p>
        </p:txBody>
      </p:sp>
      <p:sp>
        <p:nvSpPr>
          <p:cNvPr id="14" name="Text Box 9"/>
          <p:cNvSpPr txBox="1">
            <a:spLocks noChangeArrowheads="1"/>
          </p:cNvSpPr>
          <p:nvPr/>
        </p:nvSpPr>
        <p:spPr bwMode="auto">
          <a:xfrm>
            <a:off x="142844" y="4886334"/>
            <a:ext cx="8643998"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Παρουσιάστηκε ένας </a:t>
            </a:r>
            <a:r>
              <a:rPr lang="el-GR" sz="1600" b="1" dirty="0" smtClean="0">
                <a:solidFill>
                  <a:schemeClr val="tx2"/>
                </a:solidFill>
              </a:rPr>
              <a:t>νέος γενικός αλγόριθμος ανάλυσης </a:t>
            </a:r>
            <a:r>
              <a:rPr lang="el-GR" sz="1600" b="1" baseline="30000" dirty="0" smtClean="0">
                <a:solidFill>
                  <a:schemeClr val="tx2"/>
                </a:solidFill>
              </a:rPr>
              <a:t>[1]</a:t>
            </a:r>
            <a:r>
              <a:rPr lang="el-GR" sz="1600" b="1" dirty="0" smtClean="0">
                <a:solidFill>
                  <a:schemeClr val="tx2"/>
                </a:solidFill>
              </a:rPr>
              <a:t> </a:t>
            </a:r>
            <a:r>
              <a:rPr lang="el-GR" sz="1600" dirty="0" smtClean="0"/>
              <a:t>ο οποίος αντιμετωπίζει κατά ενιαίο τρόπο τα παραπάνω θέματα.</a:t>
            </a:r>
            <a:endParaRPr lang="en-GB" sz="1600" b="1" i="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4" grpId="0"/>
      <p:bldP spid="25" grpId="0"/>
      <p:bldP spid="12"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900226"/>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Περιγραφή τυχαίας διατομής:</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64515" name="Picture 3"/>
          <p:cNvPicPr>
            <a:picLocks noChangeAspect="1" noChangeArrowheads="1"/>
          </p:cNvPicPr>
          <p:nvPr/>
        </p:nvPicPr>
        <p:blipFill>
          <a:blip r:embed="rId2"/>
          <a:srcRect/>
          <a:stretch>
            <a:fillRect/>
          </a:stretch>
        </p:blipFill>
        <p:spPr bwMode="auto">
          <a:xfrm>
            <a:off x="857224" y="2972228"/>
            <a:ext cx="7429552" cy="3885771"/>
          </a:xfrm>
          <a:prstGeom prst="rect">
            <a:avLst/>
          </a:prstGeom>
          <a:noFill/>
          <a:ln w="9525">
            <a:noFill/>
            <a:miter lim="800000"/>
            <a:headEnd/>
            <a:tailEnd/>
          </a:ln>
          <a:effectLst/>
        </p:spPr>
      </p:pic>
      <p:sp>
        <p:nvSpPr>
          <p:cNvPr id="12" name="Text Box 9"/>
          <p:cNvSpPr txBox="1">
            <a:spLocks noChangeArrowheads="1"/>
          </p:cNvSpPr>
          <p:nvPr/>
        </p:nvSpPr>
        <p:spPr bwMode="auto">
          <a:xfrm>
            <a:off x="142844" y="2257416"/>
            <a:ext cx="9001156" cy="707886"/>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600" dirty="0" smtClean="0">
                <a:solidFill>
                  <a:schemeClr val="tx2"/>
                </a:solidFill>
              </a:rPr>
              <a:t>Περιγραφή της διατομής με βάση </a:t>
            </a:r>
            <a:r>
              <a:rPr lang="el-GR" sz="1600" b="1" dirty="0" smtClean="0">
                <a:solidFill>
                  <a:schemeClr val="tx2"/>
                </a:solidFill>
              </a:rPr>
              <a:t>καμπυλόγραμμα πολύγωνα</a:t>
            </a:r>
            <a:r>
              <a:rPr lang="el-GR" sz="1600" dirty="0" smtClean="0">
                <a:solidFill>
                  <a:schemeClr val="tx2"/>
                </a:solidFill>
              </a:rPr>
              <a:t>.</a:t>
            </a:r>
          </a:p>
          <a:p>
            <a:pPr marL="263525" indent="-263525">
              <a:spcBef>
                <a:spcPct val="50000"/>
              </a:spcBef>
              <a:buFont typeface="Wingdings" pitchFamily="2" charset="2"/>
              <a:buChar char="q"/>
            </a:pPr>
            <a:r>
              <a:rPr lang="el-GR" sz="1600" b="1" dirty="0" smtClean="0">
                <a:solidFill>
                  <a:schemeClr val="tx2"/>
                </a:solidFill>
              </a:rPr>
              <a:t>Ιεραρχική ανάλυση </a:t>
            </a:r>
            <a:r>
              <a:rPr lang="el-GR" sz="1600" dirty="0" smtClean="0">
                <a:solidFill>
                  <a:schemeClr val="tx2"/>
                </a:solidFill>
              </a:rPr>
              <a:t>των καμπυλόγραμμων πολυγώνων για τον καθορισμό των επικαλύψεων.</a:t>
            </a:r>
            <a:endParaRPr lang="en-GB" sz="1600" b="1" i="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par>
                                <p:cTn id="12" presetID="10" presetClass="entr" presetSubtype="0" fill="hold" nodeType="withEffect">
                                  <p:stCondLst>
                                    <p:cond delay="0"/>
                                  </p:stCondLst>
                                  <p:childTnLst>
                                    <p:set>
                                      <p:cBhvr>
                                        <p:cTn id="13" dur="1" fill="hold">
                                          <p:stCondLst>
                                            <p:cond delay="0"/>
                                          </p:stCondLst>
                                        </p:cTn>
                                        <p:tgtEl>
                                          <p:spTgt spid="64515"/>
                                        </p:tgtEl>
                                        <p:attrNameLst>
                                          <p:attrName>style.visibility</p:attrName>
                                        </p:attrNameLst>
                                      </p:cBhvr>
                                      <p:to>
                                        <p:strVal val="visible"/>
                                      </p:to>
                                    </p:set>
                                    <p:animEffect transition="in" filter="fade">
                                      <p:cBhvr>
                                        <p:cTn id="14" dur="10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54274" y="1900226"/>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Διαγράμματα τάσεων – παραμορφώσεων υλικών:</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57345" name="Object 1"/>
          <p:cNvGraphicFramePr>
            <a:graphicFrameLocks noChangeAspect="1"/>
          </p:cNvGraphicFramePr>
          <p:nvPr/>
        </p:nvGraphicFramePr>
        <p:xfrm>
          <a:off x="214282" y="3019008"/>
          <a:ext cx="8695025" cy="2857520"/>
        </p:xfrm>
        <a:graphic>
          <a:graphicData uri="http://schemas.openxmlformats.org/presentationml/2006/ole">
            <p:oleObj spid="_x0000_s57345" name="Visio" r:id="rId3" imgW="6683121" imgH="2189798" progId="Visio.Drawing.11">
              <p:embed/>
            </p:oleObj>
          </a:graphicData>
        </a:graphic>
      </p:graphicFrame>
      <p:sp>
        <p:nvSpPr>
          <p:cNvPr id="14" name="Text Box 9"/>
          <p:cNvSpPr txBox="1">
            <a:spLocks noChangeArrowheads="1"/>
          </p:cNvSpPr>
          <p:nvPr/>
        </p:nvSpPr>
        <p:spPr bwMode="auto">
          <a:xfrm>
            <a:off x="154274" y="2257416"/>
            <a:ext cx="8858312"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Κάθε διάγραμμα αποτελείται </a:t>
            </a:r>
            <a:r>
              <a:rPr lang="el-GR" sz="1600" b="1" dirty="0" smtClean="0">
                <a:solidFill>
                  <a:schemeClr val="tx2"/>
                </a:solidFill>
              </a:rPr>
              <a:t>από οποιοδήποτε πλήθος και συνδυασμό συνεχόμενων πολυωνύμων </a:t>
            </a:r>
            <a:r>
              <a:rPr lang="el-GR" sz="1600" dirty="0" smtClean="0">
                <a:solidFill>
                  <a:schemeClr val="tx2"/>
                </a:solidFill>
              </a:rPr>
              <a:t>(ως τρίτου βαθμού).</a:t>
            </a:r>
            <a:endParaRPr lang="en-GB" sz="1600" b="1" i="1" dirty="0">
              <a:solidFill>
                <a:schemeClr val="tx2"/>
              </a:solidFill>
            </a:endParaRPr>
          </a:p>
        </p:txBody>
      </p:sp>
      <p:sp>
        <p:nvSpPr>
          <p:cNvPr id="17" name="Text Box 9"/>
          <p:cNvSpPr txBox="1">
            <a:spLocks noChangeArrowheads="1"/>
          </p:cNvSpPr>
          <p:nvPr/>
        </p:nvSpPr>
        <p:spPr bwMode="auto">
          <a:xfrm>
            <a:off x="142844" y="6233718"/>
            <a:ext cx="8858312" cy="338554"/>
          </a:xfrm>
          <a:prstGeom prst="rect">
            <a:avLst/>
          </a:prstGeom>
          <a:noFill/>
          <a:ln w="12700">
            <a:noFill/>
            <a:miter lim="800000"/>
            <a:headEnd type="none" w="sm" len="sm"/>
            <a:tailEnd type="none" w="sm" len="sm"/>
          </a:ln>
        </p:spPr>
        <p:txBody>
          <a:bodyPr wrap="square">
            <a:spAutoFit/>
          </a:bodyPr>
          <a:lstStyle/>
          <a:p>
            <a:pPr algn="ctr">
              <a:spcBef>
                <a:spcPct val="50000"/>
              </a:spcBef>
            </a:pPr>
            <a:r>
              <a:rPr lang="el-GR" sz="1600" dirty="0" smtClean="0">
                <a:solidFill>
                  <a:schemeClr val="tx2"/>
                </a:solidFill>
              </a:rPr>
              <a:t>Παράδειγμα διαγράμματος τάσεων – παραμορφώσεων για (α) σκυρόδεμα (β) χάλυβα.</a:t>
            </a:r>
            <a:endParaRPr lang="en-GB" sz="1600" b="1" i="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par>
                                <p:cTn id="12" presetID="10" presetClass="entr" presetSubtype="0" fill="hold" nodeType="withEffect">
                                  <p:stCondLst>
                                    <p:cond delay="0"/>
                                  </p:stCondLst>
                                  <p:childTnLst>
                                    <p:set>
                                      <p:cBhvr>
                                        <p:cTn id="13" dur="1" fill="hold">
                                          <p:stCondLst>
                                            <p:cond delay="0"/>
                                          </p:stCondLst>
                                        </p:cTn>
                                        <p:tgtEl>
                                          <p:spTgt spid="57345"/>
                                        </p:tgtEl>
                                        <p:attrNameLst>
                                          <p:attrName>style.visibility</p:attrName>
                                        </p:attrNameLst>
                                      </p:cBhvr>
                                      <p:to>
                                        <p:strVal val="visible"/>
                                      </p:to>
                                    </p:set>
                                    <p:animEffect transition="in" filter="fade">
                                      <p:cBhvr>
                                        <p:cTn id="14" dur="1000"/>
                                        <p:tgtEl>
                                          <p:spTgt spid="5734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898148"/>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Κατάτμηση καμπυλόγραμμων πολυγώνων σε καμπυλόγραμμα τραπέζια:</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686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68609" name="Object 1"/>
          <p:cNvGraphicFramePr>
            <a:graphicFrameLocks noChangeAspect="1"/>
          </p:cNvGraphicFramePr>
          <p:nvPr/>
        </p:nvGraphicFramePr>
        <p:xfrm>
          <a:off x="1500166" y="2964179"/>
          <a:ext cx="6072230" cy="3822407"/>
        </p:xfrm>
        <a:graphic>
          <a:graphicData uri="http://schemas.openxmlformats.org/presentationml/2006/ole">
            <p:oleObj spid="_x0000_s68609" name="Visio" r:id="rId3" imgW="5986981" imgH="3754947" progId="Visio.Drawing.11">
              <p:embed/>
            </p:oleObj>
          </a:graphicData>
        </a:graphic>
      </p:graphicFrame>
      <p:sp>
        <p:nvSpPr>
          <p:cNvPr id="9" name="Text Box 9"/>
          <p:cNvSpPr txBox="1">
            <a:spLocks noChangeArrowheads="1"/>
          </p:cNvSpPr>
          <p:nvPr/>
        </p:nvSpPr>
        <p:spPr bwMode="auto">
          <a:xfrm>
            <a:off x="142844" y="2255338"/>
            <a:ext cx="8858312" cy="707886"/>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600" dirty="0" smtClean="0">
                <a:solidFill>
                  <a:schemeClr val="tx2"/>
                </a:solidFill>
              </a:rPr>
              <a:t>Αρκεί να γίνει μία μόνο φορά για κάθε διεύθυνση </a:t>
            </a:r>
            <a:r>
              <a:rPr lang="el-GR" sz="1600" i="1" dirty="0" smtClean="0">
                <a:solidFill>
                  <a:schemeClr val="tx2"/>
                </a:solidFill>
              </a:rPr>
              <a:t>θ</a:t>
            </a:r>
            <a:r>
              <a:rPr lang="el-GR" sz="1600" dirty="0" smtClean="0">
                <a:solidFill>
                  <a:schemeClr val="tx2"/>
                </a:solidFill>
              </a:rPr>
              <a:t> του ουδέτερου άξονα.</a:t>
            </a:r>
          </a:p>
          <a:p>
            <a:pPr marL="263525" indent="-263525">
              <a:spcBef>
                <a:spcPct val="50000"/>
              </a:spcBef>
              <a:buFont typeface="Wingdings" pitchFamily="2" charset="2"/>
              <a:buChar char="q"/>
            </a:pPr>
            <a:r>
              <a:rPr lang="el-GR" sz="1600" dirty="0" smtClean="0">
                <a:solidFill>
                  <a:schemeClr val="tx2"/>
                </a:solidFill>
              </a:rPr>
              <a:t>Η διατομή του χάλυβα περιγράφεται </a:t>
            </a:r>
            <a:r>
              <a:rPr lang="el-GR" sz="1600" b="1" dirty="0" smtClean="0">
                <a:solidFill>
                  <a:schemeClr val="tx2"/>
                </a:solidFill>
              </a:rPr>
              <a:t>ακριβώς </a:t>
            </a:r>
            <a:r>
              <a:rPr lang="el-GR" sz="1600" dirty="0" smtClean="0">
                <a:solidFill>
                  <a:schemeClr val="tx2"/>
                </a:solidFill>
              </a:rPr>
              <a:t>από ένα καμπυλόγραμμο 16-γωνο:</a:t>
            </a:r>
            <a:endParaRPr lang="en-GB" sz="1600" b="1" i="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68609"/>
                                        </p:tgtEl>
                                        <p:attrNameLst>
                                          <p:attrName>style.visibility</p:attrName>
                                        </p:attrNameLst>
                                      </p:cBhvr>
                                      <p:to>
                                        <p:strVal val="visible"/>
                                      </p:to>
                                    </p:set>
                                    <p:animEffect transition="in" filter="fade">
                                      <p:cBhvr>
                                        <p:cTn id="14" dur="1000"/>
                                        <p:tgtEl>
                                          <p:spTgt spid="6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901718"/>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Βασικά επιφανειακά ολοκληρώματα καμπυλόγραμμων τραπεζίων:</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67585" name="Picture 1"/>
          <p:cNvPicPr>
            <a:picLocks noChangeAspect="1" noChangeArrowheads="1"/>
          </p:cNvPicPr>
          <p:nvPr/>
        </p:nvPicPr>
        <p:blipFill>
          <a:blip r:embed="rId2"/>
          <a:srcRect/>
          <a:stretch>
            <a:fillRect/>
          </a:stretch>
        </p:blipFill>
        <p:spPr bwMode="auto">
          <a:xfrm>
            <a:off x="642910" y="4030630"/>
            <a:ext cx="7872498" cy="2827393"/>
          </a:xfrm>
          <a:prstGeom prst="rect">
            <a:avLst/>
          </a:prstGeom>
          <a:noFill/>
          <a:ln w="9525">
            <a:noFill/>
            <a:miter lim="800000"/>
            <a:headEnd/>
            <a:tailEnd/>
          </a:ln>
          <a:effectLst/>
        </p:spPr>
      </p:pic>
      <p:sp>
        <p:nvSpPr>
          <p:cNvPr id="8" name="Text Box 9"/>
          <p:cNvSpPr txBox="1">
            <a:spLocks noChangeArrowheads="1"/>
          </p:cNvSpPr>
          <p:nvPr/>
        </p:nvSpPr>
        <p:spPr bwMode="auto">
          <a:xfrm>
            <a:off x="142844" y="2359406"/>
            <a:ext cx="8858312" cy="1569660"/>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Για κάθε καμπυλόγραμμο τραπέζιο υπολογίζονται βασικά επιφανειακά ολοκληρώματα της μορφής </a:t>
            </a:r>
            <a:r>
              <a:rPr lang="en-US" sz="1600" i="1" dirty="0" err="1" smtClean="0">
                <a:solidFill>
                  <a:schemeClr val="tx2"/>
                </a:solidFill>
              </a:rPr>
              <a:t>y</a:t>
            </a:r>
            <a:r>
              <a:rPr lang="en-US" sz="1600" i="1" baseline="30000" dirty="0" err="1" smtClean="0">
                <a:solidFill>
                  <a:schemeClr val="tx2"/>
                </a:solidFill>
              </a:rPr>
              <a:t>m</a:t>
            </a:r>
            <a:r>
              <a:rPr lang="en-US" sz="1600" i="1" dirty="0" smtClean="0">
                <a:solidFill>
                  <a:schemeClr val="tx2"/>
                </a:solidFill>
              </a:rPr>
              <a:t> </a:t>
            </a:r>
            <a:r>
              <a:rPr lang="en-US" sz="1600" i="1" dirty="0" err="1" smtClean="0">
                <a:solidFill>
                  <a:schemeClr val="tx2"/>
                </a:solidFill>
              </a:rPr>
              <a:t>z</a:t>
            </a:r>
            <a:r>
              <a:rPr lang="en-US" sz="1600" i="1" baseline="30000" dirty="0" err="1" smtClean="0">
                <a:solidFill>
                  <a:schemeClr val="tx2"/>
                </a:solidFill>
              </a:rPr>
              <a:t>n</a:t>
            </a:r>
            <a:r>
              <a:rPr lang="el-GR" sz="1600" dirty="0" smtClean="0">
                <a:solidFill>
                  <a:schemeClr val="tx2"/>
                </a:solidFill>
              </a:rPr>
              <a:t> </a:t>
            </a:r>
            <a:r>
              <a:rPr lang="el-GR" sz="1600" b="1" dirty="0" smtClean="0">
                <a:solidFill>
                  <a:schemeClr val="tx2"/>
                </a:solidFill>
              </a:rPr>
              <a:t>με χρήση αναλυτικών σχέσεων ακόμη και για τα καμπύλα τμήματα</a:t>
            </a:r>
            <a:r>
              <a:rPr lang="el-GR" sz="1600" dirty="0" smtClean="0">
                <a:solidFill>
                  <a:schemeClr val="tx2"/>
                </a:solidFill>
              </a:rPr>
              <a:t>.</a:t>
            </a:r>
            <a:endParaRPr lang="en-US" sz="1600" dirty="0" smtClean="0">
              <a:solidFill>
                <a:schemeClr val="tx2"/>
              </a:solidFill>
            </a:endParaRPr>
          </a:p>
          <a:p>
            <a:pPr>
              <a:spcBef>
                <a:spcPct val="50000"/>
              </a:spcBef>
            </a:pPr>
            <a:r>
              <a:rPr lang="el-GR" sz="1600" dirty="0" smtClean="0">
                <a:solidFill>
                  <a:schemeClr val="tx2"/>
                </a:solidFill>
              </a:rPr>
              <a:t>Τα ολοκληρώματα </a:t>
            </a:r>
            <a:r>
              <a:rPr lang="el-GR" sz="1600" b="1" dirty="0" smtClean="0">
                <a:solidFill>
                  <a:schemeClr val="tx2"/>
                </a:solidFill>
              </a:rPr>
              <a:t>υπολογίζονται μία μόνο φορά </a:t>
            </a:r>
            <a:r>
              <a:rPr lang="el-GR" sz="1600" dirty="0" smtClean="0">
                <a:solidFill>
                  <a:schemeClr val="tx2"/>
                </a:solidFill>
              </a:rPr>
              <a:t>και είναι ανεξάρτητα της παραμορφωμένης κατάστασης. </a:t>
            </a:r>
          </a:p>
          <a:p>
            <a:pPr>
              <a:spcBef>
                <a:spcPct val="50000"/>
              </a:spcBef>
            </a:pPr>
            <a:r>
              <a:rPr lang="el-GR" sz="1600" dirty="0" smtClean="0">
                <a:solidFill>
                  <a:schemeClr val="tx2"/>
                </a:solidFill>
              </a:rPr>
              <a:t>Αυτό επιτρέπει την </a:t>
            </a:r>
            <a:r>
              <a:rPr lang="el-GR" sz="1600" b="1" dirty="0" smtClean="0">
                <a:solidFill>
                  <a:schemeClr val="tx2"/>
                </a:solidFill>
              </a:rPr>
              <a:t>πολύ γρήγορη ολοκλήρωση του πεδίου των τάσεων</a:t>
            </a:r>
            <a:r>
              <a:rPr lang="el-GR" sz="1600" dirty="0" smtClean="0">
                <a:solidFill>
                  <a:schemeClr val="tx2"/>
                </a:solidFill>
              </a:rPr>
              <a:t>.</a:t>
            </a:r>
            <a:endParaRPr lang="en-GB" sz="1600" b="1" i="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7585"/>
                                        </p:tgtEl>
                                        <p:attrNameLst>
                                          <p:attrName>style.visibility</p:attrName>
                                        </p:attrNameLst>
                                      </p:cBhvr>
                                      <p:to>
                                        <p:strVal val="visible"/>
                                      </p:to>
                                    </p:set>
                                    <p:animEffect transition="in" filter="fade">
                                      <p:cBhvr>
                                        <p:cTn id="15" dur="1000"/>
                                        <p:tgtEl>
                                          <p:spTgt spid="67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891654"/>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Κατασκευή διαγραμμάτων ροπών - καμπυλοτήτων:</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 name="Text Box 9"/>
          <p:cNvSpPr txBox="1">
            <a:spLocks noChangeArrowheads="1"/>
          </p:cNvSpPr>
          <p:nvPr/>
        </p:nvSpPr>
        <p:spPr bwMode="auto">
          <a:xfrm>
            <a:off x="142844" y="2391313"/>
            <a:ext cx="8858312" cy="1323439"/>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t>Δεδομένο αξονικό φορτίο </a:t>
            </a:r>
            <a:r>
              <a:rPr lang="en-US" sz="1600" i="1" dirty="0" err="1" smtClean="0"/>
              <a:t>N</a:t>
            </a:r>
            <a:r>
              <a:rPr lang="en-US" sz="1600" i="1" baseline="-25000" dirty="0" err="1" smtClean="0"/>
              <a:t>x</a:t>
            </a:r>
            <a:r>
              <a:rPr lang="el-GR" sz="1600" dirty="0" smtClean="0"/>
              <a:t> και διεύθυνση ουδέτερου άξονα </a:t>
            </a:r>
            <a:r>
              <a:rPr lang="el-GR" sz="1600" i="1" dirty="0" smtClean="0"/>
              <a:t>θ</a:t>
            </a:r>
            <a:r>
              <a:rPr lang="el-GR" sz="1600" dirty="0" smtClean="0"/>
              <a:t>.</a:t>
            </a:r>
          </a:p>
          <a:p>
            <a:pPr marL="263525" indent="-263525">
              <a:spcBef>
                <a:spcPct val="50000"/>
              </a:spcBef>
              <a:buFont typeface="Wingdings" pitchFamily="2" charset="2"/>
              <a:buChar char="q"/>
            </a:pPr>
            <a:r>
              <a:rPr lang="en-US" sz="1600" i="1" dirty="0" smtClean="0"/>
              <a:t>M</a:t>
            </a:r>
            <a:r>
              <a:rPr lang="en-US" sz="1600" i="1" baseline="-25000" dirty="0" smtClean="0"/>
              <a:t>y</a:t>
            </a:r>
            <a:r>
              <a:rPr lang="el-GR" sz="1600" i="1" baseline="-25000" dirty="0" smtClean="0"/>
              <a:t> </a:t>
            </a:r>
            <a:r>
              <a:rPr lang="el-GR" sz="1600" dirty="0" smtClean="0"/>
              <a:t>= πρωτεύουσα καμπτική ροπή.</a:t>
            </a:r>
          </a:p>
          <a:p>
            <a:pPr marL="263525" indent="-263525">
              <a:spcBef>
                <a:spcPct val="50000"/>
              </a:spcBef>
              <a:buFont typeface="Wingdings" pitchFamily="2" charset="2"/>
              <a:buChar char="q"/>
            </a:pPr>
            <a:r>
              <a:rPr lang="en-US" sz="1600" i="1" dirty="0" err="1" smtClean="0"/>
              <a:t>M</a:t>
            </a:r>
            <a:r>
              <a:rPr lang="en-US" sz="1600" i="1" baseline="-25000" dirty="0" err="1" smtClean="0"/>
              <a:t>z</a:t>
            </a:r>
            <a:r>
              <a:rPr lang="el-GR" sz="1600" dirty="0" smtClean="0"/>
              <a:t> = δευτερεύουσα καμπτική ροπή.  </a:t>
            </a:r>
            <a:br>
              <a:rPr lang="el-GR" sz="1600" dirty="0" smtClean="0"/>
            </a:br>
            <a:r>
              <a:rPr lang="el-GR" sz="1600" dirty="0" smtClean="0"/>
              <a:t>(Οφείλεται στην ασυμμετρία της διατομής ως προς την διεύθυνση του ουδέτερου άξονα </a:t>
            </a:r>
            <a:r>
              <a:rPr lang="el-GR" sz="1600" i="1" dirty="0" smtClean="0"/>
              <a:t>θ</a:t>
            </a:r>
            <a:r>
              <a:rPr lang="el-GR" sz="1600" dirty="0" smtClean="0"/>
              <a:t>.)</a:t>
            </a:r>
            <a:endParaRPr lang="en-GB" sz="1600" b="1" i="1" dirty="0">
              <a:solidFill>
                <a:schemeClr val="tx2"/>
              </a:solidFill>
            </a:endParaRPr>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70657" name="Object 1">
            <a:hlinkClick r:id="rId3" action="ppaction://hlinkfile"/>
          </p:cNvPr>
          <p:cNvGraphicFramePr>
            <a:graphicFrameLocks noChangeAspect="1"/>
          </p:cNvGraphicFramePr>
          <p:nvPr/>
        </p:nvGraphicFramePr>
        <p:xfrm>
          <a:off x="310233" y="3857628"/>
          <a:ext cx="8476609" cy="2714644"/>
        </p:xfrm>
        <a:graphic>
          <a:graphicData uri="http://schemas.openxmlformats.org/presentationml/2006/ole">
            <p:oleObj spid="_x0000_s70657" name="Visio" r:id="rId4" imgW="10252710" imgH="3271361" progId="Visio.Drawing.11">
              <p:embed/>
            </p:oleObj>
          </a:graphicData>
        </a:graphic>
      </p:graphicFrame>
      <p:pic>
        <p:nvPicPr>
          <p:cNvPr id="11" name="Picture 1" descr="Z:\Icons\Drives, Devices, and Hardware\DV Camera\256 Color Gif with transparency\DV Camera 48 n g.gif"/>
          <p:cNvPicPr>
            <a:picLocks noChangeAspect="1" noChangeArrowheads="1"/>
          </p:cNvPicPr>
          <p:nvPr/>
        </p:nvPicPr>
        <p:blipFill>
          <a:blip r:embed="rId5"/>
          <a:srcRect/>
          <a:stretch>
            <a:fillRect/>
          </a:stretch>
        </p:blipFill>
        <p:spPr bwMode="auto">
          <a:xfrm>
            <a:off x="8429652" y="2285992"/>
            <a:ext cx="457200" cy="45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70657"/>
                                        </p:tgtEl>
                                        <p:attrNameLst>
                                          <p:attrName>style.visibility</p:attrName>
                                        </p:attrNameLst>
                                      </p:cBhvr>
                                      <p:to>
                                        <p:strVal val="visible"/>
                                      </p:to>
                                    </p:set>
                                    <p:animEffect transition="in" filter="fade">
                                      <p:cBhvr>
                                        <p:cTn id="14" dur="1000"/>
                                        <p:tgtEl>
                                          <p:spTgt spid="7065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887430"/>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Κατασκευή διαγραμμάτων αλληλεπίδρασης και επιφανειών αστοχίας:</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 name="Text Box 9"/>
          <p:cNvSpPr txBox="1">
            <a:spLocks noChangeArrowheads="1"/>
          </p:cNvSpPr>
          <p:nvPr/>
        </p:nvSpPr>
        <p:spPr bwMode="auto">
          <a:xfrm>
            <a:off x="142844" y="2285992"/>
            <a:ext cx="8858312" cy="707886"/>
          </a:xfrm>
          <a:prstGeom prst="rect">
            <a:avLst/>
          </a:prstGeom>
          <a:noFill/>
          <a:ln w="12700">
            <a:noFill/>
            <a:miter lim="800000"/>
            <a:headEnd type="none" w="sm" len="sm"/>
            <a:tailEnd type="none" w="sm" len="sm"/>
          </a:ln>
        </p:spPr>
        <p:txBody>
          <a:bodyPr wrap="square">
            <a:spAutoFit/>
          </a:bodyPr>
          <a:lstStyle/>
          <a:p>
            <a:pPr>
              <a:spcBef>
                <a:spcPct val="50000"/>
              </a:spcBef>
              <a:buFont typeface="Wingdings" pitchFamily="2" charset="2"/>
              <a:buChar char="q"/>
            </a:pPr>
            <a:r>
              <a:rPr lang="el-GR" sz="1600" b="1" dirty="0" smtClean="0"/>
              <a:t> </a:t>
            </a:r>
            <a:r>
              <a:rPr lang="el-GR" sz="1600" dirty="0" smtClean="0"/>
              <a:t>Διαγράμματα αλληλεπίδρασης: δεδομένο </a:t>
            </a:r>
            <a:r>
              <a:rPr lang="en-US" sz="1600" i="1" dirty="0" err="1" smtClean="0"/>
              <a:t>N</a:t>
            </a:r>
            <a:r>
              <a:rPr lang="en-US" sz="1600" i="1" baseline="-25000" dirty="0" err="1" smtClean="0"/>
              <a:t>x</a:t>
            </a:r>
            <a:r>
              <a:rPr lang="el-GR" sz="1600" dirty="0" smtClean="0"/>
              <a:t> και μεταβαλλόμενη διεύθυνση ουδ. άξονα </a:t>
            </a:r>
            <a:r>
              <a:rPr lang="el-GR" sz="1600" i="1" dirty="0" smtClean="0"/>
              <a:t>θ</a:t>
            </a:r>
            <a:r>
              <a:rPr lang="el-GR" sz="1600" dirty="0" smtClean="0"/>
              <a:t>.</a:t>
            </a:r>
          </a:p>
          <a:p>
            <a:pPr>
              <a:spcBef>
                <a:spcPct val="50000"/>
              </a:spcBef>
              <a:buFont typeface="Wingdings" pitchFamily="2" charset="2"/>
              <a:buChar char="q"/>
            </a:pPr>
            <a:r>
              <a:rPr lang="el-GR" sz="1600" dirty="0" smtClean="0"/>
              <a:t> Επιφάνειες αστοχίας: πολλαπλά διαγράμματα αλληλεπίδρασης για μεταβαλλόμενο </a:t>
            </a:r>
            <a:r>
              <a:rPr lang="en-US" sz="1600" i="1" dirty="0" err="1" smtClean="0"/>
              <a:t>N</a:t>
            </a:r>
            <a:r>
              <a:rPr lang="en-US" sz="1600" i="1" baseline="-25000" dirty="0" err="1" smtClean="0"/>
              <a:t>x</a:t>
            </a:r>
            <a:r>
              <a:rPr lang="el-GR" sz="1600" baseline="-25000" dirty="0" smtClean="0"/>
              <a:t>.</a:t>
            </a:r>
            <a:endParaRPr lang="en-GB" sz="1600" b="1" i="1" dirty="0">
              <a:solidFill>
                <a:schemeClr val="tx2"/>
              </a:solidFill>
            </a:endParaRPr>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71683" name="Picture 3" descr="Figure 13a">
            <a:hlinkClick r:id="rId2" action="ppaction://hlinkfile"/>
          </p:cNvPr>
          <p:cNvPicPr>
            <a:picLocks noChangeAspect="1" noChangeArrowheads="1"/>
          </p:cNvPicPr>
          <p:nvPr/>
        </p:nvPicPr>
        <p:blipFill>
          <a:blip r:embed="rId3"/>
          <a:srcRect/>
          <a:stretch>
            <a:fillRect/>
          </a:stretch>
        </p:blipFill>
        <p:spPr bwMode="auto">
          <a:xfrm>
            <a:off x="142844" y="3000372"/>
            <a:ext cx="4286280" cy="3786652"/>
          </a:xfrm>
          <a:prstGeom prst="rect">
            <a:avLst/>
          </a:prstGeom>
          <a:noFill/>
          <a:ln w="9525">
            <a:noFill/>
            <a:miter lim="800000"/>
            <a:headEnd/>
            <a:tailEnd/>
          </a:ln>
        </p:spPr>
      </p:pic>
      <p:pic>
        <p:nvPicPr>
          <p:cNvPr id="71684" name="Picture 4" descr="Figure 13b"/>
          <p:cNvPicPr>
            <a:picLocks noChangeAspect="1" noChangeArrowheads="1"/>
          </p:cNvPicPr>
          <p:nvPr/>
        </p:nvPicPr>
        <p:blipFill>
          <a:blip r:embed="rId4"/>
          <a:srcRect/>
          <a:stretch>
            <a:fillRect/>
          </a:stretch>
        </p:blipFill>
        <p:spPr bwMode="auto">
          <a:xfrm>
            <a:off x="4819594" y="3071810"/>
            <a:ext cx="3681496" cy="344010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71683"/>
                                        </p:tgtEl>
                                        <p:attrNameLst>
                                          <p:attrName>style.visibility</p:attrName>
                                        </p:attrNameLst>
                                      </p:cBhvr>
                                      <p:to>
                                        <p:strVal val="visible"/>
                                      </p:to>
                                    </p:set>
                                    <p:animEffect transition="in" filter="fade">
                                      <p:cBhvr>
                                        <p:cTn id="14" dur="1000"/>
                                        <p:tgtEl>
                                          <p:spTgt spid="71683"/>
                                        </p:tgtEl>
                                      </p:cBhvr>
                                    </p:animEffect>
                                  </p:childTnLst>
                                </p:cTn>
                              </p:par>
                              <p:par>
                                <p:cTn id="15" presetID="10" presetClass="entr" presetSubtype="0" fill="hold" nodeType="withEffect">
                                  <p:stCondLst>
                                    <p:cond delay="0"/>
                                  </p:stCondLst>
                                  <p:childTnLst>
                                    <p:set>
                                      <p:cBhvr>
                                        <p:cTn id="16" dur="1" fill="hold">
                                          <p:stCondLst>
                                            <p:cond delay="0"/>
                                          </p:stCondLst>
                                        </p:cTn>
                                        <p:tgtEl>
                                          <p:spTgt spid="71684"/>
                                        </p:tgtEl>
                                        <p:attrNameLst>
                                          <p:attrName>style.visibility</p:attrName>
                                        </p:attrNameLst>
                                      </p:cBhvr>
                                      <p:to>
                                        <p:strVal val="visible"/>
                                      </p:to>
                                    </p:set>
                                    <p:animEffect transition="in" filter="fade">
                                      <p:cBhvr>
                                        <p:cTn id="17" dur="10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785926"/>
            <a:ext cx="8858312" cy="338554"/>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solidFill>
                  <a:schemeClr val="tx2"/>
                </a:solidFill>
              </a:rPr>
              <a:t>Πλεονεκτήματα προτεινόμενου αλγορίθμου:</a:t>
            </a:r>
            <a:endParaRPr lang="en-GB" sz="1600" b="1" i="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 name="Text Box 9"/>
          <p:cNvSpPr txBox="1">
            <a:spLocks noChangeArrowheads="1"/>
          </p:cNvSpPr>
          <p:nvPr/>
        </p:nvSpPr>
        <p:spPr bwMode="auto">
          <a:xfrm>
            <a:off x="142844" y="2143116"/>
            <a:ext cx="8643998" cy="707886"/>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n-US" sz="1600" dirty="0" smtClean="0"/>
              <a:t> </a:t>
            </a:r>
            <a:r>
              <a:rPr lang="el-GR" sz="1600" dirty="0" smtClean="0"/>
              <a:t>Ακρίβεια, σταθερότητα και γενικότητα.</a:t>
            </a:r>
          </a:p>
          <a:p>
            <a:pPr marL="263525" indent="-263525">
              <a:spcBef>
                <a:spcPct val="50000"/>
              </a:spcBef>
              <a:buFont typeface="Wingdings" pitchFamily="2" charset="2"/>
              <a:buChar char="q"/>
            </a:pPr>
            <a:r>
              <a:rPr lang="el-GR" sz="1600" dirty="0" smtClean="0"/>
              <a:t>Ταχύτατος υπολογισμός διαγράμματος ροπών-καμπυλοτήτων.</a:t>
            </a:r>
            <a:endParaRPr lang="en-GB" sz="1600" b="1" i="1" dirty="0">
              <a:solidFill>
                <a:schemeClr val="tx2"/>
              </a:solidFill>
            </a:endParaRPr>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167938" name="Picture 2"/>
          <p:cNvPicPr>
            <a:picLocks noChangeAspect="1" noChangeArrowheads="1"/>
          </p:cNvPicPr>
          <p:nvPr/>
        </p:nvPicPr>
        <p:blipFill>
          <a:blip r:embed="rId3"/>
          <a:srcRect/>
          <a:stretch>
            <a:fillRect/>
          </a:stretch>
        </p:blipFill>
        <p:spPr bwMode="auto">
          <a:xfrm>
            <a:off x="857224" y="3286124"/>
            <a:ext cx="2354967" cy="2286015"/>
          </a:xfrm>
          <a:prstGeom prst="rect">
            <a:avLst/>
          </a:prstGeom>
          <a:noFill/>
          <a:ln w="9525">
            <a:noFill/>
            <a:miter lim="800000"/>
            <a:headEnd/>
            <a:tailEnd/>
          </a:ln>
          <a:effectLst/>
        </p:spPr>
      </p:pic>
      <p:grpSp>
        <p:nvGrpSpPr>
          <p:cNvPr id="17" name="Group 16"/>
          <p:cNvGrpSpPr/>
          <p:nvPr/>
        </p:nvGrpSpPr>
        <p:grpSpPr>
          <a:xfrm>
            <a:off x="3571868" y="3071810"/>
            <a:ext cx="5429288" cy="3656609"/>
            <a:chOff x="3571868" y="3071810"/>
            <a:chExt cx="5429288" cy="3656609"/>
          </a:xfrm>
        </p:grpSpPr>
        <p:pic>
          <p:nvPicPr>
            <p:cNvPr id="161793" name="Picture 1" descr="Parametric 1"/>
            <p:cNvPicPr>
              <a:picLocks noChangeAspect="1" noChangeArrowheads="1"/>
            </p:cNvPicPr>
            <p:nvPr/>
          </p:nvPicPr>
          <p:blipFill>
            <a:blip r:embed="rId4" cstate="print"/>
            <a:srcRect/>
            <a:stretch>
              <a:fillRect/>
            </a:stretch>
          </p:blipFill>
          <p:spPr bwMode="auto">
            <a:xfrm>
              <a:off x="4134821" y="3071810"/>
              <a:ext cx="4320549" cy="3055626"/>
            </a:xfrm>
            <a:prstGeom prst="rect">
              <a:avLst/>
            </a:prstGeom>
            <a:noFill/>
            <a:ln w="9525">
              <a:noFill/>
              <a:miter lim="800000"/>
              <a:headEnd/>
              <a:tailEnd/>
            </a:ln>
          </p:spPr>
        </p:pic>
        <p:sp>
          <p:nvSpPr>
            <p:cNvPr id="16" name="Text Box 9"/>
            <p:cNvSpPr txBox="1">
              <a:spLocks noChangeArrowheads="1"/>
            </p:cNvSpPr>
            <p:nvPr/>
          </p:nvSpPr>
          <p:spPr bwMode="auto">
            <a:xfrm>
              <a:off x="3571868" y="6143644"/>
              <a:ext cx="5429288"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Σχετικό σφάλμα υπολογισμού μέγιστης καμπτικής αντοχής λόγω</a:t>
              </a:r>
              <a:r>
                <a:rPr lang="el-GR" sz="1600" b="1" dirty="0" smtClean="0">
                  <a:solidFill>
                    <a:schemeClr val="tx2"/>
                  </a:solidFill>
                </a:rPr>
                <a:t> προσομοίωσης κύκλων με πολύγωνα</a:t>
              </a:r>
              <a:r>
                <a:rPr lang="el-GR" sz="1600" dirty="0" smtClean="0">
                  <a:solidFill>
                    <a:schemeClr val="tx2"/>
                  </a:solidFill>
                </a:rPr>
                <a:t>.</a:t>
              </a:r>
              <a:endParaRPr lang="en-GB" sz="1600" dirty="0">
                <a:solidFill>
                  <a:schemeClr val="tx2"/>
                </a:solidFill>
              </a:endParaRPr>
            </a:p>
          </p:txBody>
        </p:sp>
      </p:grpSp>
      <p:grpSp>
        <p:nvGrpSpPr>
          <p:cNvPr id="22" name="Group 21"/>
          <p:cNvGrpSpPr/>
          <p:nvPr/>
        </p:nvGrpSpPr>
        <p:grpSpPr>
          <a:xfrm>
            <a:off x="3571868" y="3081399"/>
            <a:ext cx="5429288" cy="3656609"/>
            <a:chOff x="0" y="3071810"/>
            <a:chExt cx="5429288" cy="3656609"/>
          </a:xfrm>
        </p:grpSpPr>
        <p:pic>
          <p:nvPicPr>
            <p:cNvPr id="161794" name="Picture 2" descr="Parametric 2"/>
            <p:cNvPicPr>
              <a:picLocks noChangeAspect="1" noChangeArrowheads="1"/>
            </p:cNvPicPr>
            <p:nvPr/>
          </p:nvPicPr>
          <p:blipFill>
            <a:blip r:embed="rId5" cstate="print"/>
            <a:srcRect/>
            <a:stretch>
              <a:fillRect/>
            </a:stretch>
          </p:blipFill>
          <p:spPr bwMode="auto">
            <a:xfrm>
              <a:off x="536577" y="3071810"/>
              <a:ext cx="4321175" cy="3054350"/>
            </a:xfrm>
            <a:prstGeom prst="rect">
              <a:avLst/>
            </a:prstGeom>
            <a:noFill/>
            <a:ln w="9525">
              <a:noFill/>
              <a:miter lim="800000"/>
              <a:headEnd/>
              <a:tailEnd/>
            </a:ln>
          </p:spPr>
        </p:pic>
        <p:sp>
          <p:nvSpPr>
            <p:cNvPr id="18" name="Text Box 9"/>
            <p:cNvSpPr txBox="1">
              <a:spLocks noChangeArrowheads="1"/>
            </p:cNvSpPr>
            <p:nvPr/>
          </p:nvSpPr>
          <p:spPr bwMode="auto">
            <a:xfrm>
              <a:off x="0" y="6143644"/>
              <a:ext cx="5429288"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dirty="0" smtClean="0">
                  <a:solidFill>
                    <a:schemeClr val="tx2"/>
                  </a:solidFill>
                </a:rPr>
                <a:t>Σχετικό σφάλμα υπολογισμού μέγιστης καμπτικής αντοχής λόγω</a:t>
              </a:r>
              <a:r>
                <a:rPr lang="el-GR" sz="1600" b="1" dirty="0" smtClean="0">
                  <a:solidFill>
                    <a:schemeClr val="tx2"/>
                  </a:solidFill>
                </a:rPr>
                <a:t> χρήσης αδιάστατων ινών</a:t>
              </a:r>
              <a:r>
                <a:rPr lang="el-GR" sz="1600" dirty="0" smtClean="0">
                  <a:solidFill>
                    <a:schemeClr val="tx2"/>
                  </a:solidFill>
                </a:rPr>
                <a:t>.</a:t>
              </a:r>
              <a:endParaRPr lang="en-GB" sz="1600" dirty="0">
                <a:solidFill>
                  <a:schemeClr val="tx2"/>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7938"/>
                                        </p:tgtEl>
                                        <p:attrNameLst>
                                          <p:attrName>style.visibility</p:attrName>
                                        </p:attrNameLst>
                                      </p:cBhvr>
                                      <p:to>
                                        <p:strVal val="visible"/>
                                      </p:to>
                                    </p:set>
                                    <p:animEffect transition="in" filter="fade">
                                      <p:cBhvr>
                                        <p:cTn id="15" dur="1000"/>
                                        <p:tgtEl>
                                          <p:spTgt spid="167938"/>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xit" presetSubtype="0" fill="hold" nodeType="clickEffect">
                                  <p:stCondLst>
                                    <p:cond delay="0"/>
                                  </p:stCondLst>
                                  <p:childTnLst>
                                    <p:anim calcmode="lin" valueType="num">
                                      <p:cBhvr>
                                        <p:cTn id="22" dur="1000"/>
                                        <p:tgtEl>
                                          <p:spTgt spid="17"/>
                                        </p:tgtEl>
                                        <p:attrNameLst>
                                          <p:attrName>ppt_w</p:attrName>
                                        </p:attrNameLst>
                                      </p:cBhvr>
                                      <p:tavLst>
                                        <p:tav tm="0">
                                          <p:val>
                                            <p:strVal val="ppt_w"/>
                                          </p:val>
                                        </p:tav>
                                        <p:tav tm="100000">
                                          <p:val>
                                            <p:fltVal val="0"/>
                                          </p:val>
                                        </p:tav>
                                      </p:tavLst>
                                    </p:anim>
                                    <p:anim calcmode="lin" valueType="num">
                                      <p:cBhvr>
                                        <p:cTn id="23" dur="1000"/>
                                        <p:tgtEl>
                                          <p:spTgt spid="17"/>
                                        </p:tgtEl>
                                        <p:attrNameLst>
                                          <p:attrName>ppt_h</p:attrName>
                                        </p:attrNameLst>
                                      </p:cBhvr>
                                      <p:tavLst>
                                        <p:tav tm="0">
                                          <p:val>
                                            <p:strVal val="ppt_h"/>
                                          </p:val>
                                        </p:tav>
                                        <p:tav tm="100000">
                                          <p:val>
                                            <p:fltVal val="0"/>
                                          </p:val>
                                        </p:tav>
                                      </p:tavLst>
                                    </p:anim>
                                    <p:animEffect transition="out" filter="fade">
                                      <p:cBhvr>
                                        <p:cTn id="24" dur="1000"/>
                                        <p:tgtEl>
                                          <p:spTgt spid="17"/>
                                        </p:tgtEl>
                                      </p:cBhvr>
                                    </p:animEffect>
                                    <p:set>
                                      <p:cBhvr>
                                        <p:cTn id="25" dur="1" fill="hold">
                                          <p:stCondLst>
                                            <p:cond delay="999"/>
                                          </p:stCondLst>
                                        </p:cTn>
                                        <p:tgtEl>
                                          <p:spTgt spid="17"/>
                                        </p:tgtEl>
                                        <p:attrNameLst>
                                          <p:attrName>style.visibility</p:attrName>
                                        </p:attrNameLst>
                                      </p:cBhvr>
                                      <p:to>
                                        <p:strVal val="hidden"/>
                                      </p:to>
                                    </p:se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2214546" y="353997"/>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Προσομοίωμα </a:t>
            </a:r>
            <a:r>
              <a:rPr lang="en-US" sz="2400" b="1" dirty="0" smtClean="0">
                <a:solidFill>
                  <a:schemeClr val="tx2"/>
                </a:solidFill>
              </a:rPr>
              <a:t>Bouc-Wen</a:t>
            </a:r>
            <a:endParaRPr lang="en-GB" sz="2400" b="1" dirty="0">
              <a:solidFill>
                <a:schemeClr val="tx2"/>
              </a:solidFill>
            </a:endParaRPr>
          </a:p>
        </p:txBody>
      </p:sp>
      <p:sp>
        <p:nvSpPr>
          <p:cNvPr id="14" name="Text Box 6"/>
          <p:cNvSpPr txBox="1">
            <a:spLocks noChangeArrowheads="1"/>
          </p:cNvSpPr>
          <p:nvPr/>
        </p:nvSpPr>
        <p:spPr bwMode="auto">
          <a:xfrm>
            <a:off x="0" y="4305306"/>
            <a:ext cx="3078193"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b="1" dirty="0" smtClean="0">
                <a:solidFill>
                  <a:schemeClr val="tx2"/>
                </a:solidFill>
              </a:rPr>
              <a:t>Βασικός υστερητικός βρόχος</a:t>
            </a:r>
            <a:endParaRPr lang="en-US" sz="1600" b="1" dirty="0">
              <a:solidFill>
                <a:schemeClr val="tx2"/>
              </a:solidFill>
            </a:endParaRPr>
          </a:p>
        </p:txBody>
      </p:sp>
      <p:sp>
        <p:nvSpPr>
          <p:cNvPr id="7" name="Text Box 6"/>
          <p:cNvSpPr txBox="1">
            <a:spLocks noChangeArrowheads="1"/>
          </p:cNvSpPr>
          <p:nvPr/>
        </p:nvSpPr>
        <p:spPr bwMode="auto">
          <a:xfrm>
            <a:off x="147607" y="1714488"/>
            <a:ext cx="8864600" cy="584775"/>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sz="1600" dirty="0" smtClean="0">
                <a:solidFill>
                  <a:schemeClr val="tx2"/>
                </a:solidFill>
              </a:rPr>
              <a:t>Το προσομοίωμα </a:t>
            </a:r>
            <a:r>
              <a:rPr lang="en-US" sz="1600" dirty="0" smtClean="0">
                <a:solidFill>
                  <a:schemeClr val="tx2"/>
                </a:solidFill>
              </a:rPr>
              <a:t>Bouc – Wen</a:t>
            </a:r>
            <a:r>
              <a:rPr lang="el-GR" sz="1600" dirty="0" smtClean="0">
                <a:solidFill>
                  <a:schemeClr val="tx2"/>
                </a:solidFill>
              </a:rPr>
              <a:t> είναι ένα προσομοίωμα το οποίο μπορεί να περιγράψει </a:t>
            </a:r>
            <a:r>
              <a:rPr lang="el-GR" sz="1600" b="1" dirty="0" smtClean="0">
                <a:solidFill>
                  <a:schemeClr val="tx2"/>
                </a:solidFill>
              </a:rPr>
              <a:t>πρακτικά</a:t>
            </a:r>
            <a:r>
              <a:rPr lang="el-GR" sz="1600" dirty="0" smtClean="0">
                <a:solidFill>
                  <a:schemeClr val="tx2"/>
                </a:solidFill>
              </a:rPr>
              <a:t> </a:t>
            </a:r>
            <a:r>
              <a:rPr lang="el-GR" sz="1600" b="1" dirty="0" smtClean="0">
                <a:solidFill>
                  <a:schemeClr val="tx2"/>
                </a:solidFill>
              </a:rPr>
              <a:t>κάθε μορφή υστερητικού βρόχου, </a:t>
            </a:r>
            <a:r>
              <a:rPr lang="el-GR" sz="1600" dirty="0" smtClean="0">
                <a:solidFill>
                  <a:schemeClr val="tx2"/>
                </a:solidFill>
              </a:rPr>
              <a:t>συμπεριλαμβανομένων των προηγούμενων περιπτώσεων.</a:t>
            </a:r>
            <a:endParaRPr lang="en-US" sz="1600" dirty="0">
              <a:solidFill>
                <a:schemeClr val="tx2"/>
              </a:solidFill>
            </a:endParaRPr>
          </a:p>
        </p:txBody>
      </p:sp>
      <p:sp>
        <p:nvSpPr>
          <p:cNvPr id="13" name="Text Box 6"/>
          <p:cNvSpPr txBox="1">
            <a:spLocks noChangeArrowheads="1"/>
          </p:cNvSpPr>
          <p:nvPr/>
        </p:nvSpPr>
        <p:spPr bwMode="auto">
          <a:xfrm>
            <a:off x="3429024" y="4304892"/>
            <a:ext cx="2428892"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dirty="0" smtClean="0">
                <a:solidFill>
                  <a:schemeClr val="tx2"/>
                </a:solidFill>
              </a:rPr>
              <a:t>Μείωση της αντοχής</a:t>
            </a:r>
            <a:endParaRPr lang="en-US" sz="1600" dirty="0">
              <a:solidFill>
                <a:schemeClr val="tx2"/>
              </a:solidFill>
            </a:endParaRPr>
          </a:p>
        </p:txBody>
      </p:sp>
      <p:pic>
        <p:nvPicPr>
          <p:cNvPr id="113673" name="Picture 9"/>
          <p:cNvPicPr>
            <a:picLocks noChangeAspect="1" noChangeArrowheads="1"/>
          </p:cNvPicPr>
          <p:nvPr/>
        </p:nvPicPr>
        <p:blipFill>
          <a:blip r:embed="rId3"/>
          <a:srcRect/>
          <a:stretch>
            <a:fillRect/>
          </a:stretch>
        </p:blipFill>
        <p:spPr bwMode="auto">
          <a:xfrm>
            <a:off x="3429024" y="2661818"/>
            <a:ext cx="2419350" cy="1533525"/>
          </a:xfrm>
          <a:prstGeom prst="rect">
            <a:avLst/>
          </a:prstGeom>
          <a:noFill/>
          <a:ln w="9525">
            <a:noFill/>
            <a:miter lim="800000"/>
            <a:headEnd/>
            <a:tailEnd/>
          </a:ln>
          <a:effectLst/>
        </p:spPr>
      </p:pic>
      <p:sp>
        <p:nvSpPr>
          <p:cNvPr id="17" name="Text Box 6"/>
          <p:cNvSpPr txBox="1">
            <a:spLocks noChangeArrowheads="1"/>
          </p:cNvSpPr>
          <p:nvPr/>
        </p:nvSpPr>
        <p:spPr bwMode="auto">
          <a:xfrm>
            <a:off x="6429420" y="4304892"/>
            <a:ext cx="2428860"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dirty="0" smtClean="0">
                <a:solidFill>
                  <a:schemeClr val="tx2"/>
                </a:solidFill>
              </a:rPr>
              <a:t>Μείωση της δυσκαμψίας</a:t>
            </a:r>
            <a:endParaRPr lang="en-US" sz="1600" dirty="0">
              <a:solidFill>
                <a:schemeClr val="tx2"/>
              </a:solidFill>
            </a:endParaRPr>
          </a:p>
        </p:txBody>
      </p:sp>
      <p:pic>
        <p:nvPicPr>
          <p:cNvPr id="113674" name="Picture 10"/>
          <p:cNvPicPr>
            <a:picLocks noChangeAspect="1" noChangeArrowheads="1"/>
          </p:cNvPicPr>
          <p:nvPr/>
        </p:nvPicPr>
        <p:blipFill>
          <a:blip r:embed="rId4"/>
          <a:srcRect/>
          <a:stretch>
            <a:fillRect/>
          </a:stretch>
        </p:blipFill>
        <p:spPr bwMode="auto">
          <a:xfrm>
            <a:off x="6429388" y="2661818"/>
            <a:ext cx="2419350" cy="1533525"/>
          </a:xfrm>
          <a:prstGeom prst="rect">
            <a:avLst/>
          </a:prstGeom>
          <a:noFill/>
          <a:ln w="9525">
            <a:noFill/>
            <a:miter lim="800000"/>
            <a:headEnd/>
            <a:tailEnd/>
          </a:ln>
          <a:effectLst/>
        </p:spPr>
      </p:pic>
      <p:sp>
        <p:nvSpPr>
          <p:cNvPr id="19" name="Text Box 6"/>
          <p:cNvSpPr txBox="1">
            <a:spLocks noChangeArrowheads="1"/>
          </p:cNvSpPr>
          <p:nvPr/>
        </p:nvSpPr>
        <p:spPr bwMode="auto">
          <a:xfrm>
            <a:off x="3348012" y="6519446"/>
            <a:ext cx="2428892"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dirty="0" smtClean="0">
                <a:solidFill>
                  <a:schemeClr val="tx2"/>
                </a:solidFill>
              </a:rPr>
              <a:t>Στένωση</a:t>
            </a:r>
            <a:endParaRPr lang="en-US" sz="1600" dirty="0">
              <a:solidFill>
                <a:schemeClr val="tx2"/>
              </a:solidFill>
            </a:endParaRPr>
          </a:p>
        </p:txBody>
      </p:sp>
      <p:pic>
        <p:nvPicPr>
          <p:cNvPr id="113675" name="Picture 11"/>
          <p:cNvPicPr>
            <a:picLocks noChangeAspect="1" noChangeArrowheads="1"/>
          </p:cNvPicPr>
          <p:nvPr/>
        </p:nvPicPr>
        <p:blipFill>
          <a:blip r:embed="rId5"/>
          <a:srcRect/>
          <a:stretch>
            <a:fillRect/>
          </a:stretch>
        </p:blipFill>
        <p:spPr bwMode="auto">
          <a:xfrm>
            <a:off x="3441692" y="4786322"/>
            <a:ext cx="2419350" cy="1533525"/>
          </a:xfrm>
          <a:prstGeom prst="rect">
            <a:avLst/>
          </a:prstGeom>
          <a:noFill/>
          <a:ln w="9525">
            <a:noFill/>
            <a:miter lim="800000"/>
            <a:headEnd/>
            <a:tailEnd/>
          </a:ln>
          <a:effectLst/>
        </p:spPr>
      </p:pic>
      <p:pic>
        <p:nvPicPr>
          <p:cNvPr id="113677" name="Picture 13"/>
          <p:cNvPicPr>
            <a:picLocks noChangeAspect="1" noChangeArrowheads="1"/>
          </p:cNvPicPr>
          <p:nvPr/>
        </p:nvPicPr>
        <p:blipFill>
          <a:blip r:embed="rId6"/>
          <a:srcRect/>
          <a:stretch>
            <a:fillRect/>
          </a:stretch>
        </p:blipFill>
        <p:spPr bwMode="auto">
          <a:xfrm>
            <a:off x="366700" y="2662232"/>
            <a:ext cx="2419350" cy="1533525"/>
          </a:xfrm>
          <a:prstGeom prst="rect">
            <a:avLst/>
          </a:prstGeom>
          <a:noFill/>
          <a:ln w="9525">
            <a:noFill/>
            <a:miter lim="800000"/>
            <a:headEnd/>
            <a:tailEnd/>
          </a:ln>
          <a:effectLst/>
        </p:spPr>
      </p:pic>
      <p:pic>
        <p:nvPicPr>
          <p:cNvPr id="113678" name="Picture 14"/>
          <p:cNvPicPr>
            <a:picLocks noChangeAspect="1" noChangeArrowheads="1"/>
          </p:cNvPicPr>
          <p:nvPr/>
        </p:nvPicPr>
        <p:blipFill>
          <a:blip r:embed="rId7"/>
          <a:srcRect/>
          <a:stretch>
            <a:fillRect/>
          </a:stretch>
        </p:blipFill>
        <p:spPr bwMode="auto">
          <a:xfrm>
            <a:off x="6438930" y="4786322"/>
            <a:ext cx="2419350" cy="1543050"/>
          </a:xfrm>
          <a:prstGeom prst="rect">
            <a:avLst/>
          </a:prstGeom>
          <a:noFill/>
          <a:ln w="9525">
            <a:noFill/>
            <a:miter lim="800000"/>
            <a:headEnd/>
            <a:tailEnd/>
          </a:ln>
          <a:effectLst/>
        </p:spPr>
      </p:pic>
      <p:sp>
        <p:nvSpPr>
          <p:cNvPr id="25" name="Text Box 6"/>
          <p:cNvSpPr txBox="1">
            <a:spLocks noChangeArrowheads="1"/>
          </p:cNvSpPr>
          <p:nvPr/>
        </p:nvSpPr>
        <p:spPr bwMode="auto">
          <a:xfrm>
            <a:off x="6143636" y="6519446"/>
            <a:ext cx="3000364"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dirty="0" smtClean="0">
                <a:solidFill>
                  <a:schemeClr val="tx2"/>
                </a:solidFill>
              </a:rPr>
              <a:t>Παραμορφωσιακή κράτυνση</a:t>
            </a:r>
            <a:endParaRPr lang="en-US" sz="1600" dirty="0">
              <a:solidFill>
                <a:schemeClr val="tx2"/>
              </a:solidFill>
            </a:endParaRPr>
          </a:p>
        </p:txBody>
      </p:sp>
      <p:pic>
        <p:nvPicPr>
          <p:cNvPr id="117761" name="Picture 1"/>
          <p:cNvPicPr>
            <a:picLocks noChangeAspect="1" noChangeArrowheads="1"/>
          </p:cNvPicPr>
          <p:nvPr/>
        </p:nvPicPr>
        <p:blipFill>
          <a:blip r:embed="rId8"/>
          <a:srcRect/>
          <a:stretch>
            <a:fillRect/>
          </a:stretch>
        </p:blipFill>
        <p:spPr bwMode="auto">
          <a:xfrm>
            <a:off x="376208" y="4795847"/>
            <a:ext cx="2419350" cy="1533525"/>
          </a:xfrm>
          <a:prstGeom prst="rect">
            <a:avLst/>
          </a:prstGeom>
          <a:noFill/>
          <a:ln w="9525">
            <a:noFill/>
            <a:miter lim="800000"/>
            <a:headEnd/>
            <a:tailEnd/>
          </a:ln>
          <a:effectLst/>
        </p:spPr>
      </p:pic>
      <p:sp>
        <p:nvSpPr>
          <p:cNvPr id="15" name="Text Box 6"/>
          <p:cNvSpPr txBox="1">
            <a:spLocks noChangeArrowheads="1"/>
          </p:cNvSpPr>
          <p:nvPr/>
        </p:nvSpPr>
        <p:spPr bwMode="auto">
          <a:xfrm>
            <a:off x="71438" y="6519446"/>
            <a:ext cx="2928926" cy="338554"/>
          </a:xfrm>
          <a:prstGeom prst="rect">
            <a:avLst/>
          </a:prstGeom>
          <a:noFill/>
          <a:ln w="12700">
            <a:noFill/>
            <a:miter lim="800000"/>
            <a:headEnd type="none" w="sm" len="sm"/>
            <a:tailEnd type="none" w="sm" len="sm"/>
          </a:ln>
        </p:spPr>
        <p:txBody>
          <a:bodyPr wrap="square">
            <a:spAutoFit/>
          </a:bodyPr>
          <a:lstStyle/>
          <a:p>
            <a:pPr algn="ctr">
              <a:spcBef>
                <a:spcPct val="50000"/>
              </a:spcBef>
              <a:buFont typeface="Wingdings" pitchFamily="2" charset="2"/>
              <a:buNone/>
            </a:pPr>
            <a:r>
              <a:rPr lang="el-GR" sz="1600" dirty="0" smtClean="0">
                <a:solidFill>
                  <a:schemeClr val="tx2"/>
                </a:solidFill>
              </a:rPr>
              <a:t>Ασύμμετρη δύναμη διαρροής</a:t>
            </a:r>
            <a:endParaRPr lang="en-US" sz="16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3677"/>
                                        </p:tgtEl>
                                        <p:attrNameLst>
                                          <p:attrName>style.visibility</p:attrName>
                                        </p:attrNameLst>
                                      </p:cBhvr>
                                      <p:to>
                                        <p:strVal val="visible"/>
                                      </p:to>
                                    </p:set>
                                    <p:animEffect transition="in" filter="fade">
                                      <p:cBhvr>
                                        <p:cTn id="19" dur="1000"/>
                                        <p:tgtEl>
                                          <p:spTgt spid="11367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3673"/>
                                        </p:tgtEl>
                                        <p:attrNameLst>
                                          <p:attrName>style.visibility</p:attrName>
                                        </p:attrNameLst>
                                      </p:cBhvr>
                                      <p:to>
                                        <p:strVal val="visible"/>
                                      </p:to>
                                    </p:set>
                                    <p:animEffect transition="in" filter="fade">
                                      <p:cBhvr>
                                        <p:cTn id="27" dur="1000"/>
                                        <p:tgtEl>
                                          <p:spTgt spid="1136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13674"/>
                                        </p:tgtEl>
                                        <p:attrNameLst>
                                          <p:attrName>style.visibility</p:attrName>
                                        </p:attrNameLst>
                                      </p:cBhvr>
                                      <p:to>
                                        <p:strVal val="visible"/>
                                      </p:to>
                                    </p:set>
                                    <p:animEffect transition="in" filter="fade">
                                      <p:cBhvr>
                                        <p:cTn id="34" dur="1000"/>
                                        <p:tgtEl>
                                          <p:spTgt spid="11367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17761"/>
                                        </p:tgtEl>
                                        <p:attrNameLst>
                                          <p:attrName>style.visibility</p:attrName>
                                        </p:attrNameLst>
                                      </p:cBhvr>
                                      <p:to>
                                        <p:strVal val="visible"/>
                                      </p:to>
                                    </p:set>
                                    <p:animEffect transition="in" filter="fade">
                                      <p:cBhvr>
                                        <p:cTn id="41" dur="1000"/>
                                        <p:tgtEl>
                                          <p:spTgt spid="11776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113675"/>
                                        </p:tgtEl>
                                        <p:attrNameLst>
                                          <p:attrName>style.visibility</p:attrName>
                                        </p:attrNameLst>
                                      </p:cBhvr>
                                      <p:to>
                                        <p:strVal val="visible"/>
                                      </p:to>
                                    </p:set>
                                    <p:animEffect transition="in" filter="fade">
                                      <p:cBhvr>
                                        <p:cTn id="48" dur="1000"/>
                                        <p:tgtEl>
                                          <p:spTgt spid="11367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childTnLst>
                                </p:cTn>
                              </p:par>
                            </p:childTnLst>
                          </p:cTn>
                        </p:par>
                        <p:par>
                          <p:cTn id="52" fill="hold">
                            <p:stCondLst>
                              <p:cond delay="4000"/>
                            </p:stCondLst>
                            <p:childTnLst>
                              <p:par>
                                <p:cTn id="53" presetID="10" presetClass="entr" presetSubtype="0" fill="hold" nodeType="afterEffect">
                                  <p:stCondLst>
                                    <p:cond delay="0"/>
                                  </p:stCondLst>
                                  <p:childTnLst>
                                    <p:set>
                                      <p:cBhvr>
                                        <p:cTn id="54" dur="1" fill="hold">
                                          <p:stCondLst>
                                            <p:cond delay="0"/>
                                          </p:stCondLst>
                                        </p:cTn>
                                        <p:tgtEl>
                                          <p:spTgt spid="113678"/>
                                        </p:tgtEl>
                                        <p:attrNameLst>
                                          <p:attrName>style.visibility</p:attrName>
                                        </p:attrNameLst>
                                      </p:cBhvr>
                                      <p:to>
                                        <p:strVal val="visible"/>
                                      </p:to>
                                    </p:set>
                                    <p:animEffect transition="in" filter="fade">
                                      <p:cBhvr>
                                        <p:cTn id="55" dur="1000"/>
                                        <p:tgtEl>
                                          <p:spTgt spid="11367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7" grpId="0"/>
      <p:bldP spid="13" grpId="0"/>
      <p:bldP spid="17" grpId="0"/>
      <p:bldP spid="19" grpId="0"/>
      <p:bldP spid="25"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VI. </a:t>
            </a:r>
            <a:r>
              <a:rPr lang="el-GR" sz="2400" b="1" dirty="0" smtClean="0">
                <a:solidFill>
                  <a:schemeClr val="tx2"/>
                </a:solidFill>
              </a:rPr>
              <a:t>Προσομοιώματα ινών</a:t>
            </a:r>
          </a:p>
          <a:p>
            <a:pPr algn="r">
              <a:spcBef>
                <a:spcPct val="50000"/>
              </a:spcBef>
            </a:pPr>
            <a:r>
              <a:rPr lang="el-GR" sz="2400" b="1" dirty="0" smtClean="0">
                <a:solidFill>
                  <a:schemeClr val="tx2"/>
                </a:solidFill>
              </a:rPr>
              <a:t>Ταυτοποίηση παραμέτρων</a:t>
            </a:r>
            <a:endParaRPr lang="en-GB" sz="2400" b="1" dirty="0">
              <a:solidFill>
                <a:schemeClr val="tx2"/>
              </a:solidFill>
            </a:endParaRPr>
          </a:p>
        </p:txBody>
      </p:sp>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2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1" name="Text Box 9"/>
          <p:cNvSpPr txBox="1">
            <a:spLocks noChangeArrowheads="1"/>
          </p:cNvSpPr>
          <p:nvPr/>
        </p:nvSpPr>
        <p:spPr bwMode="auto">
          <a:xfrm>
            <a:off x="142844" y="1785926"/>
            <a:ext cx="8858312" cy="584775"/>
          </a:xfrm>
          <a:prstGeom prst="rect">
            <a:avLst/>
          </a:prstGeom>
          <a:noFill/>
          <a:ln w="12700">
            <a:noFill/>
            <a:miter lim="800000"/>
            <a:headEnd type="none" w="sm" len="sm"/>
            <a:tailEnd type="none" w="sm" len="sm"/>
          </a:ln>
        </p:spPr>
        <p:txBody>
          <a:bodyPr wrap="square">
            <a:spAutoFit/>
          </a:bodyPr>
          <a:lstStyle/>
          <a:p>
            <a:pPr>
              <a:spcBef>
                <a:spcPct val="50000"/>
              </a:spcBef>
            </a:pPr>
            <a:r>
              <a:rPr lang="el-GR" sz="1600" b="1" dirty="0" smtClean="0"/>
              <a:t>Χρήση Γενετικών Αλγορίθμων </a:t>
            </a:r>
            <a:r>
              <a:rPr lang="en-US" sz="1600" b="1" dirty="0" smtClean="0"/>
              <a:t>(G</a:t>
            </a:r>
            <a:r>
              <a:rPr lang="el-GR" sz="1600" b="1" dirty="0" smtClean="0"/>
              <a:t>Α</a:t>
            </a:r>
            <a:r>
              <a:rPr lang="en-US" sz="1600" b="1" dirty="0" smtClean="0"/>
              <a:t>s) </a:t>
            </a:r>
            <a:r>
              <a:rPr lang="el-GR" sz="1600" b="1" dirty="0" smtClean="0"/>
              <a:t>για την ταυτοποίηση των βασικών παραμέτρων του προσομοιώματος </a:t>
            </a:r>
            <a:r>
              <a:rPr lang="en-US" sz="1600" b="1" dirty="0" smtClean="0"/>
              <a:t>Bouc-Wen:</a:t>
            </a:r>
            <a:r>
              <a:rPr lang="el-GR" sz="1600" b="1" dirty="0" smtClean="0"/>
              <a:t> </a:t>
            </a:r>
          </a:p>
        </p:txBody>
      </p:sp>
      <p:pic>
        <p:nvPicPr>
          <p:cNvPr id="74756" name="Picture 4">
            <a:hlinkClick r:id="rId2" action="ppaction://hlinkfile"/>
          </p:cNvPr>
          <p:cNvPicPr>
            <a:picLocks noChangeAspect="1" noChangeArrowheads="1"/>
          </p:cNvPicPr>
          <p:nvPr/>
        </p:nvPicPr>
        <p:blipFill>
          <a:blip r:embed="rId3"/>
          <a:srcRect/>
          <a:stretch>
            <a:fillRect/>
          </a:stretch>
        </p:blipFill>
        <p:spPr bwMode="auto">
          <a:xfrm>
            <a:off x="1428728" y="2571744"/>
            <a:ext cx="6286544" cy="3833046"/>
          </a:xfrm>
          <a:prstGeom prst="rect">
            <a:avLst/>
          </a:prstGeom>
          <a:noFill/>
          <a:ln w="9525">
            <a:noFill/>
            <a:miter lim="800000"/>
            <a:headEnd/>
            <a:tailEnd/>
          </a:ln>
          <a:effectLst/>
        </p:spPr>
      </p:pic>
      <p:pic>
        <p:nvPicPr>
          <p:cNvPr id="11" name="Picture 1" descr="Z:\Icons\Drives, Devices, and Hardware\DV Camera\256 Color Gif with transparency\DV Camera 48 n g.gif"/>
          <p:cNvPicPr>
            <a:picLocks noChangeAspect="1" noChangeArrowheads="1"/>
          </p:cNvPicPr>
          <p:nvPr/>
        </p:nvPicPr>
        <p:blipFill>
          <a:blip r:embed="rId4"/>
          <a:srcRect/>
          <a:stretch>
            <a:fillRect/>
          </a:stretch>
        </p:blipFill>
        <p:spPr bwMode="auto">
          <a:xfrm>
            <a:off x="0" y="6400800"/>
            <a:ext cx="457200" cy="457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4756"/>
                                        </p:tgtEl>
                                        <p:attrNameLst>
                                          <p:attrName>style.visibility</p:attrName>
                                        </p:attrNameLst>
                                      </p:cBhvr>
                                      <p:to>
                                        <p:strVal val="visible"/>
                                      </p:to>
                                    </p:set>
                                    <p:animEffect transition="in" filter="fade">
                                      <p:cBhvr>
                                        <p:cTn id="11" dur="1000"/>
                                        <p:tgtEl>
                                          <p:spTgt spid="7475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a:t>
            </a:r>
            <a:r>
              <a:rPr lang="el-GR" sz="2400" b="1" dirty="0" smtClean="0">
                <a:solidFill>
                  <a:schemeClr val="tx2"/>
                </a:solidFill>
              </a:rPr>
              <a:t>ΙΙ</a:t>
            </a:r>
            <a:r>
              <a:rPr lang="en-US" sz="2400" b="1" dirty="0" smtClean="0">
                <a:solidFill>
                  <a:schemeClr val="tx2"/>
                </a:solidFill>
              </a:rPr>
              <a:t>. </a:t>
            </a:r>
            <a:r>
              <a:rPr lang="el-GR" sz="2400" b="1" dirty="0" smtClean="0">
                <a:solidFill>
                  <a:schemeClr val="tx2"/>
                </a:solidFill>
              </a:rPr>
              <a:t>Εφαρμογή</a:t>
            </a:r>
            <a:endParaRPr lang="en-GB" sz="2400" b="1" dirty="0">
              <a:solidFill>
                <a:schemeClr val="tx2"/>
              </a:solidFill>
            </a:endParaRPr>
          </a:p>
        </p:txBody>
      </p:sp>
      <p:sp>
        <p:nvSpPr>
          <p:cNvPr id="31" name="Text Box 9"/>
          <p:cNvSpPr txBox="1">
            <a:spLocks noChangeArrowheads="1"/>
          </p:cNvSpPr>
          <p:nvPr/>
        </p:nvSpPr>
        <p:spPr bwMode="auto">
          <a:xfrm>
            <a:off x="142844" y="1916113"/>
            <a:ext cx="8786873" cy="646331"/>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Ανάλυση τρισδιάστατων ραβδωτών πλαισίων </a:t>
            </a:r>
            <a:r>
              <a:rPr lang="el-GR" b="1" dirty="0" smtClean="0">
                <a:solidFill>
                  <a:schemeClr val="tx2"/>
                </a:solidFill>
              </a:rPr>
              <a:t>με διαφραγματική λειτουργία πλακών </a:t>
            </a:r>
            <a:r>
              <a:rPr lang="el-GR" b="1" dirty="0" smtClean="0">
                <a:solidFill>
                  <a:schemeClr val="tx2"/>
                </a:solidFill>
              </a:rPr>
              <a:t>με </a:t>
            </a:r>
            <a:r>
              <a:rPr lang="el-GR" b="1" dirty="0" smtClean="0">
                <a:solidFill>
                  <a:schemeClr val="tx2"/>
                </a:solidFill>
              </a:rPr>
              <a:t>χρήση του </a:t>
            </a:r>
            <a:r>
              <a:rPr lang="en-US" b="1" i="1" dirty="0" err="1" smtClean="0">
                <a:solidFill>
                  <a:schemeClr val="tx2"/>
                </a:solidFill>
              </a:rPr>
              <a:t>Plastique</a:t>
            </a:r>
            <a:endParaRPr lang="en-GB" b="1" i="1" dirty="0">
              <a:solidFill>
                <a:schemeClr val="tx2"/>
              </a:solidFill>
            </a:endParaRPr>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148481" name="Object 1"/>
          <p:cNvGraphicFramePr>
            <a:graphicFrameLocks noChangeAspect="1"/>
          </p:cNvGraphicFramePr>
          <p:nvPr/>
        </p:nvGraphicFramePr>
        <p:xfrm>
          <a:off x="214282" y="2786058"/>
          <a:ext cx="4408295" cy="3604913"/>
        </p:xfrm>
        <a:graphic>
          <a:graphicData uri="http://schemas.openxmlformats.org/presentationml/2006/ole">
            <p:oleObj spid="_x0000_s148481" name="Visio" r:id="rId3" imgW="9576900" imgH="7829011" progId="Visio.Drawing.11">
              <p:embed/>
            </p:oleObj>
          </a:graphicData>
        </a:graphic>
      </p:graphicFrame>
      <p:graphicFrame>
        <p:nvGraphicFramePr>
          <p:cNvPr id="148483" name="Object 3"/>
          <p:cNvGraphicFramePr>
            <a:graphicFrameLocks noChangeAspect="1"/>
          </p:cNvGraphicFramePr>
          <p:nvPr/>
        </p:nvGraphicFramePr>
        <p:xfrm>
          <a:off x="5429256" y="2968398"/>
          <a:ext cx="3566111" cy="3300091"/>
        </p:xfrm>
        <a:graphic>
          <a:graphicData uri="http://schemas.openxmlformats.org/presentationml/2006/ole">
            <p:oleObj spid="_x0000_s148483" name="Visio" r:id="rId4" imgW="6719760" imgH="6222071" progId="Visio.Drawing.11">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8481"/>
                                        </p:tgtEl>
                                        <p:attrNameLst>
                                          <p:attrName>style.visibility</p:attrName>
                                        </p:attrNameLst>
                                      </p:cBhvr>
                                      <p:to>
                                        <p:strVal val="visible"/>
                                      </p:to>
                                    </p:set>
                                    <p:animEffect transition="in" filter="fade">
                                      <p:cBhvr>
                                        <p:cTn id="18" dur="1000"/>
                                        <p:tgtEl>
                                          <p:spTgt spid="148481"/>
                                        </p:tgtEl>
                                      </p:cBhvr>
                                    </p:animEffect>
                                  </p:childTnLst>
                                </p:cTn>
                              </p:par>
                              <p:par>
                                <p:cTn id="19" presetID="10" presetClass="entr" presetSubtype="0" fill="hold" nodeType="withEffect">
                                  <p:stCondLst>
                                    <p:cond delay="0"/>
                                  </p:stCondLst>
                                  <p:childTnLst>
                                    <p:set>
                                      <p:cBhvr>
                                        <p:cTn id="20" dur="1" fill="hold">
                                          <p:stCondLst>
                                            <p:cond delay="0"/>
                                          </p:stCondLst>
                                        </p:cTn>
                                        <p:tgtEl>
                                          <p:spTgt spid="148483"/>
                                        </p:tgtEl>
                                        <p:attrNameLst>
                                          <p:attrName>style.visibility</p:attrName>
                                        </p:attrNameLst>
                                      </p:cBhvr>
                                      <p:to>
                                        <p:strVal val="visible"/>
                                      </p:to>
                                    </p:set>
                                    <p:animEffect transition="in" filter="fade">
                                      <p:cBhvr>
                                        <p:cTn id="21" dur="1000"/>
                                        <p:tgtEl>
                                          <p:spTgt spid="14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a:t>
            </a:r>
            <a:r>
              <a:rPr lang="el-GR" sz="2400" b="1" dirty="0" smtClean="0">
                <a:solidFill>
                  <a:schemeClr val="tx2"/>
                </a:solidFill>
              </a:rPr>
              <a:t>ΙΙ</a:t>
            </a:r>
            <a:r>
              <a:rPr lang="en-US" sz="2400" b="1" dirty="0" smtClean="0">
                <a:solidFill>
                  <a:schemeClr val="tx2"/>
                </a:solidFill>
              </a:rPr>
              <a:t>. </a:t>
            </a:r>
            <a:r>
              <a:rPr lang="el-GR" sz="2400" b="1" dirty="0" smtClean="0">
                <a:solidFill>
                  <a:schemeClr val="tx2"/>
                </a:solidFill>
              </a:rPr>
              <a:t>Εφαρμογή</a:t>
            </a:r>
            <a:endParaRPr lang="en-GB" sz="2400" b="1" dirty="0">
              <a:solidFill>
                <a:schemeClr val="tx2"/>
              </a:solidFill>
            </a:endParaRPr>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60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pic>
        <p:nvPicPr>
          <p:cNvPr id="160773" name="Picture 5"/>
          <p:cNvPicPr>
            <a:picLocks noChangeAspect="1" noChangeArrowheads="1"/>
          </p:cNvPicPr>
          <p:nvPr/>
        </p:nvPicPr>
        <p:blipFill>
          <a:blip r:embed="rId2"/>
          <a:srcRect/>
          <a:stretch>
            <a:fillRect/>
          </a:stretch>
        </p:blipFill>
        <p:spPr bwMode="auto">
          <a:xfrm>
            <a:off x="857224" y="2643182"/>
            <a:ext cx="7429552" cy="3250016"/>
          </a:xfrm>
          <a:prstGeom prst="rect">
            <a:avLst/>
          </a:prstGeom>
          <a:noFill/>
          <a:ln w="9525">
            <a:noFill/>
            <a:miter lim="800000"/>
            <a:headEnd/>
            <a:tailEnd/>
          </a:ln>
          <a:effectLst/>
        </p:spPr>
      </p:pic>
      <p:sp>
        <p:nvSpPr>
          <p:cNvPr id="11" name="Text Box 9"/>
          <p:cNvSpPr txBox="1">
            <a:spLocks noChangeArrowheads="1"/>
          </p:cNvSpPr>
          <p:nvPr/>
        </p:nvSpPr>
        <p:spPr bwMode="auto">
          <a:xfrm>
            <a:off x="142844" y="1916113"/>
            <a:ext cx="8786873"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Ιδιότητες μελών</a:t>
            </a:r>
            <a:endParaRPr lang="en-GB"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60773"/>
                                        </p:tgtEl>
                                        <p:attrNameLst>
                                          <p:attrName>style.visibility</p:attrName>
                                        </p:attrNameLst>
                                      </p:cBhvr>
                                      <p:to>
                                        <p:strVal val="visible"/>
                                      </p:to>
                                    </p:set>
                                    <p:animEffect transition="in" filter="fade">
                                      <p:cBhvr>
                                        <p:cTn id="11" dur="1000"/>
                                        <p:tgtEl>
                                          <p:spTgt spid="16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a:t>
            </a:r>
            <a:r>
              <a:rPr lang="el-GR" sz="2400" b="1" dirty="0" smtClean="0">
                <a:solidFill>
                  <a:schemeClr val="tx2"/>
                </a:solidFill>
              </a:rPr>
              <a:t>ΙΙ</a:t>
            </a:r>
            <a:r>
              <a:rPr lang="en-US" sz="2400" b="1" dirty="0" smtClean="0">
                <a:solidFill>
                  <a:schemeClr val="tx2"/>
                </a:solidFill>
              </a:rPr>
              <a:t>. </a:t>
            </a:r>
            <a:r>
              <a:rPr lang="el-GR" sz="2400" b="1" dirty="0" smtClean="0">
                <a:solidFill>
                  <a:schemeClr val="tx2"/>
                </a:solidFill>
              </a:rPr>
              <a:t>Εφαρμογή</a:t>
            </a:r>
            <a:endParaRPr lang="en-GB" sz="2400" b="1" dirty="0">
              <a:solidFill>
                <a:schemeClr val="tx2"/>
              </a:solidFill>
            </a:endParaRPr>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60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1" name="Text Box 9"/>
          <p:cNvSpPr txBox="1">
            <a:spLocks noChangeArrowheads="1"/>
          </p:cNvSpPr>
          <p:nvPr/>
        </p:nvSpPr>
        <p:spPr bwMode="auto">
          <a:xfrm>
            <a:off x="142844" y="1916113"/>
            <a:ext cx="8786873"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Υπολογισμός ροπών-καμπυλοτήτων &amp; Ταυτοποίηση παραμέτρων</a:t>
            </a:r>
            <a:endParaRPr lang="en-GB" b="1" dirty="0">
              <a:solidFill>
                <a:schemeClr val="tx2"/>
              </a:solidFill>
            </a:endParaRPr>
          </a:p>
        </p:txBody>
      </p:sp>
      <p:pic>
        <p:nvPicPr>
          <p:cNvPr id="161794" name="Picture 2"/>
          <p:cNvPicPr>
            <a:picLocks noChangeAspect="1" noChangeArrowheads="1"/>
          </p:cNvPicPr>
          <p:nvPr/>
        </p:nvPicPr>
        <p:blipFill>
          <a:blip r:embed="rId2"/>
          <a:srcRect/>
          <a:stretch>
            <a:fillRect/>
          </a:stretch>
        </p:blipFill>
        <p:spPr bwMode="auto">
          <a:xfrm>
            <a:off x="3143240" y="4987097"/>
            <a:ext cx="5853466" cy="1513738"/>
          </a:xfrm>
          <a:prstGeom prst="rect">
            <a:avLst/>
          </a:prstGeom>
          <a:noFill/>
          <a:ln w="9525">
            <a:noFill/>
            <a:miter lim="800000"/>
            <a:headEnd/>
            <a:tailEnd/>
          </a:ln>
          <a:effectLst/>
        </p:spPr>
      </p:pic>
      <p:pic>
        <p:nvPicPr>
          <p:cNvPr id="161795" name="Picture 3" descr="C4 ID"/>
          <p:cNvPicPr>
            <a:picLocks noChangeAspect="1" noChangeArrowheads="1"/>
          </p:cNvPicPr>
          <p:nvPr/>
        </p:nvPicPr>
        <p:blipFill>
          <a:blip r:embed="rId3" cstate="print"/>
          <a:srcRect/>
          <a:stretch>
            <a:fillRect/>
          </a:stretch>
        </p:blipFill>
        <p:spPr bwMode="auto">
          <a:xfrm>
            <a:off x="3143240" y="2357430"/>
            <a:ext cx="2734976" cy="2235713"/>
          </a:xfrm>
          <a:prstGeom prst="rect">
            <a:avLst/>
          </a:prstGeom>
          <a:noFill/>
          <a:ln w="9525">
            <a:noFill/>
            <a:miter lim="800000"/>
            <a:headEnd/>
            <a:tailEnd/>
          </a:ln>
        </p:spPr>
      </p:pic>
      <p:pic>
        <p:nvPicPr>
          <p:cNvPr id="161796" name="Picture 4" descr="C1,C5,C7 ID"/>
          <p:cNvPicPr>
            <a:picLocks noChangeAspect="1" noChangeArrowheads="1"/>
          </p:cNvPicPr>
          <p:nvPr/>
        </p:nvPicPr>
        <p:blipFill>
          <a:blip r:embed="rId4"/>
          <a:srcRect/>
          <a:stretch>
            <a:fillRect/>
          </a:stretch>
        </p:blipFill>
        <p:spPr bwMode="auto">
          <a:xfrm>
            <a:off x="214282" y="2357430"/>
            <a:ext cx="2734976" cy="2235713"/>
          </a:xfrm>
          <a:prstGeom prst="rect">
            <a:avLst/>
          </a:prstGeom>
          <a:noFill/>
          <a:ln w="9525">
            <a:noFill/>
            <a:miter lim="800000"/>
            <a:headEnd/>
            <a:tailEnd/>
          </a:ln>
        </p:spPr>
      </p:pic>
      <p:pic>
        <p:nvPicPr>
          <p:cNvPr id="161797" name="Picture 5" descr="C2, C3, C6, C8, C9"/>
          <p:cNvPicPr>
            <a:picLocks noChangeAspect="1" noChangeArrowheads="1"/>
          </p:cNvPicPr>
          <p:nvPr/>
        </p:nvPicPr>
        <p:blipFill>
          <a:blip r:embed="rId5"/>
          <a:srcRect/>
          <a:stretch>
            <a:fillRect/>
          </a:stretch>
        </p:blipFill>
        <p:spPr bwMode="auto">
          <a:xfrm>
            <a:off x="6123304" y="2336295"/>
            <a:ext cx="2734976" cy="2235713"/>
          </a:xfrm>
          <a:prstGeom prst="rect">
            <a:avLst/>
          </a:prstGeom>
          <a:noFill/>
          <a:ln w="9525">
            <a:noFill/>
            <a:miter lim="800000"/>
            <a:headEnd/>
            <a:tailEnd/>
          </a:ln>
        </p:spPr>
      </p:pic>
      <p:pic>
        <p:nvPicPr>
          <p:cNvPr id="161798" name="Picture 6" descr="B ID"/>
          <p:cNvPicPr>
            <a:picLocks noChangeAspect="1" noChangeArrowheads="1"/>
          </p:cNvPicPr>
          <p:nvPr/>
        </p:nvPicPr>
        <p:blipFill>
          <a:blip r:embed="rId6" cstate="print"/>
          <a:srcRect/>
          <a:stretch>
            <a:fillRect/>
          </a:stretch>
        </p:blipFill>
        <p:spPr bwMode="auto">
          <a:xfrm>
            <a:off x="214282" y="4526935"/>
            <a:ext cx="2734976" cy="2235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1795"/>
                                        </p:tgtEl>
                                        <p:attrNameLst>
                                          <p:attrName>style.visibility</p:attrName>
                                        </p:attrNameLst>
                                      </p:cBhvr>
                                      <p:to>
                                        <p:strVal val="visible"/>
                                      </p:to>
                                    </p:set>
                                    <p:animEffect transition="in" filter="fade">
                                      <p:cBhvr>
                                        <p:cTn id="12" dur="1000"/>
                                        <p:tgtEl>
                                          <p:spTgt spid="161795"/>
                                        </p:tgtEl>
                                      </p:cBhvr>
                                    </p:animEffect>
                                  </p:childTnLst>
                                </p:cTn>
                              </p:par>
                              <p:par>
                                <p:cTn id="13" presetID="10" presetClass="entr" presetSubtype="0" fill="hold" nodeType="withEffect">
                                  <p:stCondLst>
                                    <p:cond delay="0"/>
                                  </p:stCondLst>
                                  <p:childTnLst>
                                    <p:set>
                                      <p:cBhvr>
                                        <p:cTn id="14" dur="1" fill="hold">
                                          <p:stCondLst>
                                            <p:cond delay="0"/>
                                          </p:stCondLst>
                                        </p:cTn>
                                        <p:tgtEl>
                                          <p:spTgt spid="161796"/>
                                        </p:tgtEl>
                                        <p:attrNameLst>
                                          <p:attrName>style.visibility</p:attrName>
                                        </p:attrNameLst>
                                      </p:cBhvr>
                                      <p:to>
                                        <p:strVal val="visible"/>
                                      </p:to>
                                    </p:set>
                                    <p:animEffect transition="in" filter="fade">
                                      <p:cBhvr>
                                        <p:cTn id="15" dur="1000"/>
                                        <p:tgtEl>
                                          <p:spTgt spid="161796"/>
                                        </p:tgtEl>
                                      </p:cBhvr>
                                    </p:animEffect>
                                  </p:childTnLst>
                                </p:cTn>
                              </p:par>
                              <p:par>
                                <p:cTn id="16" presetID="10" presetClass="entr" presetSubtype="0" fill="hold" nodeType="withEffect">
                                  <p:stCondLst>
                                    <p:cond delay="0"/>
                                  </p:stCondLst>
                                  <p:childTnLst>
                                    <p:set>
                                      <p:cBhvr>
                                        <p:cTn id="17" dur="1" fill="hold">
                                          <p:stCondLst>
                                            <p:cond delay="0"/>
                                          </p:stCondLst>
                                        </p:cTn>
                                        <p:tgtEl>
                                          <p:spTgt spid="161797"/>
                                        </p:tgtEl>
                                        <p:attrNameLst>
                                          <p:attrName>style.visibility</p:attrName>
                                        </p:attrNameLst>
                                      </p:cBhvr>
                                      <p:to>
                                        <p:strVal val="visible"/>
                                      </p:to>
                                    </p:set>
                                    <p:animEffect transition="in" filter="fade">
                                      <p:cBhvr>
                                        <p:cTn id="18" dur="1000"/>
                                        <p:tgtEl>
                                          <p:spTgt spid="161797"/>
                                        </p:tgtEl>
                                      </p:cBhvr>
                                    </p:animEffect>
                                  </p:childTnLst>
                                </p:cTn>
                              </p:par>
                              <p:par>
                                <p:cTn id="19" presetID="10" presetClass="entr" presetSubtype="0" fill="hold" nodeType="withEffect">
                                  <p:stCondLst>
                                    <p:cond delay="0"/>
                                  </p:stCondLst>
                                  <p:childTnLst>
                                    <p:set>
                                      <p:cBhvr>
                                        <p:cTn id="20" dur="1" fill="hold">
                                          <p:stCondLst>
                                            <p:cond delay="0"/>
                                          </p:stCondLst>
                                        </p:cTn>
                                        <p:tgtEl>
                                          <p:spTgt spid="161798"/>
                                        </p:tgtEl>
                                        <p:attrNameLst>
                                          <p:attrName>style.visibility</p:attrName>
                                        </p:attrNameLst>
                                      </p:cBhvr>
                                      <p:to>
                                        <p:strVal val="visible"/>
                                      </p:to>
                                    </p:set>
                                    <p:animEffect transition="in" filter="fade">
                                      <p:cBhvr>
                                        <p:cTn id="21" dur="1000"/>
                                        <p:tgtEl>
                                          <p:spTgt spid="161798"/>
                                        </p:tgtEl>
                                      </p:cBhvr>
                                    </p:animEffect>
                                  </p:childTnLst>
                                </p:cTn>
                              </p:par>
                              <p:par>
                                <p:cTn id="22" presetID="10" presetClass="entr" presetSubtype="0" fill="hold" nodeType="withEffect">
                                  <p:stCondLst>
                                    <p:cond delay="0"/>
                                  </p:stCondLst>
                                  <p:childTnLst>
                                    <p:set>
                                      <p:cBhvr>
                                        <p:cTn id="23" dur="1" fill="hold">
                                          <p:stCondLst>
                                            <p:cond delay="0"/>
                                          </p:stCondLst>
                                        </p:cTn>
                                        <p:tgtEl>
                                          <p:spTgt spid="161794"/>
                                        </p:tgtEl>
                                        <p:attrNameLst>
                                          <p:attrName>style.visibility</p:attrName>
                                        </p:attrNameLst>
                                      </p:cBhvr>
                                      <p:to>
                                        <p:strVal val="visible"/>
                                      </p:to>
                                    </p:set>
                                    <p:animEffect transition="in" filter="fade">
                                      <p:cBhvr>
                                        <p:cTn id="24" dur="1000"/>
                                        <p:tgtEl>
                                          <p:spTgt spid="161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a:t>
            </a:r>
            <a:r>
              <a:rPr lang="el-GR" sz="2400" b="1" dirty="0" smtClean="0">
                <a:solidFill>
                  <a:schemeClr val="tx2"/>
                </a:solidFill>
              </a:rPr>
              <a:t>ΙΙ</a:t>
            </a:r>
            <a:r>
              <a:rPr lang="en-US" sz="2400" b="1" dirty="0" smtClean="0">
                <a:solidFill>
                  <a:schemeClr val="tx2"/>
                </a:solidFill>
              </a:rPr>
              <a:t>. </a:t>
            </a:r>
            <a:r>
              <a:rPr lang="el-GR" sz="2400" b="1" dirty="0" smtClean="0">
                <a:solidFill>
                  <a:schemeClr val="tx2"/>
                </a:solidFill>
              </a:rPr>
              <a:t>Εφαρμογή</a:t>
            </a:r>
            <a:endParaRPr lang="en-GB" sz="2400" b="1" dirty="0">
              <a:solidFill>
                <a:schemeClr val="tx2"/>
              </a:solidFill>
            </a:endParaRPr>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60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1" name="Text Box 9"/>
          <p:cNvSpPr txBox="1">
            <a:spLocks noChangeArrowheads="1"/>
          </p:cNvSpPr>
          <p:nvPr/>
        </p:nvSpPr>
        <p:spPr bwMode="auto">
          <a:xfrm>
            <a:off x="142845" y="1916113"/>
            <a:ext cx="3286148"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Ημιτονοειδής φόρτιση</a:t>
            </a:r>
            <a:endParaRPr lang="en-GB" b="1" dirty="0">
              <a:solidFill>
                <a:schemeClr val="tx2"/>
              </a:solidFill>
            </a:endParaRPr>
          </a:p>
        </p:txBody>
      </p:sp>
      <p:pic>
        <p:nvPicPr>
          <p:cNvPr id="151554" name="Picture 2"/>
          <p:cNvPicPr>
            <a:picLocks noChangeAspect="1" noChangeArrowheads="1"/>
          </p:cNvPicPr>
          <p:nvPr/>
        </p:nvPicPr>
        <p:blipFill>
          <a:blip r:embed="rId2"/>
          <a:srcRect/>
          <a:stretch>
            <a:fillRect/>
          </a:stretch>
        </p:blipFill>
        <p:spPr bwMode="auto">
          <a:xfrm>
            <a:off x="4500562" y="1571612"/>
            <a:ext cx="3444103" cy="2286016"/>
          </a:xfrm>
          <a:prstGeom prst="rect">
            <a:avLst/>
          </a:prstGeom>
          <a:noFill/>
          <a:ln w="9525">
            <a:noFill/>
            <a:miter lim="800000"/>
            <a:headEnd/>
            <a:tailEnd/>
          </a:ln>
          <a:effectLst/>
        </p:spPr>
      </p:pic>
      <p:pic>
        <p:nvPicPr>
          <p:cNvPr id="151555" name="Picture 3" descr="3D Sinusoidal Constant Column 1_1"/>
          <p:cNvPicPr>
            <a:picLocks noChangeAspect="1" noChangeArrowheads="1"/>
          </p:cNvPicPr>
          <p:nvPr/>
        </p:nvPicPr>
        <p:blipFill>
          <a:blip r:embed="rId3"/>
          <a:srcRect/>
          <a:stretch>
            <a:fillRect/>
          </a:stretch>
        </p:blipFill>
        <p:spPr bwMode="auto">
          <a:xfrm>
            <a:off x="24094" y="4214818"/>
            <a:ext cx="3036888" cy="2484438"/>
          </a:xfrm>
          <a:prstGeom prst="rect">
            <a:avLst/>
          </a:prstGeom>
          <a:noFill/>
          <a:ln w="9525">
            <a:noFill/>
            <a:miter lim="800000"/>
            <a:headEnd/>
            <a:tailEnd/>
          </a:ln>
        </p:spPr>
      </p:pic>
      <p:pic>
        <p:nvPicPr>
          <p:cNvPr id="151556" name="Picture 4" descr="3D Sinusoidal Constant Column 4_1"/>
          <p:cNvPicPr>
            <a:picLocks noChangeAspect="1" noChangeArrowheads="1"/>
          </p:cNvPicPr>
          <p:nvPr/>
        </p:nvPicPr>
        <p:blipFill>
          <a:blip r:embed="rId4"/>
          <a:srcRect/>
          <a:stretch>
            <a:fillRect/>
          </a:stretch>
        </p:blipFill>
        <p:spPr bwMode="auto">
          <a:xfrm>
            <a:off x="3118665" y="4214818"/>
            <a:ext cx="3036888" cy="2484437"/>
          </a:xfrm>
          <a:prstGeom prst="rect">
            <a:avLst/>
          </a:prstGeom>
          <a:noFill/>
          <a:ln w="9525">
            <a:noFill/>
            <a:miter lim="800000"/>
            <a:headEnd/>
            <a:tailEnd/>
          </a:ln>
        </p:spPr>
      </p:pic>
      <p:pic>
        <p:nvPicPr>
          <p:cNvPr id="151557" name="Picture 5" descr="3D Sinusoidal Constant Beam 1_1 Zoomed"/>
          <p:cNvPicPr>
            <a:picLocks noChangeAspect="1" noChangeArrowheads="1"/>
          </p:cNvPicPr>
          <p:nvPr/>
        </p:nvPicPr>
        <p:blipFill>
          <a:blip r:embed="rId5"/>
          <a:srcRect/>
          <a:stretch>
            <a:fillRect/>
          </a:stretch>
        </p:blipFill>
        <p:spPr bwMode="auto">
          <a:xfrm>
            <a:off x="6107112" y="4226505"/>
            <a:ext cx="3036888" cy="2484437"/>
          </a:xfrm>
          <a:prstGeom prst="rect">
            <a:avLst/>
          </a:prstGeom>
          <a:noFill/>
          <a:ln w="9525">
            <a:noFill/>
            <a:miter lim="800000"/>
            <a:headEnd/>
            <a:tailEnd/>
          </a:ln>
        </p:spPr>
      </p:pic>
      <p:sp>
        <p:nvSpPr>
          <p:cNvPr id="13" name="Text Box 9"/>
          <p:cNvSpPr txBox="1">
            <a:spLocks noChangeArrowheads="1"/>
          </p:cNvSpPr>
          <p:nvPr/>
        </p:nvSpPr>
        <p:spPr bwMode="auto">
          <a:xfrm>
            <a:off x="142844" y="3357562"/>
            <a:ext cx="5286412" cy="646331"/>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Μικρές διαφορές μεταξύ αρχικού και τροποποιημένου προσομοιώματος</a:t>
            </a:r>
            <a:endParaRPr lang="en-GB"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51554"/>
                                        </p:tgtEl>
                                        <p:attrNameLst>
                                          <p:attrName>style.visibility</p:attrName>
                                        </p:attrNameLst>
                                      </p:cBhvr>
                                      <p:to>
                                        <p:strVal val="visible"/>
                                      </p:to>
                                    </p:set>
                                    <p:animEffect transition="in" filter="fade">
                                      <p:cBhvr>
                                        <p:cTn id="10" dur="1000"/>
                                        <p:tgtEl>
                                          <p:spTgt spid="1515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1555"/>
                                        </p:tgtEl>
                                        <p:attrNameLst>
                                          <p:attrName>style.visibility</p:attrName>
                                        </p:attrNameLst>
                                      </p:cBhvr>
                                      <p:to>
                                        <p:strVal val="visible"/>
                                      </p:to>
                                    </p:set>
                                    <p:animEffect transition="in" filter="fade">
                                      <p:cBhvr>
                                        <p:cTn id="15" dur="1000"/>
                                        <p:tgtEl>
                                          <p:spTgt spid="151555"/>
                                        </p:tgtEl>
                                      </p:cBhvr>
                                    </p:animEffect>
                                  </p:childTnLst>
                                </p:cTn>
                              </p:par>
                              <p:par>
                                <p:cTn id="16" presetID="10" presetClass="entr" presetSubtype="0" fill="hold" nodeType="withEffect">
                                  <p:stCondLst>
                                    <p:cond delay="0"/>
                                  </p:stCondLst>
                                  <p:childTnLst>
                                    <p:set>
                                      <p:cBhvr>
                                        <p:cTn id="17" dur="1" fill="hold">
                                          <p:stCondLst>
                                            <p:cond delay="0"/>
                                          </p:stCondLst>
                                        </p:cTn>
                                        <p:tgtEl>
                                          <p:spTgt spid="151556"/>
                                        </p:tgtEl>
                                        <p:attrNameLst>
                                          <p:attrName>style.visibility</p:attrName>
                                        </p:attrNameLst>
                                      </p:cBhvr>
                                      <p:to>
                                        <p:strVal val="visible"/>
                                      </p:to>
                                    </p:set>
                                    <p:animEffect transition="in" filter="fade">
                                      <p:cBhvr>
                                        <p:cTn id="18" dur="1000"/>
                                        <p:tgtEl>
                                          <p:spTgt spid="151556"/>
                                        </p:tgtEl>
                                      </p:cBhvr>
                                    </p:animEffect>
                                  </p:childTnLst>
                                </p:cTn>
                              </p:par>
                              <p:par>
                                <p:cTn id="19" presetID="10" presetClass="entr" presetSubtype="0" fill="hold" nodeType="withEffect">
                                  <p:stCondLst>
                                    <p:cond delay="0"/>
                                  </p:stCondLst>
                                  <p:childTnLst>
                                    <p:set>
                                      <p:cBhvr>
                                        <p:cTn id="20" dur="1" fill="hold">
                                          <p:stCondLst>
                                            <p:cond delay="0"/>
                                          </p:stCondLst>
                                        </p:cTn>
                                        <p:tgtEl>
                                          <p:spTgt spid="151557"/>
                                        </p:tgtEl>
                                        <p:attrNameLst>
                                          <p:attrName>style.visibility</p:attrName>
                                        </p:attrNameLst>
                                      </p:cBhvr>
                                      <p:to>
                                        <p:strVal val="visible"/>
                                      </p:to>
                                    </p:set>
                                    <p:animEffect transition="in" filter="fade">
                                      <p:cBhvr>
                                        <p:cTn id="21" dur="1000"/>
                                        <p:tgtEl>
                                          <p:spTgt spid="15155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p:cNvSpPr txBox="1">
            <a:spLocks noChangeArrowheads="1"/>
          </p:cNvSpPr>
          <p:nvPr/>
        </p:nvSpPr>
        <p:spPr bwMode="auto">
          <a:xfrm>
            <a:off x="1785918" y="333375"/>
            <a:ext cx="6553200" cy="931863"/>
          </a:xfrm>
          <a:prstGeom prst="rect">
            <a:avLst/>
          </a:prstGeom>
          <a:noFill/>
          <a:ln w="12700">
            <a:noFill/>
            <a:miter lim="800000"/>
            <a:headEnd type="none" w="sm" len="sm"/>
            <a:tailEnd type="none" w="sm" len="sm"/>
          </a:ln>
        </p:spPr>
        <p:txBody>
          <a:bodyPr/>
          <a:lstStyle/>
          <a:p>
            <a:pPr algn="r">
              <a:spcBef>
                <a:spcPct val="50000"/>
              </a:spcBef>
            </a:pPr>
            <a:r>
              <a:rPr lang="en-US" sz="2400" b="1" dirty="0" smtClean="0">
                <a:solidFill>
                  <a:schemeClr val="tx2"/>
                </a:solidFill>
              </a:rPr>
              <a:t>V</a:t>
            </a:r>
            <a:r>
              <a:rPr lang="el-GR" sz="2400" b="1" dirty="0" smtClean="0">
                <a:solidFill>
                  <a:schemeClr val="tx2"/>
                </a:solidFill>
              </a:rPr>
              <a:t>ΙΙ</a:t>
            </a:r>
            <a:r>
              <a:rPr lang="en-US" sz="2400" b="1" dirty="0" smtClean="0">
                <a:solidFill>
                  <a:schemeClr val="tx2"/>
                </a:solidFill>
              </a:rPr>
              <a:t>. </a:t>
            </a:r>
            <a:r>
              <a:rPr lang="el-GR" sz="2400" b="1" dirty="0" smtClean="0">
                <a:solidFill>
                  <a:schemeClr val="tx2"/>
                </a:solidFill>
              </a:rPr>
              <a:t>Εφαρμογή</a:t>
            </a:r>
            <a:endParaRPr lang="en-GB" sz="2400" b="1" dirty="0">
              <a:solidFill>
                <a:schemeClr val="tx2"/>
              </a:solidFill>
            </a:endParaRPr>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60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1" name="Text Box 9"/>
          <p:cNvSpPr txBox="1">
            <a:spLocks noChangeArrowheads="1"/>
          </p:cNvSpPr>
          <p:nvPr/>
        </p:nvSpPr>
        <p:spPr bwMode="auto">
          <a:xfrm>
            <a:off x="142844" y="1916113"/>
            <a:ext cx="5214973" cy="369332"/>
          </a:xfrm>
          <a:prstGeom prst="rect">
            <a:avLst/>
          </a:prstGeom>
          <a:noFill/>
          <a:ln w="12700">
            <a:noFill/>
            <a:miter lim="800000"/>
            <a:headEnd type="none" w="sm" len="sm"/>
            <a:tailEnd type="none" w="sm" len="sm"/>
          </a:ln>
        </p:spPr>
        <p:txBody>
          <a:bodyPr wrap="square">
            <a:spAutoFit/>
          </a:bodyPr>
          <a:lstStyle/>
          <a:p>
            <a:pPr>
              <a:spcBef>
                <a:spcPct val="50000"/>
              </a:spcBef>
            </a:pPr>
            <a:r>
              <a:rPr lang="el-GR" b="1" dirty="0" smtClean="0">
                <a:solidFill>
                  <a:schemeClr val="tx2"/>
                </a:solidFill>
              </a:rPr>
              <a:t>Φόρτιση: </a:t>
            </a:r>
            <a:r>
              <a:rPr lang="en-US" b="1" dirty="0" smtClean="0">
                <a:solidFill>
                  <a:schemeClr val="tx2"/>
                </a:solidFill>
              </a:rPr>
              <a:t>Northridge Tarzana Cedar Hill 090</a:t>
            </a:r>
            <a:endParaRPr lang="en-GB" b="1" dirty="0">
              <a:solidFill>
                <a:schemeClr val="tx2"/>
              </a:solidFill>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152577" name="Object 1"/>
          <p:cNvGraphicFramePr>
            <a:graphicFrameLocks noChangeAspect="1"/>
          </p:cNvGraphicFramePr>
          <p:nvPr/>
        </p:nvGraphicFramePr>
        <p:xfrm>
          <a:off x="5286380" y="1533520"/>
          <a:ext cx="3135387" cy="5324480"/>
        </p:xfrm>
        <a:graphic>
          <a:graphicData uri="http://schemas.openxmlformats.org/presentationml/2006/ole">
            <p:oleObj spid="_x0000_s152577" name="Visio" r:id="rId3" imgW="4352400" imgH="7390951" progId="Visio.Drawing.11">
              <p:embed/>
            </p:oleObj>
          </a:graphicData>
        </a:graphic>
      </p:graphicFrame>
      <p:grpSp>
        <p:nvGrpSpPr>
          <p:cNvPr id="26" name="Group 25"/>
          <p:cNvGrpSpPr/>
          <p:nvPr/>
        </p:nvGrpSpPr>
        <p:grpSpPr>
          <a:xfrm>
            <a:off x="350520" y="2571743"/>
            <a:ext cx="5640705" cy="3737617"/>
            <a:chOff x="350520" y="2571743"/>
            <a:chExt cx="5640705" cy="3737617"/>
          </a:xfrm>
        </p:grpSpPr>
        <p:cxnSp>
          <p:nvCxnSpPr>
            <p:cNvPr id="16" name="Straight Connector 15"/>
            <p:cNvCxnSpPr/>
            <p:nvPr/>
          </p:nvCxnSpPr>
          <p:spPr bwMode="auto">
            <a:xfrm rot="16200000" flipH="1">
              <a:off x="4077492" y="3423441"/>
              <a:ext cx="2765431" cy="106203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19" name="Straight Connector 18"/>
            <p:cNvCxnSpPr/>
            <p:nvPr/>
          </p:nvCxnSpPr>
          <p:spPr bwMode="auto">
            <a:xfrm flipV="1">
              <a:off x="4929190" y="5743575"/>
              <a:ext cx="1057273" cy="54294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1" name="Straight Connector 20"/>
            <p:cNvCxnSpPr/>
            <p:nvPr/>
          </p:nvCxnSpPr>
          <p:spPr bwMode="auto">
            <a:xfrm rot="10800000">
              <a:off x="357158" y="2571744"/>
              <a:ext cx="5121622" cy="2762256"/>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5" name="Straight Connector 24"/>
            <p:cNvCxnSpPr/>
            <p:nvPr/>
          </p:nvCxnSpPr>
          <p:spPr bwMode="auto">
            <a:xfrm rot="10800000" flipV="1">
              <a:off x="350520" y="5737860"/>
              <a:ext cx="5135880" cy="571500"/>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79" name="Picture 3" descr="TAR090 C1_1"/>
            <p:cNvPicPr>
              <a:picLocks noChangeAspect="1" noChangeArrowheads="1"/>
            </p:cNvPicPr>
            <p:nvPr/>
          </p:nvPicPr>
          <p:blipFill>
            <a:blip r:embed="rId4"/>
            <a:srcRect/>
            <a:stretch>
              <a:fillRect/>
            </a:stretch>
          </p:blipFill>
          <p:spPr bwMode="auto">
            <a:xfrm>
              <a:off x="357158" y="2571744"/>
              <a:ext cx="4558293" cy="3726188"/>
            </a:xfrm>
            <a:prstGeom prst="rect">
              <a:avLst/>
            </a:prstGeom>
            <a:noFill/>
            <a:ln w="3175">
              <a:solidFill>
                <a:schemeClr val="tx1"/>
              </a:solidFill>
              <a:miter lim="800000"/>
              <a:headEnd/>
              <a:tailEnd/>
            </a:ln>
          </p:spPr>
        </p:pic>
      </p:grpSp>
      <p:grpSp>
        <p:nvGrpSpPr>
          <p:cNvPr id="36" name="Group 35"/>
          <p:cNvGrpSpPr/>
          <p:nvPr/>
        </p:nvGrpSpPr>
        <p:grpSpPr>
          <a:xfrm>
            <a:off x="342901" y="2567940"/>
            <a:ext cx="7719059" cy="3729992"/>
            <a:chOff x="342901" y="2567940"/>
            <a:chExt cx="7719059" cy="3729992"/>
          </a:xfrm>
        </p:grpSpPr>
        <p:cxnSp>
          <p:nvCxnSpPr>
            <p:cNvPr id="29" name="Straight Connector 28"/>
            <p:cNvCxnSpPr/>
            <p:nvPr/>
          </p:nvCxnSpPr>
          <p:spPr bwMode="auto">
            <a:xfrm rot="10800000">
              <a:off x="4914900" y="2567940"/>
              <a:ext cx="3147060" cy="275844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31" name="Straight Connector 30"/>
            <p:cNvCxnSpPr/>
            <p:nvPr/>
          </p:nvCxnSpPr>
          <p:spPr bwMode="auto">
            <a:xfrm rot="10800000">
              <a:off x="358140" y="2567940"/>
              <a:ext cx="7200900" cy="275844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33" name="Straight Connector 32"/>
            <p:cNvCxnSpPr/>
            <p:nvPr/>
          </p:nvCxnSpPr>
          <p:spPr bwMode="auto">
            <a:xfrm rot="10800000" flipV="1">
              <a:off x="342901" y="5734049"/>
              <a:ext cx="7210425" cy="56197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35" name="Straight Connector 34"/>
            <p:cNvCxnSpPr/>
            <p:nvPr/>
          </p:nvCxnSpPr>
          <p:spPr bwMode="auto">
            <a:xfrm rot="10800000" flipV="1">
              <a:off x="4905376" y="5734049"/>
              <a:ext cx="3152775" cy="561975"/>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80" name="Picture 4" descr="TAR090 C4_1"/>
            <p:cNvPicPr>
              <a:picLocks noChangeAspect="1" noChangeArrowheads="1"/>
            </p:cNvPicPr>
            <p:nvPr/>
          </p:nvPicPr>
          <p:blipFill>
            <a:blip r:embed="rId5"/>
            <a:srcRect/>
            <a:stretch>
              <a:fillRect/>
            </a:stretch>
          </p:blipFill>
          <p:spPr bwMode="auto">
            <a:xfrm>
              <a:off x="357158" y="2571744"/>
              <a:ext cx="4558293" cy="3726188"/>
            </a:xfrm>
            <a:prstGeom prst="rect">
              <a:avLst/>
            </a:prstGeom>
            <a:noFill/>
            <a:ln w="3175">
              <a:solidFill>
                <a:schemeClr val="tx1"/>
              </a:solidFill>
              <a:miter lim="800000"/>
              <a:headEnd/>
              <a:tailEnd/>
            </a:ln>
          </p:spPr>
        </p:pic>
      </p:grpSp>
      <p:grpSp>
        <p:nvGrpSpPr>
          <p:cNvPr id="46" name="Group 45"/>
          <p:cNvGrpSpPr/>
          <p:nvPr/>
        </p:nvGrpSpPr>
        <p:grpSpPr>
          <a:xfrm>
            <a:off x="342901" y="2562225"/>
            <a:ext cx="7715250" cy="3743324"/>
            <a:chOff x="342901" y="2562225"/>
            <a:chExt cx="7715250" cy="3743324"/>
          </a:xfrm>
        </p:grpSpPr>
        <p:cxnSp>
          <p:nvCxnSpPr>
            <p:cNvPr id="39" name="Straight Connector 38"/>
            <p:cNvCxnSpPr/>
            <p:nvPr/>
          </p:nvCxnSpPr>
          <p:spPr bwMode="auto">
            <a:xfrm rot="10800000">
              <a:off x="352425" y="2571751"/>
              <a:ext cx="7200900" cy="16192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41" name="Straight Connector 40"/>
            <p:cNvCxnSpPr/>
            <p:nvPr/>
          </p:nvCxnSpPr>
          <p:spPr bwMode="auto">
            <a:xfrm rot="10800000">
              <a:off x="4924426" y="2562225"/>
              <a:ext cx="3133725" cy="17145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43" name="Straight Connector 42"/>
            <p:cNvCxnSpPr/>
            <p:nvPr/>
          </p:nvCxnSpPr>
          <p:spPr bwMode="auto">
            <a:xfrm rot="10800000" flipV="1">
              <a:off x="342901" y="3133724"/>
              <a:ext cx="7210425" cy="317182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45" name="Straight Connector 44"/>
            <p:cNvCxnSpPr/>
            <p:nvPr/>
          </p:nvCxnSpPr>
          <p:spPr bwMode="auto">
            <a:xfrm rot="5400000">
              <a:off x="4905375" y="3143250"/>
              <a:ext cx="3162300" cy="3143250"/>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81" name="Picture 5" descr="TAR090 C6_1"/>
            <p:cNvPicPr>
              <a:picLocks noChangeAspect="1" noChangeArrowheads="1"/>
            </p:cNvPicPr>
            <p:nvPr/>
          </p:nvPicPr>
          <p:blipFill>
            <a:blip r:embed="rId6"/>
            <a:srcRect/>
            <a:stretch>
              <a:fillRect/>
            </a:stretch>
          </p:blipFill>
          <p:spPr bwMode="auto">
            <a:xfrm>
              <a:off x="357158" y="2571744"/>
              <a:ext cx="4558293" cy="3726188"/>
            </a:xfrm>
            <a:prstGeom prst="rect">
              <a:avLst/>
            </a:prstGeom>
            <a:noFill/>
            <a:ln w="3175">
              <a:solidFill>
                <a:schemeClr val="tx1"/>
              </a:solidFill>
              <a:miter lim="800000"/>
              <a:headEnd/>
              <a:tailEnd/>
            </a:ln>
          </p:spPr>
        </p:pic>
      </p:grpSp>
      <p:grpSp>
        <p:nvGrpSpPr>
          <p:cNvPr id="56" name="Group 55"/>
          <p:cNvGrpSpPr/>
          <p:nvPr/>
        </p:nvGrpSpPr>
        <p:grpSpPr>
          <a:xfrm>
            <a:off x="342900" y="2562225"/>
            <a:ext cx="5648325" cy="3752849"/>
            <a:chOff x="342900" y="2562225"/>
            <a:chExt cx="5648325" cy="3752849"/>
          </a:xfrm>
        </p:grpSpPr>
        <p:cxnSp>
          <p:nvCxnSpPr>
            <p:cNvPr id="49" name="Straight Connector 48"/>
            <p:cNvCxnSpPr/>
            <p:nvPr/>
          </p:nvCxnSpPr>
          <p:spPr bwMode="auto">
            <a:xfrm rot="10800000">
              <a:off x="342900" y="2571751"/>
              <a:ext cx="5143500" cy="65722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51" name="Straight Connector 50"/>
            <p:cNvCxnSpPr/>
            <p:nvPr/>
          </p:nvCxnSpPr>
          <p:spPr bwMode="auto">
            <a:xfrm rot="10800000">
              <a:off x="4924425" y="2562225"/>
              <a:ext cx="1066800" cy="66675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53" name="Straight Connector 52"/>
            <p:cNvCxnSpPr/>
            <p:nvPr/>
          </p:nvCxnSpPr>
          <p:spPr bwMode="auto">
            <a:xfrm rot="10800000" flipV="1">
              <a:off x="342900" y="3638549"/>
              <a:ext cx="5143500" cy="267652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55" name="Straight Connector 54"/>
            <p:cNvCxnSpPr/>
            <p:nvPr/>
          </p:nvCxnSpPr>
          <p:spPr bwMode="auto">
            <a:xfrm rot="5400000">
              <a:off x="4129088" y="4443413"/>
              <a:ext cx="2667000" cy="1057275"/>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82" name="Picture 6" descr="TAR090 C2_2"/>
            <p:cNvPicPr>
              <a:picLocks noChangeAspect="1" noChangeArrowheads="1"/>
            </p:cNvPicPr>
            <p:nvPr/>
          </p:nvPicPr>
          <p:blipFill>
            <a:blip r:embed="rId7"/>
            <a:srcRect/>
            <a:stretch>
              <a:fillRect/>
            </a:stretch>
          </p:blipFill>
          <p:spPr bwMode="auto">
            <a:xfrm>
              <a:off x="357158" y="2571744"/>
              <a:ext cx="4562865" cy="3730760"/>
            </a:xfrm>
            <a:prstGeom prst="rect">
              <a:avLst/>
            </a:prstGeom>
            <a:noFill/>
            <a:ln w="3175">
              <a:solidFill>
                <a:schemeClr val="tx1"/>
              </a:solidFill>
              <a:miter lim="800000"/>
              <a:headEnd/>
              <a:tailEnd/>
            </a:ln>
          </p:spPr>
        </p:pic>
      </p:grpSp>
      <p:grpSp>
        <p:nvGrpSpPr>
          <p:cNvPr id="66" name="Group 65"/>
          <p:cNvGrpSpPr/>
          <p:nvPr/>
        </p:nvGrpSpPr>
        <p:grpSpPr>
          <a:xfrm>
            <a:off x="342901" y="2562225"/>
            <a:ext cx="5657850" cy="3752850"/>
            <a:chOff x="342901" y="2562225"/>
            <a:chExt cx="5657850" cy="3752850"/>
          </a:xfrm>
        </p:grpSpPr>
        <p:cxnSp>
          <p:nvCxnSpPr>
            <p:cNvPr id="59" name="Straight Connector 58"/>
            <p:cNvCxnSpPr/>
            <p:nvPr/>
          </p:nvCxnSpPr>
          <p:spPr bwMode="auto">
            <a:xfrm rot="10800000">
              <a:off x="342901" y="2562225"/>
              <a:ext cx="5153025" cy="146685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61" name="Straight Connector 60"/>
            <p:cNvCxnSpPr/>
            <p:nvPr/>
          </p:nvCxnSpPr>
          <p:spPr bwMode="auto">
            <a:xfrm rot="16200000" flipV="1">
              <a:off x="4724400" y="2762250"/>
              <a:ext cx="1466850" cy="106680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63" name="Straight Connector 62"/>
            <p:cNvCxnSpPr/>
            <p:nvPr/>
          </p:nvCxnSpPr>
          <p:spPr bwMode="auto">
            <a:xfrm rot="10800000" flipV="1">
              <a:off x="342901" y="4429125"/>
              <a:ext cx="5153025" cy="188595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65" name="Straight Connector 64"/>
            <p:cNvCxnSpPr/>
            <p:nvPr/>
          </p:nvCxnSpPr>
          <p:spPr bwMode="auto">
            <a:xfrm rot="5400000">
              <a:off x="4524376" y="4829175"/>
              <a:ext cx="1876425" cy="1076325"/>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83" name="Picture 7" descr="TAR090 C2_1"/>
            <p:cNvPicPr>
              <a:picLocks noChangeAspect="1" noChangeArrowheads="1"/>
            </p:cNvPicPr>
            <p:nvPr/>
          </p:nvPicPr>
          <p:blipFill>
            <a:blip r:embed="rId8"/>
            <a:srcRect/>
            <a:stretch>
              <a:fillRect/>
            </a:stretch>
          </p:blipFill>
          <p:spPr bwMode="auto">
            <a:xfrm>
              <a:off x="357158" y="2571744"/>
              <a:ext cx="4558293" cy="3726188"/>
            </a:xfrm>
            <a:prstGeom prst="rect">
              <a:avLst/>
            </a:prstGeom>
            <a:noFill/>
            <a:ln w="3175">
              <a:solidFill>
                <a:schemeClr val="tx1"/>
              </a:solidFill>
              <a:miter lim="800000"/>
              <a:headEnd/>
              <a:tailEnd/>
            </a:ln>
          </p:spPr>
        </p:pic>
      </p:grpSp>
      <p:grpSp>
        <p:nvGrpSpPr>
          <p:cNvPr id="76" name="Group 75"/>
          <p:cNvGrpSpPr/>
          <p:nvPr/>
        </p:nvGrpSpPr>
        <p:grpSpPr>
          <a:xfrm>
            <a:off x="352425" y="2571744"/>
            <a:ext cx="6181725" cy="3733805"/>
            <a:chOff x="352425" y="2571744"/>
            <a:chExt cx="6181725" cy="3733805"/>
          </a:xfrm>
        </p:grpSpPr>
        <p:cxnSp>
          <p:nvCxnSpPr>
            <p:cNvPr id="69" name="Straight Connector 68"/>
            <p:cNvCxnSpPr/>
            <p:nvPr/>
          </p:nvCxnSpPr>
          <p:spPr bwMode="auto">
            <a:xfrm rot="10800000">
              <a:off x="352425" y="2571750"/>
              <a:ext cx="5676900" cy="169545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71" name="Straight Connector 70"/>
            <p:cNvCxnSpPr/>
            <p:nvPr/>
          </p:nvCxnSpPr>
          <p:spPr bwMode="auto">
            <a:xfrm rot="16200000" flipV="1">
              <a:off x="4881563" y="2614612"/>
              <a:ext cx="1695450" cy="160972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73" name="Straight Connector 72"/>
            <p:cNvCxnSpPr/>
            <p:nvPr/>
          </p:nvCxnSpPr>
          <p:spPr bwMode="auto">
            <a:xfrm rot="10800000" flipV="1">
              <a:off x="352426" y="4676774"/>
              <a:ext cx="5686425" cy="1628775"/>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75" name="Straight Connector 74"/>
            <p:cNvCxnSpPr/>
            <p:nvPr/>
          </p:nvCxnSpPr>
          <p:spPr bwMode="auto">
            <a:xfrm rot="5400000">
              <a:off x="4919663" y="4681538"/>
              <a:ext cx="1619250" cy="1609725"/>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52584" name="Picture 8" descr="TAR090 B1_1 Zoomed"/>
            <p:cNvPicPr>
              <a:picLocks noChangeAspect="1" noChangeArrowheads="1"/>
            </p:cNvPicPr>
            <p:nvPr/>
          </p:nvPicPr>
          <p:blipFill>
            <a:blip r:embed="rId9"/>
            <a:srcRect/>
            <a:stretch>
              <a:fillRect/>
            </a:stretch>
          </p:blipFill>
          <p:spPr bwMode="auto">
            <a:xfrm>
              <a:off x="357158" y="2571744"/>
              <a:ext cx="4558293" cy="3726188"/>
            </a:xfrm>
            <a:prstGeom prst="rect">
              <a:avLst/>
            </a:prstGeom>
            <a:noFill/>
            <a:ln w="3175">
              <a:solidFill>
                <a:schemeClr val="tx1"/>
              </a:solidFill>
              <a:miter lim="800000"/>
              <a:headEnd/>
              <a:tailEnd/>
            </a:ln>
          </p:spPr>
        </p:pic>
      </p:grpSp>
      <p:pic>
        <p:nvPicPr>
          <p:cNvPr id="4" name="Picture 4"/>
          <p:cNvPicPr>
            <a:picLocks noChangeAspect="1" noChangeArrowheads="1"/>
          </p:cNvPicPr>
          <p:nvPr/>
        </p:nvPicPr>
        <p:blipFill>
          <a:blip r:embed="rId10"/>
          <a:srcRect/>
          <a:stretch>
            <a:fillRect/>
          </a:stretch>
        </p:blipFill>
        <p:spPr bwMode="auto">
          <a:xfrm>
            <a:off x="142844" y="2857496"/>
            <a:ext cx="4363250" cy="285752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52577"/>
                                        </p:tgtEl>
                                        <p:attrNameLst>
                                          <p:attrName>style.visibility</p:attrName>
                                        </p:attrNameLst>
                                      </p:cBhvr>
                                      <p:to>
                                        <p:strVal val="visible"/>
                                      </p:to>
                                    </p:set>
                                    <p:animEffect transition="in" filter="fade">
                                      <p:cBhvr>
                                        <p:cTn id="10" dur="1000"/>
                                        <p:tgtEl>
                                          <p:spTgt spid="15257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xit" presetSubtype="0" fill="hold" nodeType="clickEffect">
                                  <p:stCondLst>
                                    <p:cond delay="0"/>
                                  </p:stCondLst>
                                  <p:childTnLst>
                                    <p:anim calcmode="lin" valueType="num">
                                      <p:cBhvr>
                                        <p:cTn id="17" dur="1000"/>
                                        <p:tgtEl>
                                          <p:spTgt spid="4"/>
                                        </p:tgtEl>
                                        <p:attrNameLst>
                                          <p:attrName>ppt_w</p:attrName>
                                        </p:attrNameLst>
                                      </p:cBhvr>
                                      <p:tavLst>
                                        <p:tav tm="0">
                                          <p:val>
                                            <p:strVal val="ppt_w"/>
                                          </p:val>
                                        </p:tav>
                                        <p:tav tm="100000">
                                          <p:val>
                                            <p:fltVal val="0"/>
                                          </p:val>
                                        </p:tav>
                                      </p:tavLst>
                                    </p:anim>
                                    <p:anim calcmode="lin" valueType="num">
                                      <p:cBhvr>
                                        <p:cTn id="18" dur="1000"/>
                                        <p:tgtEl>
                                          <p:spTgt spid="4"/>
                                        </p:tgtEl>
                                        <p:attrNameLst>
                                          <p:attrName>ppt_h</p:attrName>
                                        </p:attrNameLst>
                                      </p:cBhvr>
                                      <p:tavLst>
                                        <p:tav tm="0">
                                          <p:val>
                                            <p:strVal val="ppt_h"/>
                                          </p:val>
                                        </p:tav>
                                        <p:tav tm="100000">
                                          <p:val>
                                            <p:fltVal val="0"/>
                                          </p:val>
                                        </p:tav>
                                      </p:tavLst>
                                    </p:anim>
                                    <p:animEffect transition="out" filter="fade">
                                      <p:cBhvr>
                                        <p:cTn id="19" dur="1000"/>
                                        <p:tgtEl>
                                          <p:spTgt spid="4"/>
                                        </p:tgtEl>
                                      </p:cBhvr>
                                    </p:animEffect>
                                    <p:set>
                                      <p:cBhvr>
                                        <p:cTn id="20" dur="1" fill="hold">
                                          <p:stCondLst>
                                            <p:cond delay="9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xit" presetSubtype="0" fill="hold" nodeType="clickEffect">
                                  <p:stCondLst>
                                    <p:cond delay="0"/>
                                  </p:stCondLst>
                                  <p:childTnLst>
                                    <p:anim calcmode="lin" valueType="num">
                                      <p:cBhvr>
                                        <p:cTn id="29" dur="1000"/>
                                        <p:tgtEl>
                                          <p:spTgt spid="26"/>
                                        </p:tgtEl>
                                        <p:attrNameLst>
                                          <p:attrName>ppt_w</p:attrName>
                                        </p:attrNameLst>
                                      </p:cBhvr>
                                      <p:tavLst>
                                        <p:tav tm="0">
                                          <p:val>
                                            <p:strVal val="ppt_w"/>
                                          </p:val>
                                        </p:tav>
                                        <p:tav tm="100000">
                                          <p:val>
                                            <p:fltVal val="0"/>
                                          </p:val>
                                        </p:tav>
                                      </p:tavLst>
                                    </p:anim>
                                    <p:anim calcmode="lin" valueType="num">
                                      <p:cBhvr>
                                        <p:cTn id="30" dur="1000"/>
                                        <p:tgtEl>
                                          <p:spTgt spid="26"/>
                                        </p:tgtEl>
                                        <p:attrNameLst>
                                          <p:attrName>ppt_h</p:attrName>
                                        </p:attrNameLst>
                                      </p:cBhvr>
                                      <p:tavLst>
                                        <p:tav tm="0">
                                          <p:val>
                                            <p:strVal val="ppt_h"/>
                                          </p:val>
                                        </p:tav>
                                        <p:tav tm="100000">
                                          <p:val>
                                            <p:fltVal val="0"/>
                                          </p:val>
                                        </p:tav>
                                      </p:tavLst>
                                    </p:anim>
                                    <p:animEffect transition="out" filter="fade">
                                      <p:cBhvr>
                                        <p:cTn id="31" dur="1000"/>
                                        <p:tgtEl>
                                          <p:spTgt spid="26"/>
                                        </p:tgtEl>
                                      </p:cBhvr>
                                    </p:animEffect>
                                    <p:set>
                                      <p:cBhvr>
                                        <p:cTn id="32" dur="1" fill="hold">
                                          <p:stCondLst>
                                            <p:cond delay="999"/>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xit" presetSubtype="0" fill="hold" nodeType="clickEffect">
                                  <p:stCondLst>
                                    <p:cond delay="0"/>
                                  </p:stCondLst>
                                  <p:childTnLst>
                                    <p:anim calcmode="lin" valueType="num">
                                      <p:cBhvr>
                                        <p:cTn id="41" dur="1000"/>
                                        <p:tgtEl>
                                          <p:spTgt spid="36"/>
                                        </p:tgtEl>
                                        <p:attrNameLst>
                                          <p:attrName>ppt_w</p:attrName>
                                        </p:attrNameLst>
                                      </p:cBhvr>
                                      <p:tavLst>
                                        <p:tav tm="0">
                                          <p:val>
                                            <p:strVal val="ppt_w"/>
                                          </p:val>
                                        </p:tav>
                                        <p:tav tm="100000">
                                          <p:val>
                                            <p:fltVal val="0"/>
                                          </p:val>
                                        </p:tav>
                                      </p:tavLst>
                                    </p:anim>
                                    <p:anim calcmode="lin" valueType="num">
                                      <p:cBhvr>
                                        <p:cTn id="42" dur="1000"/>
                                        <p:tgtEl>
                                          <p:spTgt spid="36"/>
                                        </p:tgtEl>
                                        <p:attrNameLst>
                                          <p:attrName>ppt_h</p:attrName>
                                        </p:attrNameLst>
                                      </p:cBhvr>
                                      <p:tavLst>
                                        <p:tav tm="0">
                                          <p:val>
                                            <p:strVal val="ppt_h"/>
                                          </p:val>
                                        </p:tav>
                                        <p:tav tm="100000">
                                          <p:val>
                                            <p:fltVal val="0"/>
                                          </p:val>
                                        </p:tav>
                                      </p:tavLst>
                                    </p:anim>
                                    <p:animEffect transition="out" filter="fade">
                                      <p:cBhvr>
                                        <p:cTn id="43" dur="1000"/>
                                        <p:tgtEl>
                                          <p:spTgt spid="36"/>
                                        </p:tgtEl>
                                      </p:cBhvr>
                                    </p:animEffect>
                                    <p:set>
                                      <p:cBhvr>
                                        <p:cTn id="44" dur="1" fill="hold">
                                          <p:stCondLst>
                                            <p:cond delay="999"/>
                                          </p:stCondLst>
                                        </p:cTn>
                                        <p:tgtEl>
                                          <p:spTgt spid="3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1000"/>
                                        <p:tgtEl>
                                          <p:spTgt spid="46"/>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xit" presetSubtype="0" fill="hold" nodeType="clickEffect">
                                  <p:stCondLst>
                                    <p:cond delay="0"/>
                                  </p:stCondLst>
                                  <p:childTnLst>
                                    <p:anim calcmode="lin" valueType="num">
                                      <p:cBhvr>
                                        <p:cTn id="53" dur="1000"/>
                                        <p:tgtEl>
                                          <p:spTgt spid="46"/>
                                        </p:tgtEl>
                                        <p:attrNameLst>
                                          <p:attrName>ppt_w</p:attrName>
                                        </p:attrNameLst>
                                      </p:cBhvr>
                                      <p:tavLst>
                                        <p:tav tm="0">
                                          <p:val>
                                            <p:strVal val="ppt_w"/>
                                          </p:val>
                                        </p:tav>
                                        <p:tav tm="100000">
                                          <p:val>
                                            <p:fltVal val="0"/>
                                          </p:val>
                                        </p:tav>
                                      </p:tavLst>
                                    </p:anim>
                                    <p:anim calcmode="lin" valueType="num">
                                      <p:cBhvr>
                                        <p:cTn id="54" dur="1000"/>
                                        <p:tgtEl>
                                          <p:spTgt spid="46"/>
                                        </p:tgtEl>
                                        <p:attrNameLst>
                                          <p:attrName>ppt_h</p:attrName>
                                        </p:attrNameLst>
                                      </p:cBhvr>
                                      <p:tavLst>
                                        <p:tav tm="0">
                                          <p:val>
                                            <p:strVal val="ppt_h"/>
                                          </p:val>
                                        </p:tav>
                                        <p:tav tm="100000">
                                          <p:val>
                                            <p:fltVal val="0"/>
                                          </p:val>
                                        </p:tav>
                                      </p:tavLst>
                                    </p:anim>
                                    <p:animEffect transition="out" filter="fade">
                                      <p:cBhvr>
                                        <p:cTn id="55" dur="1000"/>
                                        <p:tgtEl>
                                          <p:spTgt spid="46"/>
                                        </p:tgtEl>
                                      </p:cBhvr>
                                    </p:animEffect>
                                    <p:set>
                                      <p:cBhvr>
                                        <p:cTn id="56" dur="1" fill="hold">
                                          <p:stCondLst>
                                            <p:cond delay="999"/>
                                          </p:stCondLst>
                                        </p:cTn>
                                        <p:tgtEl>
                                          <p:spTgt spid="4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1000"/>
                                        <p:tgtEl>
                                          <p:spTgt spid="5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xit" presetSubtype="0" fill="hold" nodeType="clickEffect">
                                  <p:stCondLst>
                                    <p:cond delay="0"/>
                                  </p:stCondLst>
                                  <p:childTnLst>
                                    <p:anim calcmode="lin" valueType="num">
                                      <p:cBhvr>
                                        <p:cTn id="65" dur="1000"/>
                                        <p:tgtEl>
                                          <p:spTgt spid="56"/>
                                        </p:tgtEl>
                                        <p:attrNameLst>
                                          <p:attrName>ppt_w</p:attrName>
                                        </p:attrNameLst>
                                      </p:cBhvr>
                                      <p:tavLst>
                                        <p:tav tm="0">
                                          <p:val>
                                            <p:strVal val="ppt_w"/>
                                          </p:val>
                                        </p:tav>
                                        <p:tav tm="100000">
                                          <p:val>
                                            <p:fltVal val="0"/>
                                          </p:val>
                                        </p:tav>
                                      </p:tavLst>
                                    </p:anim>
                                    <p:anim calcmode="lin" valueType="num">
                                      <p:cBhvr>
                                        <p:cTn id="66" dur="1000"/>
                                        <p:tgtEl>
                                          <p:spTgt spid="56"/>
                                        </p:tgtEl>
                                        <p:attrNameLst>
                                          <p:attrName>ppt_h</p:attrName>
                                        </p:attrNameLst>
                                      </p:cBhvr>
                                      <p:tavLst>
                                        <p:tav tm="0">
                                          <p:val>
                                            <p:strVal val="ppt_h"/>
                                          </p:val>
                                        </p:tav>
                                        <p:tav tm="100000">
                                          <p:val>
                                            <p:fltVal val="0"/>
                                          </p:val>
                                        </p:tav>
                                      </p:tavLst>
                                    </p:anim>
                                    <p:animEffect transition="out" filter="fade">
                                      <p:cBhvr>
                                        <p:cTn id="67" dur="1000"/>
                                        <p:tgtEl>
                                          <p:spTgt spid="56"/>
                                        </p:tgtEl>
                                      </p:cBhvr>
                                    </p:animEffect>
                                    <p:set>
                                      <p:cBhvr>
                                        <p:cTn id="68" dur="1" fill="hold">
                                          <p:stCondLst>
                                            <p:cond delay="999"/>
                                          </p:stCondLst>
                                        </p:cTn>
                                        <p:tgtEl>
                                          <p:spTgt spid="56"/>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1000"/>
                                        <p:tgtEl>
                                          <p:spTgt spid="6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xit" presetSubtype="0" fill="hold" nodeType="clickEffect">
                                  <p:stCondLst>
                                    <p:cond delay="0"/>
                                  </p:stCondLst>
                                  <p:childTnLst>
                                    <p:anim calcmode="lin" valueType="num">
                                      <p:cBhvr>
                                        <p:cTn id="77" dur="1000"/>
                                        <p:tgtEl>
                                          <p:spTgt spid="66"/>
                                        </p:tgtEl>
                                        <p:attrNameLst>
                                          <p:attrName>ppt_w</p:attrName>
                                        </p:attrNameLst>
                                      </p:cBhvr>
                                      <p:tavLst>
                                        <p:tav tm="0">
                                          <p:val>
                                            <p:strVal val="ppt_w"/>
                                          </p:val>
                                        </p:tav>
                                        <p:tav tm="100000">
                                          <p:val>
                                            <p:fltVal val="0"/>
                                          </p:val>
                                        </p:tav>
                                      </p:tavLst>
                                    </p:anim>
                                    <p:anim calcmode="lin" valueType="num">
                                      <p:cBhvr>
                                        <p:cTn id="78" dur="1000"/>
                                        <p:tgtEl>
                                          <p:spTgt spid="66"/>
                                        </p:tgtEl>
                                        <p:attrNameLst>
                                          <p:attrName>ppt_h</p:attrName>
                                        </p:attrNameLst>
                                      </p:cBhvr>
                                      <p:tavLst>
                                        <p:tav tm="0">
                                          <p:val>
                                            <p:strVal val="ppt_h"/>
                                          </p:val>
                                        </p:tav>
                                        <p:tav tm="100000">
                                          <p:val>
                                            <p:fltVal val="0"/>
                                          </p:val>
                                        </p:tav>
                                      </p:tavLst>
                                    </p:anim>
                                    <p:animEffect transition="out" filter="fade">
                                      <p:cBhvr>
                                        <p:cTn id="79" dur="1000"/>
                                        <p:tgtEl>
                                          <p:spTgt spid="66"/>
                                        </p:tgtEl>
                                      </p:cBhvr>
                                    </p:animEffect>
                                    <p:set>
                                      <p:cBhvr>
                                        <p:cTn id="80" dur="1" fill="hold">
                                          <p:stCondLst>
                                            <p:cond delay="999"/>
                                          </p:stCondLst>
                                        </p:cTn>
                                        <p:tgtEl>
                                          <p:spTgt spid="66"/>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xit" presetSubtype="0" fill="hold" nodeType="clickEffect">
                                  <p:stCondLst>
                                    <p:cond delay="0"/>
                                  </p:stCondLst>
                                  <p:childTnLst>
                                    <p:anim calcmode="lin" valueType="num">
                                      <p:cBhvr>
                                        <p:cTn id="89" dur="1000"/>
                                        <p:tgtEl>
                                          <p:spTgt spid="76"/>
                                        </p:tgtEl>
                                        <p:attrNameLst>
                                          <p:attrName>ppt_w</p:attrName>
                                        </p:attrNameLst>
                                      </p:cBhvr>
                                      <p:tavLst>
                                        <p:tav tm="0">
                                          <p:val>
                                            <p:strVal val="ppt_w"/>
                                          </p:val>
                                        </p:tav>
                                        <p:tav tm="100000">
                                          <p:val>
                                            <p:fltVal val="0"/>
                                          </p:val>
                                        </p:tav>
                                      </p:tavLst>
                                    </p:anim>
                                    <p:anim calcmode="lin" valueType="num">
                                      <p:cBhvr>
                                        <p:cTn id="90" dur="1000"/>
                                        <p:tgtEl>
                                          <p:spTgt spid="76"/>
                                        </p:tgtEl>
                                        <p:attrNameLst>
                                          <p:attrName>ppt_h</p:attrName>
                                        </p:attrNameLst>
                                      </p:cBhvr>
                                      <p:tavLst>
                                        <p:tav tm="0">
                                          <p:val>
                                            <p:strVal val="ppt_h"/>
                                          </p:val>
                                        </p:tav>
                                        <p:tav tm="100000">
                                          <p:val>
                                            <p:fltVal val="0"/>
                                          </p:val>
                                        </p:tav>
                                      </p:tavLst>
                                    </p:anim>
                                    <p:animEffect transition="out" filter="fade">
                                      <p:cBhvr>
                                        <p:cTn id="91" dur="1000"/>
                                        <p:tgtEl>
                                          <p:spTgt spid="76"/>
                                        </p:tgtEl>
                                      </p:cBhvr>
                                    </p:animEffect>
                                    <p:set>
                                      <p:cBhvr>
                                        <p:cTn id="92" dur="1" fill="hold">
                                          <p:stCondLst>
                                            <p:cond delay="999"/>
                                          </p:stCondLst>
                                        </p:cTn>
                                        <p:tgtEl>
                                          <p:spTgt spid="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n-US" sz="1400" b="1" dirty="0" smtClean="0">
                <a:solidFill>
                  <a:schemeClr val="tx2"/>
                </a:solidFill>
              </a:rPr>
              <a:t> H</a:t>
            </a:r>
            <a:r>
              <a:rPr lang="el-GR" sz="1400" b="1" dirty="0" smtClean="0">
                <a:solidFill>
                  <a:schemeClr val="tx2"/>
                </a:solidFill>
              </a:rPr>
              <a:t> βασική διαφορική εξίσωση του προσομοιώματος Bouc-Wen επιλύθηκε αναλυτικά:</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(1)</a:t>
            </a:r>
            <a:endParaRPr lang="en-GB" sz="2400" b="1" dirty="0">
              <a:solidFill>
                <a:schemeClr val="tx2"/>
              </a:solidFill>
            </a:endParaRPr>
          </a:p>
        </p:txBody>
      </p:sp>
      <p:sp>
        <p:nvSpPr>
          <p:cNvPr id="6" name="Text Box 9"/>
          <p:cNvSpPr txBox="1">
            <a:spLocks noChangeArrowheads="1"/>
          </p:cNvSpPr>
          <p:nvPr/>
        </p:nvSpPr>
        <p:spPr bwMode="auto">
          <a:xfrm>
            <a:off x="142844" y="2285992"/>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solidFill>
                  <a:schemeClr val="tx2"/>
                </a:solidFill>
              </a:rPr>
              <a:t>Προέκυψε η θεμελιώδης σχέση (1) η οποία παρέχει με αναλυτικό τρόπο τους κλάδους φόρτισης / αποφόρτισης ανάλογα με την τιμή του </a:t>
            </a:r>
            <a:r>
              <a:rPr lang="en-US" sz="1400" i="1" dirty="0" smtClean="0">
                <a:solidFill>
                  <a:schemeClr val="tx2"/>
                </a:solidFill>
              </a:rPr>
              <a:t>q</a:t>
            </a:r>
            <a:r>
              <a:rPr lang="en-US" sz="1400" dirty="0" smtClean="0">
                <a:solidFill>
                  <a:schemeClr val="tx2"/>
                </a:solidFill>
              </a:rPr>
              <a:t>:</a:t>
            </a:r>
            <a:endParaRPr lang="en-GB" sz="1400" dirty="0">
              <a:solidFill>
                <a:schemeClr val="tx2"/>
              </a:solidFill>
            </a:endParaRPr>
          </a:p>
        </p:txBody>
      </p:sp>
      <p:sp>
        <p:nvSpPr>
          <p:cNvPr id="8" name="Text Box 9"/>
          <p:cNvSpPr txBox="1">
            <a:spLocks noChangeArrowheads="1"/>
          </p:cNvSpPr>
          <p:nvPr/>
        </p:nvSpPr>
        <p:spPr bwMode="auto">
          <a:xfrm>
            <a:off x="5857884" y="3086104"/>
            <a:ext cx="642974" cy="307777"/>
          </a:xfrm>
          <a:prstGeom prst="rect">
            <a:avLst/>
          </a:prstGeom>
          <a:noFill/>
          <a:ln w="12700">
            <a:noFill/>
            <a:miter lim="800000"/>
            <a:headEnd type="none" w="sm" len="sm"/>
            <a:tailEnd type="none" w="sm" len="sm"/>
          </a:ln>
        </p:spPr>
        <p:txBody>
          <a:bodyPr wrap="square">
            <a:spAutoFit/>
          </a:bodyPr>
          <a:lstStyle/>
          <a:p>
            <a:pPr>
              <a:spcBef>
                <a:spcPct val="50000"/>
              </a:spcBef>
            </a:pPr>
            <a:r>
              <a:rPr lang="en-US" sz="1400" dirty="0" smtClean="0">
                <a:solidFill>
                  <a:schemeClr val="tx2"/>
                </a:solidFill>
              </a:rPr>
              <a:t> </a:t>
            </a:r>
            <a:r>
              <a:rPr lang="el-GR" sz="1400" dirty="0" smtClean="0">
                <a:solidFill>
                  <a:schemeClr val="tx2"/>
                </a:solidFill>
              </a:rPr>
              <a:t>(1)</a:t>
            </a:r>
            <a:endParaRPr lang="en-GB" sz="1400" dirty="0">
              <a:solidFill>
                <a:schemeClr val="tx2"/>
              </a:solidFill>
            </a:endParaRPr>
          </a:p>
        </p:txBody>
      </p:sp>
      <p:sp>
        <p:nvSpPr>
          <p:cNvPr id="11" name="Text Box 9"/>
          <p:cNvSpPr txBox="1">
            <a:spLocks noChangeArrowheads="1"/>
          </p:cNvSpPr>
          <p:nvPr/>
        </p:nvSpPr>
        <p:spPr bwMode="auto">
          <a:xfrm>
            <a:off x="142844" y="3786190"/>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solidFill>
                  <a:schemeClr val="tx2"/>
                </a:solidFill>
              </a:rPr>
              <a:t>Η σχέση (1) επιλύθηκε αναλυτικά ως προς </a:t>
            </a:r>
            <a:r>
              <a:rPr lang="en-US" sz="1400" dirty="0" smtClean="0">
                <a:solidFill>
                  <a:schemeClr val="tx2"/>
                </a:solidFill>
              </a:rPr>
              <a:t>z </a:t>
            </a:r>
            <a:r>
              <a:rPr lang="el-GR" sz="1400" dirty="0" smtClean="0">
                <a:solidFill>
                  <a:schemeClr val="tx2"/>
                </a:solidFill>
              </a:rPr>
              <a:t>για </a:t>
            </a:r>
            <a:r>
              <a:rPr lang="en-US" sz="1400" i="1" dirty="0" smtClean="0">
                <a:solidFill>
                  <a:schemeClr val="tx2"/>
                </a:solidFill>
              </a:rPr>
              <a:t>n=1</a:t>
            </a:r>
            <a:r>
              <a:rPr lang="en-US" sz="1400" dirty="0" smtClean="0">
                <a:solidFill>
                  <a:schemeClr val="tx2"/>
                </a:solidFill>
              </a:rPr>
              <a:t> </a:t>
            </a:r>
            <a:r>
              <a:rPr lang="el-GR" sz="1400" dirty="0" smtClean="0">
                <a:solidFill>
                  <a:schemeClr val="tx2"/>
                </a:solidFill>
              </a:rPr>
              <a:t>και </a:t>
            </a:r>
            <a:r>
              <a:rPr lang="en-US" sz="1400" i="1" dirty="0" smtClean="0">
                <a:solidFill>
                  <a:schemeClr val="tx2"/>
                </a:solidFill>
              </a:rPr>
              <a:t>n=2</a:t>
            </a:r>
            <a:r>
              <a:rPr lang="el-GR" sz="1400" dirty="0" smtClean="0">
                <a:solidFill>
                  <a:schemeClr val="tx2"/>
                </a:solidFill>
              </a:rPr>
              <a:t>. Επίσης, προτάθηκε μια εξαιρετικά αποδοτική μέθοδος για την αριθμητική επίλυση της (1) ως προς </a:t>
            </a:r>
            <a:r>
              <a:rPr lang="en-US" sz="1400" i="1" dirty="0" smtClean="0">
                <a:solidFill>
                  <a:schemeClr val="tx2"/>
                </a:solidFill>
              </a:rPr>
              <a:t>z</a:t>
            </a:r>
            <a:r>
              <a:rPr lang="en-US" sz="1400" dirty="0" smtClean="0">
                <a:solidFill>
                  <a:schemeClr val="tx2"/>
                </a:solidFill>
              </a:rPr>
              <a:t> </a:t>
            </a:r>
            <a:r>
              <a:rPr lang="el-GR" sz="1400" dirty="0" smtClean="0">
                <a:solidFill>
                  <a:schemeClr val="tx2"/>
                </a:solidFill>
              </a:rPr>
              <a:t>για τυχαίο </a:t>
            </a:r>
            <a:r>
              <a:rPr lang="en-US" sz="1400" i="1" dirty="0" smtClean="0">
                <a:solidFill>
                  <a:schemeClr val="tx2"/>
                </a:solidFill>
              </a:rPr>
              <a:t>n</a:t>
            </a:r>
            <a:r>
              <a:rPr lang="el-GR" sz="1400" dirty="0" smtClean="0">
                <a:solidFill>
                  <a:schemeClr val="tx2"/>
                </a:solidFill>
              </a:rPr>
              <a:t>.</a:t>
            </a:r>
            <a:endParaRPr lang="en-GB" sz="1400" dirty="0">
              <a:solidFill>
                <a:schemeClr val="tx2"/>
              </a:solidFill>
            </a:endParaRPr>
          </a:p>
        </p:txBody>
      </p:sp>
      <p:sp>
        <p:nvSpPr>
          <p:cNvPr id="12" name="Text Box 9"/>
          <p:cNvSpPr txBox="1">
            <a:spLocks noChangeArrowheads="1"/>
          </p:cNvSpPr>
          <p:nvPr/>
        </p:nvSpPr>
        <p:spPr bwMode="auto">
          <a:xfrm>
            <a:off x="142844" y="4429132"/>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Με βάση τα παραπάνω είναι δυνατός ο απ’ ευθείας υπολογισμός της απόκρισης για πεπερασμένα, αλλά όχι απαραίτητα μικρά βήματα μετατόπισης.</a:t>
            </a:r>
            <a:endParaRPr lang="en-GB" sz="1400" b="1" dirty="0">
              <a:solidFill>
                <a:schemeClr val="tx2"/>
              </a:solidFill>
            </a:endParaRPr>
          </a:p>
        </p:txBody>
      </p:sp>
      <p:pic>
        <p:nvPicPr>
          <p:cNvPr id="10" name="Picture 9" descr="2.gif"/>
          <p:cNvPicPr>
            <a:picLocks noChangeAspect="1"/>
          </p:cNvPicPr>
          <p:nvPr/>
        </p:nvPicPr>
        <p:blipFill>
          <a:blip r:embed="rId2"/>
          <a:stretch>
            <a:fillRect/>
          </a:stretch>
        </p:blipFill>
        <p:spPr>
          <a:xfrm>
            <a:off x="2601722" y="2846207"/>
            <a:ext cx="3329940" cy="8305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6" grpId="0"/>
      <p:bldP spid="8" grpId="0"/>
      <p:bldP spid="11"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n-US" sz="1400" b="1" dirty="0" smtClean="0">
                <a:solidFill>
                  <a:schemeClr val="tx2"/>
                </a:solidFill>
              </a:rPr>
              <a:t> </a:t>
            </a:r>
            <a:r>
              <a:rPr lang="el-GR" sz="1400" b="1" dirty="0" smtClean="0">
                <a:solidFill>
                  <a:schemeClr val="tx2"/>
                </a:solidFill>
              </a:rPr>
              <a:t>Παρουσιάστηκαν αναλυτικές σχέσεις υπολογισμού της αναλισκόμενης ενέργειας:</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(2)</a:t>
            </a:r>
            <a:endParaRPr lang="en-GB" sz="2400" b="1" dirty="0">
              <a:solidFill>
                <a:schemeClr val="tx2"/>
              </a:solidFill>
            </a:endParaRPr>
          </a:p>
        </p:txBody>
      </p:sp>
      <p:sp>
        <p:nvSpPr>
          <p:cNvPr id="10" name="Text Box 9"/>
          <p:cNvSpPr txBox="1">
            <a:spLocks noChangeArrowheads="1"/>
          </p:cNvSpPr>
          <p:nvPr/>
        </p:nvSpPr>
        <p:spPr bwMode="auto">
          <a:xfrm>
            <a:off x="142844" y="2285992"/>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Οι σχέσεις βασίζονται σε συμπληρωματικά εμβαδά είναι αριθμητικά ευσταθείς σε περίπτωση τόσο μερικής όσο και πλήρους διαρροής. </a:t>
            </a:r>
            <a:endParaRPr lang="en-GB" sz="1400" i="1" dirty="0">
              <a:solidFill>
                <a:schemeClr val="tx2"/>
              </a:solidFill>
            </a:endParaRPr>
          </a:p>
        </p:txBody>
      </p:sp>
      <p:sp>
        <p:nvSpPr>
          <p:cNvPr id="16" name="Text Box 9"/>
          <p:cNvSpPr txBox="1">
            <a:spLocks noChangeArrowheads="1"/>
          </p:cNvSpPr>
          <p:nvPr/>
        </p:nvSpPr>
        <p:spPr bwMode="auto">
          <a:xfrm>
            <a:off x="142844" y="3357562"/>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Με βάση τα παραπάνω είναι δυνατός ο απ’ ευθείας υπολογισμός της αναλισκόμενης ενέργειας με βάση μόνο την μέγιστη μετατόπιση </a:t>
            </a:r>
            <a:r>
              <a:rPr lang="en-US" sz="1400" b="1" i="1" dirty="0" err="1" smtClean="0">
                <a:solidFill>
                  <a:schemeClr val="tx2"/>
                </a:solidFill>
              </a:rPr>
              <a:t>u</a:t>
            </a:r>
            <a:r>
              <a:rPr lang="en-US" sz="1400" b="1" i="1" baseline="-25000" dirty="0" err="1" smtClean="0">
                <a:solidFill>
                  <a:schemeClr val="tx2"/>
                </a:solidFill>
              </a:rPr>
              <a:t>max</a:t>
            </a:r>
            <a:r>
              <a:rPr lang="en-US" sz="1400" b="1" baseline="-25000" dirty="0" smtClean="0">
                <a:solidFill>
                  <a:schemeClr val="tx2"/>
                </a:solidFill>
              </a:rPr>
              <a:t> </a:t>
            </a:r>
            <a:r>
              <a:rPr lang="el-GR" sz="1400" b="1" dirty="0" smtClean="0">
                <a:solidFill>
                  <a:schemeClr val="tx2"/>
                </a:solidFill>
              </a:rPr>
              <a:t>και τις παραμέτρους του προσομοιώματος </a:t>
            </a:r>
            <a:r>
              <a:rPr lang="en-US" sz="1400" b="1" dirty="0" smtClean="0">
                <a:solidFill>
                  <a:schemeClr val="tx2"/>
                </a:solidFill>
              </a:rPr>
              <a:t>Bouc-Wen.</a:t>
            </a:r>
            <a:endParaRPr lang="en-GB" sz="1400" b="1" dirty="0">
              <a:solidFill>
                <a:schemeClr val="tx2"/>
              </a:solidFill>
            </a:endParaRPr>
          </a:p>
        </p:txBody>
      </p:sp>
      <p:sp>
        <p:nvSpPr>
          <p:cNvPr id="17" name="Text Box 9"/>
          <p:cNvSpPr txBox="1">
            <a:spLocks noChangeArrowheads="1"/>
          </p:cNvSpPr>
          <p:nvPr/>
        </p:nvSpPr>
        <p:spPr bwMode="auto">
          <a:xfrm>
            <a:off x="142844" y="3967648"/>
            <a:ext cx="8858312" cy="738664"/>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Δείχθηκε ότι ο υπολογισμός της αναλισκόμενης ενέργειας με βάση το διγραμμικό προσομοίωμα (που γίνεται κατά κανόνα στην πράξη) παρουσιάζει μη αμελητέο σφάλμα σε σχέση με την ακριβή προτεινόμενη μέθοδο.</a:t>
            </a:r>
            <a:endParaRPr lang="en-GB" sz="1400" b="1" dirty="0" smtClean="0">
              <a:solidFill>
                <a:schemeClr val="tx2"/>
              </a:solidFill>
            </a:endParaRPr>
          </a:p>
        </p:txBody>
      </p:sp>
      <p:sp>
        <p:nvSpPr>
          <p:cNvPr id="18" name="Text Box 9"/>
          <p:cNvSpPr txBox="1">
            <a:spLocks noChangeArrowheads="1"/>
          </p:cNvSpPr>
          <p:nvPr/>
        </p:nvSpPr>
        <p:spPr bwMode="auto">
          <a:xfrm>
            <a:off x="142844" y="4834606"/>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Από τις αναλυτικές σχέσεις προκύπτει ότι η αναλισκόμενη ενέργεια του προσομοιώματος Bouc-Wen είναι μη μηδενική ανεξάρτητα από το πόσο μικρό είναι το εύρος της παραμόρφωσης. </a:t>
            </a:r>
            <a:endParaRPr lang="en-GB" sz="1400" b="1" dirty="0">
              <a:solidFill>
                <a:schemeClr val="tx2"/>
              </a:solidFill>
            </a:endParaRPr>
          </a:p>
        </p:txBody>
      </p:sp>
      <p:sp>
        <p:nvSpPr>
          <p:cNvPr id="11" name="Text Box 9"/>
          <p:cNvSpPr txBox="1">
            <a:spLocks noChangeArrowheads="1"/>
          </p:cNvSpPr>
          <p:nvPr/>
        </p:nvSpPr>
        <p:spPr bwMode="auto">
          <a:xfrm>
            <a:off x="142844" y="5402721"/>
            <a:ext cx="8858312" cy="1169551"/>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solidFill>
                  <a:schemeClr val="tx2"/>
                </a:solidFill>
              </a:rPr>
              <a:t>Με άλλα λόγια, </a:t>
            </a:r>
            <a:r>
              <a:rPr lang="el-GR" sz="1400" b="1" dirty="0" smtClean="0"/>
              <a:t>το προσομοίωμα Bouc-Wen προβλέπει την ύπαρξη ανελαστικών παραμορφώσεων από την πρώτη στιγμή και ανεξάρτητα από την ένταση της φόρτισης</a:t>
            </a:r>
            <a:r>
              <a:rPr lang="el-GR" sz="1400" dirty="0" smtClean="0"/>
              <a:t>. Αυτό είναι σε συμφωνία με την «ενδοχρονική» θεωρία του Valanis. Στα ενδοχρονικά προσομοιώματα, η επιφάνεια διαρροής της κλασικής θεωρίας της πλαστικότητας έχει αντικατασταθεί από μια εγγενή χρονική παράμετρο (intrinsic time), βάσει της οποίας περιγράφεται η ανελαστική συμπεριφορά των υλικών.</a:t>
            </a:r>
            <a:endParaRPr lang="en-GB" sz="1400" dirty="0">
              <a:solidFill>
                <a:schemeClr val="tx2"/>
              </a:solidFill>
            </a:endParaRPr>
          </a:p>
        </p:txBody>
      </p:sp>
      <p:sp>
        <p:nvSpPr>
          <p:cNvPr id="12" name="Text Box 9"/>
          <p:cNvSpPr txBox="1">
            <a:spLocks noChangeArrowheads="1"/>
          </p:cNvSpPr>
          <p:nvPr/>
        </p:nvSpPr>
        <p:spPr bwMode="auto">
          <a:xfrm>
            <a:off x="142844" y="2906909"/>
            <a:ext cx="8858312" cy="307777"/>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n-US" sz="1400" b="1" dirty="0" smtClean="0">
                <a:solidFill>
                  <a:schemeClr val="tx2"/>
                </a:solidFill>
              </a:rPr>
              <a:t> </a:t>
            </a:r>
            <a:r>
              <a:rPr lang="el-GR" sz="1400" b="1" dirty="0" smtClean="0">
                <a:solidFill>
                  <a:schemeClr val="tx2"/>
                </a:solidFill>
              </a:rPr>
              <a:t>Παρουσιάστηκαν απλές προσεγγιστικές σχέσεις οι οποίες παρουσιάζουν επαρκή ακρίβεια.</a:t>
            </a:r>
            <a:endParaRPr lang="en-GB" sz="1400" b="1" dirty="0" smtClean="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10" grpId="0"/>
      <p:bldP spid="16" grpId="0"/>
      <p:bldP spid="17" grpId="0"/>
      <p:bldP spid="18" grpId="0"/>
      <p:bldP spid="11" grpId="0"/>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Παρουσιάστηκαν και αναλύθηκαν σε βάθος τα μειονεκτήματα του προσομοιώματος </a:t>
            </a:r>
            <a:r>
              <a:rPr lang="en-US" sz="1400" b="1" dirty="0" smtClean="0">
                <a:solidFill>
                  <a:schemeClr val="tx2"/>
                </a:solidFill>
              </a:rPr>
              <a:t>Bouc-Wen</a:t>
            </a:r>
            <a:r>
              <a:rPr lang="el-GR" sz="1400" b="1" dirty="0" smtClean="0">
                <a:solidFill>
                  <a:schemeClr val="tx2"/>
                </a:solidFill>
              </a:rPr>
              <a:t>:</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(3)</a:t>
            </a:r>
            <a:endParaRPr lang="en-GB" sz="2400" b="1" dirty="0">
              <a:solidFill>
                <a:schemeClr val="tx2"/>
              </a:solidFill>
            </a:endParaRPr>
          </a:p>
        </p:txBody>
      </p:sp>
      <p:sp>
        <p:nvSpPr>
          <p:cNvPr id="10" name="Text Box 9"/>
          <p:cNvSpPr txBox="1">
            <a:spLocks noChangeArrowheads="1"/>
          </p:cNvSpPr>
          <p:nvPr/>
        </p:nvSpPr>
        <p:spPr bwMode="auto">
          <a:xfrm>
            <a:off x="142844" y="2285992"/>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Τα μειονεκτήματα αφορούν μικρούς κύκλους φόρτισης – αποφόρτισης – επαναφόρτισης, κατά τους οποίους το προσομοίωμα </a:t>
            </a:r>
            <a:r>
              <a:rPr lang="en-US" sz="1400" dirty="0" smtClean="0"/>
              <a:t>Bouc-Wen </a:t>
            </a:r>
            <a:r>
              <a:rPr lang="el-GR" sz="1400" dirty="0" smtClean="0"/>
              <a:t>παρουσιάζει μη φυσική συμπεριφορά. </a:t>
            </a:r>
            <a:endParaRPr lang="en-GB" sz="1400" dirty="0">
              <a:solidFill>
                <a:schemeClr val="tx2"/>
              </a:solidFill>
            </a:endParaRPr>
          </a:p>
        </p:txBody>
      </p:sp>
      <p:sp>
        <p:nvSpPr>
          <p:cNvPr id="11" name="Text Box 9"/>
          <p:cNvSpPr txBox="1">
            <a:spLocks noChangeArrowheads="1"/>
          </p:cNvSpPr>
          <p:nvPr/>
        </p:nvSpPr>
        <p:spPr bwMode="auto">
          <a:xfrm>
            <a:off x="142844" y="3500438"/>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Παρουσιάστηκαν αναλυτικές σχέσεις οι οποίες ποσοτικοποιούν την αύξηση της παραμόρφωσης, την μείωση της υστερητικής δύναμης και το εύρος της παραβίασης του αξιώματος του </a:t>
            </a:r>
            <a:r>
              <a:rPr lang="en-US" sz="1400" b="1" dirty="0" err="1" smtClean="0">
                <a:solidFill>
                  <a:schemeClr val="tx2"/>
                </a:solidFill>
              </a:rPr>
              <a:t>Ilyushin</a:t>
            </a:r>
            <a:r>
              <a:rPr lang="en-US" sz="1400" b="1" dirty="0" smtClean="0">
                <a:solidFill>
                  <a:schemeClr val="tx2"/>
                </a:solidFill>
              </a:rPr>
              <a:t>.</a:t>
            </a:r>
            <a:endParaRPr lang="en-GB" sz="1400" b="1" dirty="0">
              <a:solidFill>
                <a:schemeClr val="tx2"/>
              </a:solidFill>
            </a:endParaRPr>
          </a:p>
        </p:txBody>
      </p:sp>
      <p:sp>
        <p:nvSpPr>
          <p:cNvPr id="8" name="Text Box 9"/>
          <p:cNvSpPr txBox="1">
            <a:spLocks noChangeArrowheads="1"/>
          </p:cNvSpPr>
          <p:nvPr/>
        </p:nvSpPr>
        <p:spPr bwMode="auto">
          <a:xfrm>
            <a:off x="142844" y="2857496"/>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Ως αποτέλεσμα,</a:t>
            </a:r>
            <a:r>
              <a:rPr lang="el-GR" sz="1400" b="1" dirty="0" smtClean="0"/>
              <a:t> το προσομοίωμα </a:t>
            </a:r>
            <a:r>
              <a:rPr lang="en-US" sz="1400" b="1" dirty="0" smtClean="0"/>
              <a:t>Bouc-Wen </a:t>
            </a:r>
            <a:r>
              <a:rPr lang="el-GR" sz="1400" b="1" dirty="0" smtClean="0"/>
              <a:t>παραβιάζει τοπικά τα αξιώματα πλαστικότητας του </a:t>
            </a:r>
            <a:r>
              <a:rPr lang="en-US" sz="1400" b="1" dirty="0" err="1" smtClean="0"/>
              <a:t>Drucker</a:t>
            </a:r>
            <a:r>
              <a:rPr lang="en-US" sz="1400" b="1" dirty="0" smtClean="0"/>
              <a:t> </a:t>
            </a:r>
            <a:r>
              <a:rPr lang="el-GR" sz="1400" b="1" dirty="0" smtClean="0"/>
              <a:t>και του </a:t>
            </a:r>
            <a:r>
              <a:rPr lang="en-US" sz="1400" b="1" dirty="0" err="1" smtClean="0"/>
              <a:t>Ilyushin</a:t>
            </a:r>
            <a:r>
              <a:rPr lang="en-US" sz="1400" dirty="0" smtClean="0"/>
              <a:t>.</a:t>
            </a:r>
            <a:endParaRPr lang="en-GB"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10" grpId="0"/>
      <p:bldP spid="11"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9"/>
          <p:cNvSpPr txBox="1">
            <a:spLocks noChangeArrowheads="1"/>
          </p:cNvSpPr>
          <p:nvPr/>
        </p:nvSpPr>
        <p:spPr bwMode="auto">
          <a:xfrm>
            <a:off x="142844" y="2285992"/>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τροποποίηση βασίζεται σε έναν κατάλληλο συντελεστή αύξησης της δυσκαμψίας, ο οποίος εισάγεται απευθείας στην διαφορική εξίσωση του προσομοιώματος. </a:t>
            </a:r>
            <a:endParaRPr lang="en-GB" sz="1400" dirty="0">
              <a:solidFill>
                <a:schemeClr val="tx2"/>
              </a:solidFill>
            </a:endParaRPr>
          </a:p>
        </p:txBody>
      </p:sp>
      <p:sp>
        <p:nvSpPr>
          <p:cNvPr id="15"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Παρουσιάστηκε ένα τροποποιημένο προσομοίωμα </a:t>
            </a:r>
            <a:r>
              <a:rPr lang="en-US" sz="1400" b="1" dirty="0" smtClean="0">
                <a:solidFill>
                  <a:schemeClr val="tx2"/>
                </a:solidFill>
              </a:rPr>
              <a:t>Bouc-Wen</a:t>
            </a:r>
            <a:r>
              <a:rPr lang="el-GR" sz="1400" b="1" dirty="0" smtClean="0">
                <a:solidFill>
                  <a:schemeClr val="tx2"/>
                </a:solidFill>
              </a:rPr>
              <a:t>:</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(4)</a:t>
            </a:r>
            <a:endParaRPr lang="en-GB" sz="2400" b="1" dirty="0">
              <a:solidFill>
                <a:schemeClr val="tx2"/>
              </a:solidFill>
            </a:endParaRPr>
          </a:p>
        </p:txBody>
      </p:sp>
      <p:sp>
        <p:nvSpPr>
          <p:cNvPr id="9" name="Text Box 9"/>
          <p:cNvSpPr txBox="1">
            <a:spLocks noChangeArrowheads="1"/>
          </p:cNvSpPr>
          <p:nvPr/>
        </p:nvSpPr>
        <p:spPr bwMode="auto">
          <a:xfrm>
            <a:off x="142844" y="4143380"/>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b="1" dirty="0" smtClean="0"/>
              <a:t>Το τροποποιημένο προσομοίωμα εξαλείφει πλήρως τα προαναφερθέντα μειονεκτήματα του αρχικού προσομοιώματος </a:t>
            </a:r>
            <a:r>
              <a:rPr lang="en-US" sz="1400" b="1" dirty="0" smtClean="0"/>
              <a:t>Bouc-Wen</a:t>
            </a:r>
            <a:r>
              <a:rPr lang="el-GR" sz="1400" b="1" dirty="0" smtClean="0"/>
              <a:t>. </a:t>
            </a:r>
            <a:endParaRPr lang="en-GB" sz="1400" b="1" dirty="0">
              <a:solidFill>
                <a:schemeClr val="tx2"/>
              </a:solidFill>
            </a:endParaRPr>
          </a:p>
        </p:txBody>
      </p:sp>
      <p:sp>
        <p:nvSpPr>
          <p:cNvPr id="12" name="Text Box 9"/>
          <p:cNvSpPr txBox="1">
            <a:spLocks noChangeArrowheads="1"/>
          </p:cNvSpPr>
          <p:nvPr/>
        </p:nvSpPr>
        <p:spPr bwMode="auto">
          <a:xfrm>
            <a:off x="142844" y="3500438"/>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Επιπλέον, ορίζεται η έννοια του «ενεργού» σημείου αναστροφής, η οποία είναι καθοριστική για την αποτελεσματική εφαρμογή της προτεινόμενης τροποποίησης.</a:t>
            </a:r>
            <a:endParaRPr lang="en-GB" sz="1400" dirty="0">
              <a:solidFill>
                <a:schemeClr val="tx2"/>
              </a:solidFill>
            </a:endParaRPr>
          </a:p>
        </p:txBody>
      </p:sp>
      <p:sp>
        <p:nvSpPr>
          <p:cNvPr id="14" name="Text Box 9"/>
          <p:cNvSpPr txBox="1">
            <a:spLocks noChangeArrowheads="1"/>
          </p:cNvSpPr>
          <p:nvPr/>
        </p:nvSpPr>
        <p:spPr bwMode="auto">
          <a:xfrm>
            <a:off x="142844" y="2857496"/>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Αυτό έχει ως συνέπεια την διάκριση μεταξύ πρώτης φόρτισης και επαναφόρτισης, ένα χαρακτηριστικό το οποίο απουσιάζει από το αρχικό προσομοίωμα.</a:t>
            </a:r>
            <a:endParaRPr lang="en-GB" sz="1400" dirty="0">
              <a:solidFill>
                <a:schemeClr val="tx2"/>
              </a:solidFill>
            </a:endParaRPr>
          </a:p>
        </p:txBody>
      </p:sp>
      <p:sp>
        <p:nvSpPr>
          <p:cNvPr id="11" name="Text Box 9"/>
          <p:cNvSpPr txBox="1">
            <a:spLocks noChangeArrowheads="1"/>
          </p:cNvSpPr>
          <p:nvPr/>
        </p:nvSpPr>
        <p:spPr bwMode="auto">
          <a:xfrm>
            <a:off x="142844" y="4786322"/>
            <a:ext cx="8858312" cy="954107"/>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Με βάση πλήθος μελετών μονοβάθμιων συστημάτων, αλλά και με βάση τα αποτελέσματα από τις εφαρμογές σε πολυώροφα κτίρια, προκύπτει ότι </a:t>
            </a:r>
            <a:r>
              <a:rPr lang="el-GR" sz="1400" b="1" dirty="0" smtClean="0"/>
              <a:t>το αρχικό και το τροποποιημένο προσομοίωμα ενδέχεται να παρουσιάζουν μεγάλες διαφορές σε περίπτωση σεισμικής διέγερσης, ιδιαίτερα όταν η εκθετική παράμετρος </a:t>
            </a:r>
            <a:r>
              <a:rPr lang="en-US" sz="1400" b="1" i="1" dirty="0" smtClean="0"/>
              <a:t>n</a:t>
            </a:r>
            <a:r>
              <a:rPr lang="el-GR" sz="1400" b="1" i="1" dirty="0" smtClean="0"/>
              <a:t> </a:t>
            </a:r>
            <a:r>
              <a:rPr lang="el-GR" sz="1400" b="1" dirty="0" smtClean="0"/>
              <a:t>είναι μικρή.</a:t>
            </a:r>
            <a:endParaRPr lang="en-GB" sz="1400" b="1" dirty="0">
              <a:solidFill>
                <a:schemeClr val="tx2"/>
              </a:solidFill>
            </a:endParaRPr>
          </a:p>
        </p:txBody>
      </p:sp>
      <p:sp>
        <p:nvSpPr>
          <p:cNvPr id="13" name="Text Box 9"/>
          <p:cNvSpPr txBox="1">
            <a:spLocks noChangeArrowheads="1"/>
          </p:cNvSpPr>
          <p:nvPr/>
        </p:nvSpPr>
        <p:spPr bwMode="auto">
          <a:xfrm>
            <a:off x="142844" y="5833608"/>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Αντίθετα, οι διαφορές τους </a:t>
            </a:r>
            <a:r>
              <a:rPr lang="el-GR" sz="1400" b="1" dirty="0" smtClean="0"/>
              <a:t>είναι μικρές σε περίπτωση αρμονικών ή γενικότερα «κανονικών» φορτίσεων, λόγω των πλήρων υστερητικών βρόχων</a:t>
            </a:r>
            <a:r>
              <a:rPr lang="el-GR" sz="1400" dirty="0" smtClean="0"/>
              <a:t>.</a:t>
            </a:r>
            <a:endParaRPr lang="en-GB"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3" grpId="0"/>
      <p:bldP spid="9" grpId="0"/>
      <p:bldP spid="12" grpId="0"/>
      <p:bldP spid="14"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285720" y="3143248"/>
            <a:ext cx="8578880" cy="923330"/>
          </a:xfrm>
          <a:prstGeom prst="rect">
            <a:avLst/>
          </a:prstGeom>
          <a:noFill/>
          <a:ln w="12700">
            <a:noFill/>
            <a:miter lim="800000"/>
            <a:headEnd type="none" w="sm" len="sm"/>
            <a:tailEnd type="none" w="sm" len="sm"/>
          </a:ln>
        </p:spPr>
        <p:txBody>
          <a:bodyPr wrap="square">
            <a:spAutoFit/>
          </a:bodyPr>
          <a:lstStyle/>
          <a:p>
            <a:pPr marL="622300" indent="-258763">
              <a:spcBef>
                <a:spcPct val="50000"/>
              </a:spcBef>
              <a:buFont typeface="Wingdings" pitchFamily="2" charset="2"/>
              <a:buChar char="q"/>
            </a:pPr>
            <a:r>
              <a:rPr lang="el-GR" b="1" dirty="0" smtClean="0">
                <a:solidFill>
                  <a:schemeClr val="tx2"/>
                </a:solidFill>
              </a:rPr>
              <a:t>Η </a:t>
            </a:r>
            <a:r>
              <a:rPr lang="el-GR" b="1" dirty="0">
                <a:solidFill>
                  <a:schemeClr val="tx2"/>
                </a:solidFill>
              </a:rPr>
              <a:t>αντιμετώπιση μιας σειράς </a:t>
            </a:r>
            <a:r>
              <a:rPr lang="el-GR" b="1" dirty="0" smtClean="0">
                <a:solidFill>
                  <a:schemeClr val="tx2"/>
                </a:solidFill>
              </a:rPr>
              <a:t>θεωρητικών και πρακτικών θεμάτων σχετικών </a:t>
            </a:r>
            <a:r>
              <a:rPr lang="el-GR" b="1" dirty="0">
                <a:solidFill>
                  <a:schemeClr val="tx2"/>
                </a:solidFill>
              </a:rPr>
              <a:t>με το </a:t>
            </a:r>
            <a:r>
              <a:rPr lang="el-GR" b="1" dirty="0" smtClean="0">
                <a:solidFill>
                  <a:schemeClr val="tx2"/>
                </a:solidFill>
              </a:rPr>
              <a:t>προσομοίωμα </a:t>
            </a:r>
            <a:r>
              <a:rPr lang="en-US" b="1" dirty="0" smtClean="0">
                <a:solidFill>
                  <a:schemeClr val="tx2"/>
                </a:solidFill>
              </a:rPr>
              <a:t>Bouc-Wen</a:t>
            </a:r>
            <a:r>
              <a:rPr lang="el-GR" b="1" dirty="0" smtClean="0">
                <a:solidFill>
                  <a:schemeClr val="tx2"/>
                </a:solidFill>
              </a:rPr>
              <a:t> για την ανελαστική δυναμική ανάλυση φορέων.</a:t>
            </a:r>
            <a:endParaRPr lang="en-US" dirty="0">
              <a:solidFill>
                <a:schemeClr val="tx2"/>
              </a:solidFill>
            </a:endParaRPr>
          </a:p>
        </p:txBody>
      </p:sp>
      <p:sp>
        <p:nvSpPr>
          <p:cNvPr id="18" name="Text Box 6"/>
          <p:cNvSpPr txBox="1">
            <a:spLocks noChangeArrowheads="1"/>
          </p:cNvSpPr>
          <p:nvPr/>
        </p:nvSpPr>
        <p:spPr bwMode="auto">
          <a:xfrm>
            <a:off x="1071538" y="333375"/>
            <a:ext cx="7267580"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Κύριοι στόχοι της διατριβής</a:t>
            </a:r>
            <a:endParaRPr lang="en-GB" sz="2400" b="1" dirty="0">
              <a:solidFill>
                <a:schemeClr val="tx2"/>
              </a:solidFill>
            </a:endParaRPr>
          </a:p>
        </p:txBody>
      </p:sp>
      <p:sp>
        <p:nvSpPr>
          <p:cNvPr id="4" name="Text Box 9"/>
          <p:cNvSpPr txBox="1">
            <a:spLocks noChangeArrowheads="1"/>
          </p:cNvSpPr>
          <p:nvPr/>
        </p:nvSpPr>
        <p:spPr bwMode="auto">
          <a:xfrm>
            <a:off x="285720" y="4357694"/>
            <a:ext cx="8507442" cy="369332"/>
          </a:xfrm>
          <a:prstGeom prst="rect">
            <a:avLst/>
          </a:prstGeom>
          <a:noFill/>
          <a:ln w="12700">
            <a:noFill/>
            <a:miter lim="800000"/>
            <a:headEnd type="none" w="sm" len="sm"/>
            <a:tailEnd type="none" w="sm" len="sm"/>
          </a:ln>
        </p:spPr>
        <p:txBody>
          <a:bodyPr wrap="square">
            <a:spAutoFit/>
          </a:bodyPr>
          <a:lstStyle/>
          <a:p>
            <a:pPr marL="628650" indent="-265113">
              <a:spcBef>
                <a:spcPct val="50000"/>
              </a:spcBef>
              <a:buFont typeface="Wingdings" pitchFamily="2" charset="2"/>
              <a:buChar char="q"/>
            </a:pPr>
            <a:r>
              <a:rPr lang="el-GR" b="1" dirty="0" smtClean="0">
                <a:solidFill>
                  <a:schemeClr val="tx2"/>
                </a:solidFill>
              </a:rPr>
              <a:t>Εφαρμογή σε ανάλυση πολυωρόφων κτιρίων από Ω/Σ.</a:t>
            </a:r>
            <a:endParaRPr lang="en-US"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9"/>
          <p:cNvSpPr txBox="1">
            <a:spLocks noChangeArrowheads="1"/>
          </p:cNvSpPr>
          <p:nvPr/>
        </p:nvSpPr>
        <p:spPr bwMode="auto">
          <a:xfrm>
            <a:off x="142844" y="2285992"/>
            <a:ext cx="8858312" cy="738664"/>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μέθοδος αποτελείται από τον Γενετικό Αλγόριθμο SawTooth, τον αλγόριθμο τοπικής βελτιστοποίησης Greedy Ascent Hill Climbing (GAHC) καθώς και έναν νέο μηχανισμό συρρίκνωσης του χώρου των λύσεων (Bounding). </a:t>
            </a:r>
            <a:endParaRPr lang="en-GB" sz="1400" dirty="0">
              <a:solidFill>
                <a:schemeClr val="tx2"/>
              </a:solidFill>
            </a:endParaRPr>
          </a:p>
        </p:txBody>
      </p:sp>
      <p:sp>
        <p:nvSpPr>
          <p:cNvPr id="15"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Παρουσιάστηκε μια νέα υβριδική μέθοδος ταυτοποίησης:</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(5)</a:t>
            </a:r>
            <a:endParaRPr lang="en-GB" sz="2400" b="1" dirty="0">
              <a:solidFill>
                <a:schemeClr val="tx2"/>
              </a:solidFill>
            </a:endParaRPr>
          </a:p>
        </p:txBody>
      </p:sp>
      <p:sp>
        <p:nvSpPr>
          <p:cNvPr id="9" name="Text Box 9"/>
          <p:cNvSpPr txBox="1">
            <a:spLocks noChangeArrowheads="1"/>
          </p:cNvSpPr>
          <p:nvPr/>
        </p:nvSpPr>
        <p:spPr bwMode="auto">
          <a:xfrm>
            <a:off x="142844" y="3857628"/>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Προέκυψαν σημαντικά συμπεράσματα σχετικά την σχεδίαση των πειραμάτων για την ταυτοποίηση:  </a:t>
            </a:r>
            <a:endParaRPr lang="en-GB" sz="1400" b="1" dirty="0">
              <a:solidFill>
                <a:schemeClr val="tx2"/>
              </a:solidFill>
            </a:endParaRPr>
          </a:p>
        </p:txBody>
      </p:sp>
      <p:sp>
        <p:nvSpPr>
          <p:cNvPr id="12" name="Text Box 9"/>
          <p:cNvSpPr txBox="1">
            <a:spLocks noChangeArrowheads="1"/>
          </p:cNvSpPr>
          <p:nvPr/>
        </p:nvSpPr>
        <p:spPr bwMode="auto">
          <a:xfrm>
            <a:off x="142844" y="3071810"/>
            <a:ext cx="8858312" cy="738664"/>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προτεινόμενη μέθοδος δεν χρησιμοποιεί παραγώγους και αποδεικνύεται ότι συνδυάζει καλή απόδοση και σταθερότητα. Εξετάστηκαν περιπτώσεις ύπαρξης ιξώδους απόσβεσης καθώς και διαφόρων επιπέδων θορύβου. Η μέθοδος συγκρίθηκε με άλλες στοχαστικές μεθόδους βελτιστοποίησης, όπως η μ-</a:t>
            </a:r>
            <a:r>
              <a:rPr lang="en-US" sz="1400" dirty="0" smtClean="0"/>
              <a:t>GA </a:t>
            </a:r>
            <a:r>
              <a:rPr lang="el-GR" sz="1400" dirty="0" smtClean="0"/>
              <a:t>και </a:t>
            </a:r>
            <a:r>
              <a:rPr lang="en-US" sz="1400" dirty="0" smtClean="0"/>
              <a:t>PSO.</a:t>
            </a:r>
            <a:endParaRPr lang="en-GB" sz="1400" dirty="0" smtClean="0">
              <a:solidFill>
                <a:schemeClr val="tx2"/>
              </a:solidFill>
            </a:endParaRPr>
          </a:p>
        </p:txBody>
      </p:sp>
      <p:sp>
        <p:nvSpPr>
          <p:cNvPr id="16" name="Text Box 9"/>
          <p:cNvSpPr txBox="1">
            <a:spLocks noChangeArrowheads="1"/>
          </p:cNvSpPr>
          <p:nvPr/>
        </p:nvSpPr>
        <p:spPr bwMode="auto">
          <a:xfrm>
            <a:off x="142844" y="4405978"/>
            <a:ext cx="8858312" cy="738664"/>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Α) Σε περίπτωση ύπαρξης ιξώδους απόσβεσης, </a:t>
            </a:r>
            <a:r>
              <a:rPr lang="el-GR" sz="1400" b="1" dirty="0" smtClean="0"/>
              <a:t>θα πρέπει να αποφεύγεται η χρήση ενός μόνο πειράματος αρμονικής φόρτισης</a:t>
            </a:r>
            <a:r>
              <a:rPr lang="el-GR" sz="1400" dirty="0" smtClean="0"/>
              <a:t>, επειδή η απόσβεση τείνει να αποδοθεί στον συντελεστή ιξώδους απόσβεσης και όχι στην υστερητική απόσβεση του ίδιου του προσομοιώματος.</a:t>
            </a:r>
            <a:endParaRPr lang="en-GB" sz="1400" b="1" dirty="0">
              <a:solidFill>
                <a:schemeClr val="tx2"/>
              </a:solidFill>
            </a:endParaRPr>
          </a:p>
        </p:txBody>
      </p:sp>
      <p:sp>
        <p:nvSpPr>
          <p:cNvPr id="17" name="Text Box 9"/>
          <p:cNvSpPr txBox="1">
            <a:spLocks noChangeArrowheads="1"/>
          </p:cNvSpPr>
          <p:nvPr/>
        </p:nvSpPr>
        <p:spPr bwMode="auto">
          <a:xfrm>
            <a:off x="142844" y="5191796"/>
            <a:ext cx="8858312" cy="738664"/>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Β) Για βελτιστοποίηση της απόδοσης της ταυτοποίησης όλων των παραμέτρων, </a:t>
            </a:r>
            <a:r>
              <a:rPr lang="el-GR" sz="1400" b="1" dirty="0" smtClean="0"/>
              <a:t>το σύστημα θα πρέπει μόλις να εισέρχεται στην μετελαστική περιοχή</a:t>
            </a:r>
            <a:r>
              <a:rPr lang="el-GR" sz="1400" dirty="0" smtClean="0"/>
              <a:t>. Έτσι, υπάρχει πληροφορία για την μετελαστική περιοχή ενώ ταυτόχρονα η ευαισθησία όλων των παραμέτρων παραμένει συγκρίσιμη.</a:t>
            </a:r>
            <a:endParaRPr lang="en-GB" sz="1400" b="1" dirty="0">
              <a:solidFill>
                <a:schemeClr val="tx2"/>
              </a:solidFill>
            </a:endParaRPr>
          </a:p>
        </p:txBody>
      </p:sp>
      <p:sp>
        <p:nvSpPr>
          <p:cNvPr id="18" name="Text Box 9"/>
          <p:cNvSpPr txBox="1">
            <a:spLocks noChangeArrowheads="1"/>
          </p:cNvSpPr>
          <p:nvPr/>
        </p:nvSpPr>
        <p:spPr bwMode="auto">
          <a:xfrm>
            <a:off x="142844" y="5977614"/>
            <a:ext cx="8858312" cy="523220"/>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Γ) Η απόδοση της ταυτοποίησης </a:t>
            </a:r>
            <a:r>
              <a:rPr lang="el-GR" sz="1400" b="1" dirty="0" smtClean="0"/>
              <a:t>συνδέεται με την μορφή και το μέγεθος των υστερητικών βρόχων και όχι με συγκεκριμένες δυναμικές ιδιότητες του άγνωστου συστήματος ή της διέγερσης</a:t>
            </a:r>
            <a:r>
              <a:rPr lang="el-GR" sz="1400" dirty="0" smtClean="0"/>
              <a:t>.</a:t>
            </a:r>
            <a:endParaRPr lang="en-GB"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3" grpId="0"/>
      <p:bldP spid="9" grpId="0"/>
      <p:bldP spid="12" grpId="0"/>
      <p:bldP spid="16" grpId="0"/>
      <p:bldP spid="17" grpId="0"/>
      <p:bldP spid="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9"/>
          <p:cNvSpPr txBox="1">
            <a:spLocks noChangeArrowheads="1"/>
          </p:cNvSpPr>
          <p:nvPr/>
        </p:nvSpPr>
        <p:spPr bwMode="auto">
          <a:xfrm>
            <a:off x="142844" y="2476022"/>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διατομή ορίζεται με την βοήθεια καμπυλόγραμμων πολυγώνων, δηλαδή πολυγώνων των οποίων οι ακμές είναι ευθείες γραμμές ή τόξα κύκλου, και μπορεί να έχει πρακτικά οποιαδήποτε μορφή.</a:t>
            </a:r>
            <a:endParaRPr lang="en-GB" sz="1400" dirty="0">
              <a:solidFill>
                <a:schemeClr val="tx2"/>
              </a:solidFill>
            </a:endParaRPr>
          </a:p>
        </p:txBody>
      </p:sp>
      <p:sp>
        <p:nvSpPr>
          <p:cNvPr id="15" name="Text Box 9"/>
          <p:cNvSpPr txBox="1">
            <a:spLocks noChangeArrowheads="1"/>
          </p:cNvSpPr>
          <p:nvPr/>
        </p:nvSpPr>
        <p:spPr bwMode="auto">
          <a:xfrm>
            <a:off x="142844" y="1928802"/>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Παρουσιάστηκε μια νέα μέθοδος ανάλυσης τυχαίων διατομών σε διαξονική κάμψη και αξονική δύναμη, η οποία αντιμετωπίζει κατά ενιαίο τρόπο τα μειονεκτήματα των υφιστάμενων μεθόδων:</a:t>
            </a:r>
            <a:endParaRPr lang="en-GB" sz="1400" b="1" dirty="0">
              <a:solidFill>
                <a:schemeClr val="tx2"/>
              </a:solidFill>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Κύρια Συμπεράσματα (6)</a:t>
            </a:r>
            <a:endParaRPr lang="en-GB" sz="2400" b="1" dirty="0">
              <a:solidFill>
                <a:schemeClr val="tx2"/>
              </a:solidFill>
            </a:endParaRPr>
          </a:p>
        </p:txBody>
      </p:sp>
      <p:sp>
        <p:nvSpPr>
          <p:cNvPr id="14" name="Text Box 9"/>
          <p:cNvSpPr txBox="1">
            <a:spLocks noChangeArrowheads="1"/>
          </p:cNvSpPr>
          <p:nvPr/>
        </p:nvSpPr>
        <p:spPr bwMode="auto">
          <a:xfrm>
            <a:off x="142844" y="3071810"/>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Οι σχέσεις τάσεων – παραμορφώσεων των υλικών αποτελούνται από οποιοδήποτε αριθμό συνεχόμενων κυβικών πολυωνύμων.</a:t>
            </a:r>
            <a:endParaRPr lang="en-GB" sz="1400" dirty="0">
              <a:solidFill>
                <a:schemeClr val="tx2"/>
              </a:solidFill>
            </a:endParaRPr>
          </a:p>
        </p:txBody>
      </p:sp>
      <p:sp>
        <p:nvSpPr>
          <p:cNvPr id="19" name="Text Box 9"/>
          <p:cNvSpPr txBox="1">
            <a:spLocks noChangeArrowheads="1"/>
          </p:cNvSpPr>
          <p:nvPr/>
        </p:nvSpPr>
        <p:spPr bwMode="auto">
          <a:xfrm>
            <a:off x="142844" y="3643314"/>
            <a:ext cx="8858312" cy="523220"/>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μέθοδος χρησιμοποιεί αναλυτικές σχέσεις για την ολοκλήρωση του πεδίου των τάσεων, ακόμη και στην περίπτωση καμπύλων περιγραμμάτων.</a:t>
            </a:r>
            <a:endParaRPr lang="en-GB" sz="1400" dirty="0">
              <a:solidFill>
                <a:schemeClr val="tx2"/>
              </a:solidFill>
            </a:endParaRPr>
          </a:p>
        </p:txBody>
      </p:sp>
      <p:sp>
        <p:nvSpPr>
          <p:cNvPr id="20" name="Text Box 9"/>
          <p:cNvSpPr txBox="1">
            <a:spLocks noChangeArrowheads="1"/>
          </p:cNvSpPr>
          <p:nvPr/>
        </p:nvSpPr>
        <p:spPr bwMode="auto">
          <a:xfrm>
            <a:off x="142844" y="4286256"/>
            <a:ext cx="8858312" cy="307777"/>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Αντιμετωπίστηκαν τα παρακάτω προβλήματα:</a:t>
            </a:r>
            <a:endParaRPr lang="en-GB" sz="1400" dirty="0">
              <a:solidFill>
                <a:schemeClr val="tx2"/>
              </a:solidFill>
            </a:endParaRPr>
          </a:p>
        </p:txBody>
      </p:sp>
      <p:sp>
        <p:nvSpPr>
          <p:cNvPr id="21" name="Text Box 9"/>
          <p:cNvSpPr txBox="1">
            <a:spLocks noChangeArrowheads="1"/>
          </p:cNvSpPr>
          <p:nvPr/>
        </p:nvSpPr>
        <p:spPr bwMode="auto">
          <a:xfrm>
            <a:off x="142844" y="4643446"/>
            <a:ext cx="8858312" cy="307777"/>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Α) Ο υπολογισμός του πλήρους διαγράμματος ροπών – καμπυλοτήτων.</a:t>
            </a:r>
            <a:endParaRPr lang="en-GB" sz="1400" b="1" i="1" dirty="0">
              <a:solidFill>
                <a:schemeClr val="tx2"/>
              </a:solidFill>
            </a:endParaRPr>
          </a:p>
        </p:txBody>
      </p:sp>
      <p:sp>
        <p:nvSpPr>
          <p:cNvPr id="22" name="Text Box 9"/>
          <p:cNvSpPr txBox="1">
            <a:spLocks noChangeArrowheads="1"/>
          </p:cNvSpPr>
          <p:nvPr/>
        </p:nvSpPr>
        <p:spPr bwMode="auto">
          <a:xfrm>
            <a:off x="142844" y="5000636"/>
            <a:ext cx="8858312" cy="307777"/>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Β) Ο υπολογισμός διαγραμμάτων αλληλεπίδρασης.</a:t>
            </a:r>
            <a:endParaRPr lang="en-GB" sz="1400" b="1" i="1" dirty="0">
              <a:solidFill>
                <a:schemeClr val="tx2"/>
              </a:solidFill>
            </a:endParaRPr>
          </a:p>
        </p:txBody>
      </p:sp>
      <p:sp>
        <p:nvSpPr>
          <p:cNvPr id="24" name="Text Box 9"/>
          <p:cNvSpPr txBox="1">
            <a:spLocks noChangeArrowheads="1"/>
          </p:cNvSpPr>
          <p:nvPr/>
        </p:nvSpPr>
        <p:spPr bwMode="auto">
          <a:xfrm>
            <a:off x="142844" y="5357826"/>
            <a:ext cx="8858312" cy="307777"/>
          </a:xfrm>
          <a:prstGeom prst="rect">
            <a:avLst/>
          </a:prstGeom>
          <a:noFill/>
          <a:ln w="12700">
            <a:noFill/>
            <a:miter lim="800000"/>
            <a:headEnd type="none" w="sm" len="sm"/>
            <a:tailEnd type="none" w="sm" len="sm"/>
          </a:ln>
        </p:spPr>
        <p:txBody>
          <a:bodyPr wrap="square">
            <a:spAutoFit/>
          </a:bodyPr>
          <a:lstStyle/>
          <a:p>
            <a:pPr marL="450850">
              <a:spcBef>
                <a:spcPct val="50000"/>
              </a:spcBef>
            </a:pPr>
            <a:r>
              <a:rPr lang="el-GR" sz="1400" dirty="0" smtClean="0"/>
              <a:t>Γ) Ο υπολογισμός επιφανειών αστοχίας.</a:t>
            </a:r>
            <a:endParaRPr lang="en-GB" sz="1400" b="1" i="1" dirty="0">
              <a:solidFill>
                <a:schemeClr val="tx2"/>
              </a:solidFill>
            </a:endParaRPr>
          </a:p>
        </p:txBody>
      </p:sp>
      <p:sp>
        <p:nvSpPr>
          <p:cNvPr id="13" name="Text Box 9"/>
          <p:cNvSpPr txBox="1">
            <a:spLocks noChangeArrowheads="1"/>
          </p:cNvSpPr>
          <p:nvPr/>
        </p:nvSpPr>
        <p:spPr bwMode="auto">
          <a:xfrm>
            <a:off x="142844" y="5834738"/>
            <a:ext cx="8858312" cy="523220"/>
          </a:xfrm>
          <a:prstGeom prst="rect">
            <a:avLst/>
          </a:prstGeom>
          <a:noFill/>
          <a:ln w="12700">
            <a:noFill/>
            <a:miter lim="800000"/>
            <a:headEnd type="none" w="sm" len="sm"/>
            <a:tailEnd type="none" w="sm" len="sm"/>
          </a:ln>
        </p:spPr>
        <p:txBody>
          <a:bodyPr wrap="square">
            <a:spAutoFit/>
          </a:bodyPr>
          <a:lstStyle/>
          <a:p>
            <a:pPr marL="263525" indent="-263525">
              <a:spcBef>
                <a:spcPct val="50000"/>
              </a:spcBef>
              <a:buFont typeface="Wingdings" pitchFamily="2" charset="2"/>
              <a:buChar char="q"/>
            </a:pPr>
            <a:r>
              <a:rPr lang="el-GR" sz="1400" b="1" dirty="0" smtClean="0">
                <a:solidFill>
                  <a:schemeClr val="tx2"/>
                </a:solidFill>
              </a:rPr>
              <a:t>Με βάση το διάγραμμα ροπών</a:t>
            </a:r>
            <a:r>
              <a:rPr lang="en-US" sz="1400" b="1" dirty="0" smtClean="0">
                <a:solidFill>
                  <a:schemeClr val="tx2"/>
                </a:solidFill>
              </a:rPr>
              <a:t>-</a:t>
            </a:r>
            <a:r>
              <a:rPr lang="el-GR" sz="1400" b="1" dirty="0" smtClean="0">
                <a:solidFill>
                  <a:schemeClr val="tx2"/>
                </a:solidFill>
              </a:rPr>
              <a:t>καμπυλοτήτων και Γενετικούς Αλγορίθμους, πραγματοποιείται ταυτοποίηση των βασικών παραμέτρων του προσομοιώματος </a:t>
            </a:r>
            <a:r>
              <a:rPr lang="en-US" sz="1400" b="1" dirty="0" smtClean="0">
                <a:solidFill>
                  <a:schemeClr val="tx2"/>
                </a:solidFill>
              </a:rPr>
              <a:t>Bouc-Wen.</a:t>
            </a:r>
            <a:endParaRPr lang="en-GB"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3" grpId="0"/>
      <p:bldP spid="14" grpId="0"/>
      <p:bldP spid="19" grpId="0"/>
      <p:bldP spid="20" grpId="0"/>
      <p:bldP spid="21" grpId="0"/>
      <p:bldP spid="22" grpId="0"/>
      <p:bldP spid="24"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Προτάσεις για Μελλοντική Έρευνα</a:t>
            </a:r>
            <a:endParaRPr lang="en-GB" sz="2400" b="1" dirty="0">
              <a:solidFill>
                <a:schemeClr val="tx2"/>
              </a:solidFill>
            </a:endParaRPr>
          </a:p>
        </p:txBody>
      </p:sp>
      <p:sp>
        <p:nvSpPr>
          <p:cNvPr id="6" name="Text Box 9"/>
          <p:cNvSpPr txBox="1">
            <a:spLocks noChangeArrowheads="1"/>
          </p:cNvSpPr>
          <p:nvPr/>
        </p:nvSpPr>
        <p:spPr bwMode="auto">
          <a:xfrm>
            <a:off x="142844" y="1928802"/>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Τροποποιημένο προσομοίωμα:</a:t>
            </a:r>
            <a:endParaRPr lang="en-GB" sz="1400" b="1" dirty="0">
              <a:solidFill>
                <a:schemeClr val="tx2"/>
              </a:solidFill>
            </a:endParaRPr>
          </a:p>
        </p:txBody>
      </p:sp>
      <p:sp>
        <p:nvSpPr>
          <p:cNvPr id="7" name="Text Box 9"/>
          <p:cNvSpPr txBox="1">
            <a:spLocks noChangeArrowheads="1"/>
          </p:cNvSpPr>
          <p:nvPr/>
        </p:nvSpPr>
        <p:spPr bwMode="auto">
          <a:xfrm>
            <a:off x="142844" y="3188143"/>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Ταυτοποίηση παραμέτρων:</a:t>
            </a:r>
            <a:endParaRPr lang="en-GB" sz="1400" b="1" dirty="0">
              <a:solidFill>
                <a:schemeClr val="tx2"/>
              </a:solidFill>
            </a:endParaRPr>
          </a:p>
        </p:txBody>
      </p:sp>
      <p:sp>
        <p:nvSpPr>
          <p:cNvPr id="8" name="Text Box 9"/>
          <p:cNvSpPr txBox="1">
            <a:spLocks noChangeArrowheads="1"/>
          </p:cNvSpPr>
          <p:nvPr/>
        </p:nvSpPr>
        <p:spPr bwMode="auto">
          <a:xfrm>
            <a:off x="142844" y="2214554"/>
            <a:ext cx="8858312" cy="954107"/>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προτεινόμενη τροποποίηση μπορεί να εφαρμοστεί σε πιο σύνθετα προσομοιώματα, τα οποία λαμβάνουν υπόψη π.χ. μείωση της αντοχής και της δυσκαμψίας</a:t>
            </a:r>
            <a:r>
              <a:rPr lang="en-US" sz="1400" dirty="0" smtClean="0"/>
              <a:t> </a:t>
            </a:r>
            <a:r>
              <a:rPr lang="el-GR" sz="1400" dirty="0" smtClean="0"/>
              <a:t>ή την διαξονική αλληλεπίδραση. Η εφαρμογή της τροποποίησης είναι εφικτή διότι εστιάζεται στο υστερητικό ελατήριο και είναι διατυπωμένη πλήρως στον χώρο </a:t>
            </a:r>
            <a:r>
              <a:rPr lang="en-US" sz="1400" i="1" dirty="0" smtClean="0"/>
              <a:t>u-z</a:t>
            </a:r>
            <a:r>
              <a:rPr lang="en-US" sz="1400" dirty="0" smtClean="0"/>
              <a:t>.</a:t>
            </a:r>
            <a:endParaRPr lang="en-GB" sz="1400" dirty="0">
              <a:solidFill>
                <a:schemeClr val="tx2"/>
              </a:solidFill>
            </a:endParaRPr>
          </a:p>
        </p:txBody>
      </p:sp>
      <p:sp>
        <p:nvSpPr>
          <p:cNvPr id="9" name="Text Box 9"/>
          <p:cNvSpPr txBox="1">
            <a:spLocks noChangeArrowheads="1"/>
          </p:cNvSpPr>
          <p:nvPr/>
        </p:nvSpPr>
        <p:spPr bwMode="auto">
          <a:xfrm>
            <a:off x="142844" y="3545333"/>
            <a:ext cx="8858312" cy="1169551"/>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Εξαιρετικά ενδιαφέρουσα είναι η εφαρμογή της προτεινόμενης μεθόδου ταυτοποίησης σε δίκτυα Η/Υ με παράλληλη εκτέλεση υπολογισμών. Κάτι τέτοιο θα οδηγήσει, βεβαίως, σε σημαντική μείωση του απαιτούμενου υπολογιστικού χρόνου. Σημαντικότερο όμως είναι ότι θα ανοίξει ο δρόμος για την ταυτοποίηση πολυβάθμιων συστημάτων, κάτι το οποίο αυτή τη στιγμή είναι πρακτικώς δύσκολο λόγω του μεγάλου υπολογιστικού κόστους.</a:t>
            </a:r>
            <a:endParaRPr lang="en-GB" sz="1400" dirty="0">
              <a:solidFill>
                <a:schemeClr val="tx2"/>
              </a:solidFill>
            </a:endParaRPr>
          </a:p>
        </p:txBody>
      </p:sp>
      <p:sp>
        <p:nvSpPr>
          <p:cNvPr id="10" name="Text Box 9"/>
          <p:cNvSpPr txBox="1">
            <a:spLocks noChangeArrowheads="1"/>
          </p:cNvSpPr>
          <p:nvPr/>
        </p:nvSpPr>
        <p:spPr bwMode="auto">
          <a:xfrm>
            <a:off x="142844" y="4786322"/>
            <a:ext cx="8858312"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l-GR" sz="1400" b="1" dirty="0" smtClean="0">
                <a:solidFill>
                  <a:schemeClr val="tx2"/>
                </a:solidFill>
              </a:rPr>
              <a:t>Δημιουργία νευρωνικού δικτύου:</a:t>
            </a:r>
            <a:endParaRPr lang="en-GB" sz="1400" b="1" dirty="0">
              <a:solidFill>
                <a:schemeClr val="tx2"/>
              </a:solidFill>
            </a:endParaRPr>
          </a:p>
        </p:txBody>
      </p:sp>
      <p:sp>
        <p:nvSpPr>
          <p:cNvPr id="11" name="Text Box 9"/>
          <p:cNvSpPr txBox="1">
            <a:spLocks noChangeArrowheads="1"/>
          </p:cNvSpPr>
          <p:nvPr/>
        </p:nvSpPr>
        <p:spPr bwMode="auto">
          <a:xfrm>
            <a:off x="142844" y="5116969"/>
            <a:ext cx="8858312" cy="1600438"/>
          </a:xfrm>
          <a:prstGeom prst="rect">
            <a:avLst/>
          </a:prstGeom>
          <a:noFill/>
          <a:ln w="12700">
            <a:noFill/>
            <a:miter lim="800000"/>
            <a:headEnd type="none" w="sm" len="sm"/>
            <a:tailEnd type="none" w="sm" len="sm"/>
          </a:ln>
        </p:spPr>
        <p:txBody>
          <a:bodyPr wrap="square">
            <a:spAutoFit/>
          </a:bodyPr>
          <a:lstStyle/>
          <a:p>
            <a:pPr marL="271463">
              <a:spcBef>
                <a:spcPct val="50000"/>
              </a:spcBef>
            </a:pPr>
            <a:r>
              <a:rPr lang="el-GR" sz="1400" dirty="0" smtClean="0"/>
              <a:t>Η προτεινόμενη μέθοδος ανάλυσης τυχαίων διατομών δίνει την δυνατότητα ταυτοποίησης βασικών παραμέτρων του προσομοιώματος χωρίς την διεξαγωγή πειραμάτων. Η ανάλυση μεγάλου πλήθους τυχαίων διατομών κατ’ αυτόν τον τρόπο και η ταξινόμησή τους με βάση διάφορα χαρακτηριστικά, όπως η μορφή, το ποσοστό οπλισμού, η ποιότητα του χάλυβα και του σκυροδέματος, η θλιπτική δύναμη κλπ., δίνουν την δυνατότητα εκπαίδευσης ενός Νευρωνικού Δικτύου. Το νευρωνικό αυτό δίκτυο θα μπορεί να αποτελεί ένα μαύρο κουτί το οποίο να δίνει τις άγνωστες τιμές των παραμέτρων του προσομοιώματος Bouc-Wen με βάση μακροσκοπικά χαρακτηριστικά της διατομής και χωρίς οποιαδήποτε ανάλυση.</a:t>
            </a:r>
            <a:endParaRPr lang="en-GB"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p:bldP spid="7" grpId="0"/>
      <p:bldP spid="8" grpId="0"/>
      <p:bldP spid="9" grpId="0"/>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2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Λογισμικό</a:t>
            </a:r>
          </a:p>
        </p:txBody>
      </p:sp>
      <p:sp>
        <p:nvSpPr>
          <p:cNvPr id="6" name="Text Box 9"/>
          <p:cNvSpPr txBox="1">
            <a:spLocks noChangeArrowheads="1"/>
          </p:cNvSpPr>
          <p:nvPr/>
        </p:nvSpPr>
        <p:spPr bwMode="auto">
          <a:xfrm>
            <a:off x="295244" y="2081202"/>
            <a:ext cx="8705912" cy="523220"/>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mySpec</a:t>
            </a:r>
            <a:r>
              <a:rPr lang="en-US" sz="1400" b="1" dirty="0" smtClean="0">
                <a:solidFill>
                  <a:schemeClr val="tx2"/>
                </a:solidFill>
              </a:rPr>
              <a:t>:</a:t>
            </a:r>
            <a:r>
              <a:rPr lang="el-GR" sz="1400" dirty="0" smtClean="0">
                <a:solidFill>
                  <a:schemeClr val="tx2"/>
                </a:solidFill>
              </a:rPr>
              <a:t> Υπολογισμός απόκρισης μονοβάθμιου ή διβάθμιου ταλαντωτή υποβαλλόμενου σε σεισμική ή άλλη διέγερση.</a:t>
            </a:r>
            <a:endParaRPr lang="en-GB" sz="1400" b="1" dirty="0">
              <a:solidFill>
                <a:schemeClr val="tx2"/>
              </a:solidFill>
            </a:endParaRPr>
          </a:p>
        </p:txBody>
      </p:sp>
      <p:sp>
        <p:nvSpPr>
          <p:cNvPr id="8" name="Text Box 9"/>
          <p:cNvSpPr txBox="1">
            <a:spLocks noChangeArrowheads="1"/>
          </p:cNvSpPr>
          <p:nvPr/>
        </p:nvSpPr>
        <p:spPr bwMode="auto">
          <a:xfrm>
            <a:off x="285720" y="2714620"/>
            <a:ext cx="8715436" cy="523220"/>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myBWDE</a:t>
            </a:r>
            <a:r>
              <a:rPr lang="en-US" sz="1400" b="1" dirty="0" smtClean="0">
                <a:solidFill>
                  <a:schemeClr val="tx2"/>
                </a:solidFill>
              </a:rPr>
              <a:t>:</a:t>
            </a:r>
            <a:r>
              <a:rPr lang="el-GR" sz="1400" dirty="0" smtClean="0">
                <a:solidFill>
                  <a:schemeClr val="tx2"/>
                </a:solidFill>
              </a:rPr>
              <a:t> Αναλυτικός υπολογισμός της αναλισκόμενης ενέργειας υστερητικών μοντέλων Bouc-Wen υπό ανακυκλιζόμενη φόρτιση.</a:t>
            </a:r>
            <a:endParaRPr lang="en-GB" sz="1400" b="1" dirty="0">
              <a:solidFill>
                <a:schemeClr val="tx2"/>
              </a:solidFill>
            </a:endParaRPr>
          </a:p>
        </p:txBody>
      </p:sp>
      <p:sp>
        <p:nvSpPr>
          <p:cNvPr id="9" name="Text Box 9"/>
          <p:cNvSpPr txBox="1">
            <a:spLocks noChangeArrowheads="1"/>
          </p:cNvSpPr>
          <p:nvPr/>
        </p:nvSpPr>
        <p:spPr bwMode="auto">
          <a:xfrm>
            <a:off x="285720" y="3286124"/>
            <a:ext cx="8715436" cy="307777"/>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myBWMod</a:t>
            </a:r>
            <a:r>
              <a:rPr lang="en-US" sz="1400" b="1" dirty="0" smtClean="0">
                <a:solidFill>
                  <a:schemeClr val="tx2"/>
                </a:solidFill>
              </a:rPr>
              <a:t>:</a:t>
            </a:r>
            <a:r>
              <a:rPr lang="el-GR" sz="1400" dirty="0" smtClean="0">
                <a:solidFill>
                  <a:schemeClr val="tx2"/>
                </a:solidFill>
              </a:rPr>
              <a:t> Υλοποίηση τροποποιημένου προσομοιώματος σε μονοβάθμια συστήματα.</a:t>
            </a:r>
            <a:endParaRPr lang="en-GB" sz="1400" b="1" dirty="0">
              <a:solidFill>
                <a:schemeClr val="tx2"/>
              </a:solidFill>
            </a:endParaRPr>
          </a:p>
        </p:txBody>
      </p:sp>
      <p:sp>
        <p:nvSpPr>
          <p:cNvPr id="10" name="Text Box 9"/>
          <p:cNvSpPr txBox="1">
            <a:spLocks noChangeArrowheads="1"/>
          </p:cNvSpPr>
          <p:nvPr/>
        </p:nvSpPr>
        <p:spPr bwMode="auto">
          <a:xfrm>
            <a:off x="295244" y="3714752"/>
            <a:ext cx="8705912" cy="523220"/>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myBWID</a:t>
            </a:r>
            <a:r>
              <a:rPr lang="en-US" sz="1400" b="1" dirty="0" smtClean="0">
                <a:solidFill>
                  <a:schemeClr val="tx2"/>
                </a:solidFill>
              </a:rPr>
              <a:t>:</a:t>
            </a:r>
            <a:r>
              <a:rPr lang="el-GR" sz="1400" dirty="0" smtClean="0">
                <a:solidFill>
                  <a:schemeClr val="tx2"/>
                </a:solidFill>
              </a:rPr>
              <a:t> Υλοποίηση προτεινόμενης μεθόδου τ</a:t>
            </a:r>
            <a:r>
              <a:rPr lang="el-GR" sz="1400" dirty="0" smtClean="0"/>
              <a:t>αυτοποίησης παραμέτρων μονοβάθμιου υστερητικού μοντέλου Bouc-Wen.</a:t>
            </a:r>
            <a:endParaRPr lang="en-GB" sz="1400" b="1" dirty="0">
              <a:solidFill>
                <a:schemeClr val="tx2"/>
              </a:solidFill>
            </a:endParaRPr>
          </a:p>
        </p:txBody>
      </p:sp>
      <p:sp>
        <p:nvSpPr>
          <p:cNvPr id="11" name="Text Box 9"/>
          <p:cNvSpPr txBox="1">
            <a:spLocks noChangeArrowheads="1"/>
          </p:cNvSpPr>
          <p:nvPr/>
        </p:nvSpPr>
        <p:spPr bwMode="auto">
          <a:xfrm>
            <a:off x="285720" y="4357694"/>
            <a:ext cx="8705912" cy="523220"/>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myBWIDPSO</a:t>
            </a:r>
            <a:r>
              <a:rPr lang="en-US" sz="1400" b="1" dirty="0" smtClean="0">
                <a:solidFill>
                  <a:schemeClr val="tx2"/>
                </a:solidFill>
              </a:rPr>
              <a:t>:</a:t>
            </a:r>
            <a:r>
              <a:rPr lang="el-GR" sz="1400" dirty="0" smtClean="0">
                <a:solidFill>
                  <a:schemeClr val="tx2"/>
                </a:solidFill>
              </a:rPr>
              <a:t> Τ</a:t>
            </a:r>
            <a:r>
              <a:rPr lang="el-GR" sz="1400" dirty="0" smtClean="0"/>
              <a:t>αυτοποίηση παραμέτρων μονοβάθμιου υστερητικού μοντέλου Bouc-Wen με την μέθοδο</a:t>
            </a:r>
            <a:r>
              <a:rPr lang="en-US" sz="1400" dirty="0" smtClean="0"/>
              <a:t> PSO (Particle Swarm Optimization)</a:t>
            </a:r>
            <a:r>
              <a:rPr lang="el-GR" sz="1400" dirty="0" smtClean="0"/>
              <a:t>.</a:t>
            </a:r>
            <a:endParaRPr lang="en-GB" sz="1400" b="1" dirty="0">
              <a:solidFill>
                <a:schemeClr val="tx2"/>
              </a:solidFill>
            </a:endParaRPr>
          </a:p>
        </p:txBody>
      </p:sp>
      <p:sp>
        <p:nvSpPr>
          <p:cNvPr id="12" name="Text Box 9"/>
          <p:cNvSpPr txBox="1">
            <a:spLocks noChangeArrowheads="1"/>
          </p:cNvSpPr>
          <p:nvPr/>
        </p:nvSpPr>
        <p:spPr bwMode="auto">
          <a:xfrm>
            <a:off x="285720" y="5000636"/>
            <a:ext cx="8705912" cy="738664"/>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myBiaxial</a:t>
            </a:r>
            <a:r>
              <a:rPr lang="en-US" sz="1400" b="1" dirty="0" smtClean="0">
                <a:solidFill>
                  <a:schemeClr val="tx2"/>
                </a:solidFill>
              </a:rPr>
              <a:t>:</a:t>
            </a:r>
            <a:r>
              <a:rPr lang="el-GR" sz="1400" dirty="0" smtClean="0">
                <a:solidFill>
                  <a:schemeClr val="tx2"/>
                </a:solidFill>
              </a:rPr>
              <a:t> </a:t>
            </a:r>
            <a:r>
              <a:rPr lang="el-GR" sz="1400" dirty="0" smtClean="0"/>
              <a:t>Υπολογισμός αντοχής σύνθετης διατομής σε διαξονική κάμψη και αξονική φόρτιση. Υπολογισμός διαγραμμάτων ροπών – καμπυλοτήτων</a:t>
            </a:r>
            <a:r>
              <a:rPr lang="en-US" sz="1400" dirty="0" smtClean="0"/>
              <a:t>, </a:t>
            </a:r>
            <a:r>
              <a:rPr lang="el-GR" sz="1400" dirty="0" smtClean="0"/>
              <a:t>διαγραμμάτων αλληλεπίδρασης και επιφανειών αστοχίας. Υπολογισμός παραμορφωμένης κατάστασης υπό δεδομένη </a:t>
            </a:r>
            <a:r>
              <a:rPr lang="el-GR" sz="1400" smtClean="0"/>
              <a:t>εξωτερική φόρτιση.</a:t>
            </a:r>
            <a:endParaRPr lang="en-GB" sz="1400" b="1" dirty="0">
              <a:solidFill>
                <a:schemeClr val="tx2"/>
              </a:solidFill>
            </a:endParaRPr>
          </a:p>
        </p:txBody>
      </p:sp>
      <p:sp>
        <p:nvSpPr>
          <p:cNvPr id="14" name="Text Box 9"/>
          <p:cNvSpPr txBox="1">
            <a:spLocks noChangeArrowheads="1"/>
          </p:cNvSpPr>
          <p:nvPr/>
        </p:nvSpPr>
        <p:spPr bwMode="auto">
          <a:xfrm>
            <a:off x="285720" y="5857892"/>
            <a:ext cx="8705912" cy="738664"/>
          </a:xfrm>
          <a:prstGeom prst="rect">
            <a:avLst/>
          </a:prstGeom>
          <a:noFill/>
          <a:ln w="12700">
            <a:noFill/>
            <a:miter lim="800000"/>
            <a:headEnd type="none" w="sm" len="sm"/>
            <a:tailEnd type="none" w="sm" len="sm"/>
          </a:ln>
        </p:spPr>
        <p:txBody>
          <a:bodyPr wrap="square">
            <a:spAutoFit/>
          </a:bodyPr>
          <a:lstStyle/>
          <a:p>
            <a:pPr indent="271463">
              <a:spcBef>
                <a:spcPct val="50000"/>
              </a:spcBef>
              <a:buFont typeface="Wingdings" pitchFamily="2" charset="2"/>
              <a:buChar char="q"/>
            </a:pPr>
            <a:r>
              <a:rPr lang="en-US" sz="1400" b="1" dirty="0" err="1" smtClean="0">
                <a:solidFill>
                  <a:schemeClr val="tx2"/>
                </a:solidFill>
              </a:rPr>
              <a:t>Plastique</a:t>
            </a:r>
            <a:r>
              <a:rPr lang="en-US" sz="1400" b="1" dirty="0" smtClean="0">
                <a:solidFill>
                  <a:schemeClr val="tx2"/>
                </a:solidFill>
              </a:rPr>
              <a:t>: </a:t>
            </a:r>
            <a:r>
              <a:rPr lang="el-GR" sz="1400" dirty="0" smtClean="0">
                <a:solidFill>
                  <a:schemeClr val="tx2"/>
                </a:solidFill>
              </a:rPr>
              <a:t>Υλοποίηση της προτεινόμενης τροποποίησης του προσομοιώματος </a:t>
            </a:r>
            <a:r>
              <a:rPr lang="en-US" sz="1400" dirty="0" smtClean="0">
                <a:solidFill>
                  <a:schemeClr val="tx2"/>
                </a:solidFill>
              </a:rPr>
              <a:t>Bouc-Wen </a:t>
            </a:r>
            <a:r>
              <a:rPr lang="el-GR" sz="1400" dirty="0" smtClean="0">
                <a:solidFill>
                  <a:schemeClr val="tx2"/>
                </a:solidFill>
              </a:rPr>
              <a:t>στο </a:t>
            </a:r>
            <a:r>
              <a:rPr lang="el-GR" sz="1400" smtClean="0">
                <a:solidFill>
                  <a:schemeClr val="tx2"/>
                </a:solidFill>
              </a:rPr>
              <a:t>πρόγραμμα δυναμικής </a:t>
            </a:r>
            <a:r>
              <a:rPr lang="el-GR" sz="1400" dirty="0" smtClean="0">
                <a:solidFill>
                  <a:schemeClr val="tx2"/>
                </a:solidFill>
              </a:rPr>
              <a:t>ανάλυσης </a:t>
            </a:r>
            <a:r>
              <a:rPr lang="en-US" sz="1400" dirty="0" err="1" smtClean="0">
                <a:solidFill>
                  <a:schemeClr val="tx2"/>
                </a:solidFill>
              </a:rPr>
              <a:t>Plastique</a:t>
            </a:r>
            <a:r>
              <a:rPr lang="en-US" sz="1400" dirty="0" smtClean="0">
                <a:solidFill>
                  <a:schemeClr val="tx2"/>
                </a:solidFill>
              </a:rPr>
              <a:t> </a:t>
            </a:r>
            <a:r>
              <a:rPr lang="el-GR" sz="1400" dirty="0" smtClean="0">
                <a:solidFill>
                  <a:schemeClr val="tx2"/>
                </a:solidFill>
              </a:rPr>
              <a:t>που αναπτύσσεται από την ερευνητική ομάδα του καθηγητή κ. Κουμούση</a:t>
            </a:r>
            <a:r>
              <a:rPr lang="el-GR" sz="1400" dirty="0" smtClean="0"/>
              <a:t>.</a:t>
            </a:r>
            <a:endParaRPr lang="en-GB" sz="14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par>
                          <p:cTn id="31" fill="hold">
                            <p:stCondLst>
                              <p:cond delay="5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p:bldP spid="8" grpId="0"/>
      <p:bldP spid="9" grpId="0"/>
      <p:bldP spid="10" grpId="0"/>
      <p:bldP spid="11" grpId="0"/>
      <p:bldP spid="12" grpId="0"/>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15" name="Text Box 9"/>
          <p:cNvSpPr txBox="1">
            <a:spLocks noChangeArrowheads="1"/>
          </p:cNvSpPr>
          <p:nvPr/>
        </p:nvSpPr>
        <p:spPr bwMode="auto">
          <a:xfrm>
            <a:off x="142844" y="3120094"/>
            <a:ext cx="8858312" cy="523220"/>
          </a:xfrm>
          <a:prstGeom prst="rect">
            <a:avLst/>
          </a:prstGeom>
          <a:noFill/>
          <a:ln w="12700">
            <a:noFill/>
            <a:miter lim="800000"/>
            <a:headEnd type="none" w="sm" len="sm"/>
            <a:tailEnd type="none" w="sm" len="sm"/>
          </a:ln>
        </p:spPr>
        <p:txBody>
          <a:bodyPr wrap="square">
            <a:spAutoFit/>
          </a:bodyPr>
          <a:lstStyle/>
          <a:p>
            <a:pPr marL="271463" algn="ctr">
              <a:spcBef>
                <a:spcPct val="50000"/>
              </a:spcBef>
            </a:pPr>
            <a:r>
              <a:rPr lang="el-GR" sz="2800" b="1" dirty="0" smtClean="0"/>
              <a:t>Ευχαριστώ για την προσοχή σας!</a:t>
            </a:r>
            <a:endParaRPr lang="en-GB" sz="2800" b="1"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6"/>
          <p:cNvSpPr txBox="1">
            <a:spLocks noChangeArrowheads="1"/>
          </p:cNvSpPr>
          <p:nvPr/>
        </p:nvSpPr>
        <p:spPr bwMode="auto">
          <a:xfrm>
            <a:off x="1071538" y="333375"/>
            <a:ext cx="7267580"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Διάρθρωση της παρουσίασης</a:t>
            </a:r>
            <a:endParaRPr lang="en-GB" sz="2400" b="1" dirty="0">
              <a:solidFill>
                <a:schemeClr val="tx2"/>
              </a:solidFill>
            </a:endParaRPr>
          </a:p>
        </p:txBody>
      </p:sp>
      <p:sp>
        <p:nvSpPr>
          <p:cNvPr id="24" name="Rounded Rectangle 23"/>
          <p:cNvSpPr/>
          <p:nvPr/>
        </p:nvSpPr>
        <p:spPr bwMode="auto">
          <a:xfrm>
            <a:off x="1176314" y="4357694"/>
            <a:ext cx="4286280" cy="708034"/>
          </a:xfrm>
          <a:prstGeom prst="roundRect">
            <a:avLst/>
          </a:prstGeom>
          <a:solidFill>
            <a:schemeClr val="accent5"/>
          </a:solidFill>
          <a:ln>
            <a:headEnd type="none" w="sm" len="sm"/>
            <a:tailEnd type="none" w="sm" len="sm"/>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pPr marR="0" indent="0" algn="ctr" fontAlgn="base">
              <a:lnSpc>
                <a:spcPct val="100000"/>
              </a:lnSpc>
              <a:spcBef>
                <a:spcPct val="0"/>
              </a:spcBef>
              <a:spcAft>
                <a:spcPct val="0"/>
              </a:spcAft>
              <a:buClrTx/>
              <a:buSzTx/>
              <a:buFontTx/>
              <a:buNone/>
              <a:tabLst/>
            </a:pPr>
            <a:r>
              <a:rPr lang="en-US" b="1" dirty="0" smtClean="0">
                <a:solidFill>
                  <a:srgbClr val="4D4D4D"/>
                </a:solidFill>
              </a:rPr>
              <a:t>V. </a:t>
            </a:r>
            <a:r>
              <a:rPr lang="el-GR" b="1" dirty="0" smtClean="0">
                <a:solidFill>
                  <a:srgbClr val="4D4D4D"/>
                </a:solidFill>
              </a:rPr>
              <a:t>Ταυτοποίηση παραμέτρων</a:t>
            </a:r>
          </a:p>
        </p:txBody>
      </p:sp>
      <p:sp>
        <p:nvSpPr>
          <p:cNvPr id="26" name="Rounded Rectangle 25"/>
          <p:cNvSpPr/>
          <p:nvPr/>
        </p:nvSpPr>
        <p:spPr bwMode="auto">
          <a:xfrm>
            <a:off x="1176314" y="5572140"/>
            <a:ext cx="4286280" cy="714380"/>
          </a:xfrm>
          <a:prstGeom prst="roundRect">
            <a:avLst/>
          </a:prstGeom>
          <a:solidFill>
            <a:schemeClr val="accent5"/>
          </a:solidFill>
          <a:ln>
            <a:headEnd type="none" w="sm" len="sm"/>
            <a:tailEnd type="none" w="sm" len="sm"/>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pPr marR="0" indent="0" algn="ctr" fontAlgn="base">
              <a:lnSpc>
                <a:spcPct val="100000"/>
              </a:lnSpc>
              <a:spcBef>
                <a:spcPct val="0"/>
              </a:spcBef>
              <a:spcAft>
                <a:spcPct val="0"/>
              </a:spcAft>
              <a:buClrTx/>
              <a:buSzTx/>
              <a:buFontTx/>
              <a:buNone/>
              <a:tabLst/>
            </a:pPr>
            <a:r>
              <a:rPr lang="en-US" b="1" dirty="0" smtClean="0">
                <a:solidFill>
                  <a:srgbClr val="4D4D4D"/>
                </a:solidFill>
              </a:rPr>
              <a:t>VI. </a:t>
            </a:r>
            <a:r>
              <a:rPr lang="el-GR" b="1" dirty="0" smtClean="0">
                <a:solidFill>
                  <a:srgbClr val="4D4D4D"/>
                </a:solidFill>
              </a:rPr>
              <a:t>Προσομοιώματα ινών</a:t>
            </a:r>
          </a:p>
        </p:txBody>
      </p:sp>
      <p:sp>
        <p:nvSpPr>
          <p:cNvPr id="30" name="Rounded Rectangle 29"/>
          <p:cNvSpPr/>
          <p:nvPr/>
        </p:nvSpPr>
        <p:spPr bwMode="auto">
          <a:xfrm>
            <a:off x="76169" y="2285992"/>
            <a:ext cx="6500858" cy="1571636"/>
          </a:xfrm>
          <a:prstGeom prst="roundRect">
            <a:avLst/>
          </a:prstGeom>
          <a:solidFill>
            <a:schemeClr val="accent5"/>
          </a:solidFill>
          <a:ln>
            <a:headEnd type="none" w="sm" len="sm"/>
            <a:tailEnd type="none" w="sm" len="sm"/>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pPr algn="ctr" fontAlgn="base">
              <a:spcBef>
                <a:spcPct val="0"/>
              </a:spcBef>
              <a:spcAft>
                <a:spcPct val="0"/>
              </a:spcAft>
            </a:pPr>
            <a:r>
              <a:rPr lang="el-GR" b="1" dirty="0" smtClean="0">
                <a:solidFill>
                  <a:srgbClr val="4D4D4D"/>
                </a:solidFill>
              </a:rPr>
              <a:t>Υστερητικό προσομοίωμα</a:t>
            </a:r>
            <a:r>
              <a:rPr lang="en-US" b="1" dirty="0" smtClean="0">
                <a:solidFill>
                  <a:srgbClr val="4D4D4D"/>
                </a:solidFill>
              </a:rPr>
              <a:t> Bouc-Wen</a:t>
            </a:r>
          </a:p>
          <a:p>
            <a:pPr marL="400050" indent="-400050" fontAlgn="base">
              <a:spcBef>
                <a:spcPct val="0"/>
              </a:spcBef>
              <a:spcAft>
                <a:spcPct val="0"/>
              </a:spcAft>
              <a:buFont typeface="+mj-lt"/>
              <a:buAutoNum type="romanUcPeriod"/>
            </a:pPr>
            <a:r>
              <a:rPr lang="el-GR" b="1" dirty="0" smtClean="0">
                <a:solidFill>
                  <a:srgbClr val="4D4D4D"/>
                </a:solidFill>
              </a:rPr>
              <a:t>Απόκριση</a:t>
            </a:r>
          </a:p>
          <a:p>
            <a:pPr marL="400050" indent="-400050" fontAlgn="base">
              <a:spcBef>
                <a:spcPct val="0"/>
              </a:spcBef>
              <a:spcAft>
                <a:spcPct val="0"/>
              </a:spcAft>
              <a:buFont typeface="+mj-lt"/>
              <a:buAutoNum type="romanUcPeriod"/>
            </a:pPr>
            <a:r>
              <a:rPr lang="el-GR" b="1" dirty="0" smtClean="0">
                <a:solidFill>
                  <a:srgbClr val="4D4D4D"/>
                </a:solidFill>
              </a:rPr>
              <a:t>Αναλισκόμενη ενέργεια</a:t>
            </a:r>
          </a:p>
          <a:p>
            <a:pPr marL="400050" indent="-400050" fontAlgn="base">
              <a:spcBef>
                <a:spcPct val="0"/>
              </a:spcBef>
              <a:spcAft>
                <a:spcPct val="0"/>
              </a:spcAft>
              <a:buFont typeface="+mj-lt"/>
              <a:buAutoNum type="romanUcPeriod"/>
            </a:pPr>
            <a:r>
              <a:rPr lang="el-GR" b="1" dirty="0" smtClean="0">
                <a:solidFill>
                  <a:srgbClr val="4D4D4D"/>
                </a:solidFill>
              </a:rPr>
              <a:t>Επισήμανση και ποσοτικοποίηση μειονεκτημάτων</a:t>
            </a:r>
          </a:p>
          <a:p>
            <a:pPr marL="400050" indent="-400050" fontAlgn="base">
              <a:spcBef>
                <a:spcPct val="0"/>
              </a:spcBef>
              <a:spcAft>
                <a:spcPct val="0"/>
              </a:spcAft>
              <a:buFont typeface="+mj-lt"/>
              <a:buAutoNum type="romanUcPeriod"/>
            </a:pPr>
            <a:r>
              <a:rPr lang="el-GR" b="1" dirty="0" smtClean="0">
                <a:solidFill>
                  <a:srgbClr val="4D4D4D"/>
                </a:solidFill>
              </a:rPr>
              <a:t>Αντιμετώπιση μειονεκτημάτων (τροπ. προσομοίωμα)</a:t>
            </a:r>
          </a:p>
        </p:txBody>
      </p:sp>
      <p:sp>
        <p:nvSpPr>
          <p:cNvPr id="33" name="Rounded Rectangle 32"/>
          <p:cNvSpPr/>
          <p:nvPr/>
        </p:nvSpPr>
        <p:spPr bwMode="auto">
          <a:xfrm>
            <a:off x="7215206" y="3714752"/>
            <a:ext cx="1857388" cy="1143008"/>
          </a:xfrm>
          <a:prstGeom prst="roundRect">
            <a:avLst/>
          </a:prstGeom>
          <a:solidFill>
            <a:schemeClr val="accent5"/>
          </a:solidFill>
          <a:ln>
            <a:headEnd type="none" w="sm" len="sm"/>
            <a:tailEnd type="none" w="sm" len="sm"/>
          </a:ln>
        </p:spPr>
        <p:style>
          <a:lnRef idx="1">
            <a:schemeClr val="accent5"/>
          </a:lnRef>
          <a:fillRef idx="3">
            <a:schemeClr val="accent5"/>
          </a:fillRef>
          <a:effectRef idx="2">
            <a:schemeClr val="accent5"/>
          </a:effectRef>
          <a:fontRef idx="minor">
            <a:schemeClr val="lt1"/>
          </a:fontRef>
        </p:style>
        <p:txBody>
          <a:bodyPr vert="horz" wrap="non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b="1" dirty="0" smtClean="0">
                <a:solidFill>
                  <a:srgbClr val="4D4D4D"/>
                </a:solidFill>
              </a:rPr>
              <a:t>VII. </a:t>
            </a:r>
            <a:r>
              <a:rPr lang="el-GR" b="1" dirty="0" smtClean="0">
                <a:solidFill>
                  <a:srgbClr val="4D4D4D"/>
                </a:solidFill>
              </a:rPr>
              <a:t>Εφαρμογή </a:t>
            </a:r>
          </a:p>
          <a:p>
            <a:pPr marL="0" marR="0" indent="0" algn="ctr" defTabSz="914400" rtl="0" eaLnBrk="1" fontAlgn="base" latinLnBrk="0" hangingPunct="1">
              <a:lnSpc>
                <a:spcPct val="100000"/>
              </a:lnSpc>
              <a:spcBef>
                <a:spcPct val="0"/>
              </a:spcBef>
              <a:spcAft>
                <a:spcPct val="0"/>
              </a:spcAft>
              <a:buClrTx/>
              <a:buSzTx/>
              <a:buFontTx/>
              <a:buNone/>
              <a:tabLst/>
            </a:pPr>
            <a:r>
              <a:rPr lang="el-GR" b="1" dirty="0" smtClean="0">
                <a:solidFill>
                  <a:srgbClr val="4D4D4D"/>
                </a:solidFill>
              </a:rPr>
              <a:t>σε πολυώροφα</a:t>
            </a:r>
          </a:p>
          <a:p>
            <a:pPr marL="0" marR="0" indent="0" algn="ctr" defTabSz="914400" rtl="0" eaLnBrk="1" fontAlgn="base" latinLnBrk="0" hangingPunct="1">
              <a:lnSpc>
                <a:spcPct val="100000"/>
              </a:lnSpc>
              <a:spcBef>
                <a:spcPct val="0"/>
              </a:spcBef>
              <a:spcAft>
                <a:spcPct val="0"/>
              </a:spcAft>
              <a:buClrTx/>
              <a:buSzTx/>
              <a:buFontTx/>
              <a:buNone/>
              <a:tabLst/>
            </a:pPr>
            <a:r>
              <a:rPr lang="el-GR" b="1" dirty="0" smtClean="0">
                <a:solidFill>
                  <a:srgbClr val="4D4D4D"/>
                </a:solidFill>
              </a:rPr>
              <a:t> κτίρια Ω/Σ</a:t>
            </a:r>
          </a:p>
        </p:txBody>
      </p:sp>
      <p:sp>
        <p:nvSpPr>
          <p:cNvPr id="10" name="Right Arrow 9"/>
          <p:cNvSpPr/>
          <p:nvPr/>
        </p:nvSpPr>
        <p:spPr bwMode="auto">
          <a:xfrm rot="16200000">
            <a:off x="3069421" y="3893347"/>
            <a:ext cx="500066" cy="428628"/>
          </a:xfrm>
          <a:prstGeom prst="rightArrow">
            <a:avLst>
              <a:gd name="adj1" fmla="val 50000"/>
              <a:gd name="adj2" fmla="val 33408"/>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ight Arrow 10"/>
          <p:cNvSpPr/>
          <p:nvPr/>
        </p:nvSpPr>
        <p:spPr bwMode="auto">
          <a:xfrm rot="16200000">
            <a:off x="3069421" y="5107793"/>
            <a:ext cx="500066" cy="428628"/>
          </a:xfrm>
          <a:prstGeom prst="rightArrow">
            <a:avLst>
              <a:gd name="adj1" fmla="val 50000"/>
              <a:gd name="adj2" fmla="val 33408"/>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ight Arrow Callout 11"/>
          <p:cNvSpPr/>
          <p:nvPr/>
        </p:nvSpPr>
        <p:spPr bwMode="auto">
          <a:xfrm>
            <a:off x="6715140" y="2285992"/>
            <a:ext cx="500066" cy="4000528"/>
          </a:xfrm>
          <a:prstGeom prst="rightArrowCallout">
            <a:avLst>
              <a:gd name="adj1" fmla="val 42883"/>
              <a:gd name="adj2" fmla="val 46005"/>
              <a:gd name="adj3" fmla="val 29021"/>
              <a:gd name="adj4" fmla="val 28681"/>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animBg="1"/>
      <p:bldP spid="26" grpId="0" animBg="1"/>
      <p:bldP spid="30" grpId="0" animBg="1"/>
      <p:bldP spid="33"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l-GR"/>
          </a:p>
        </p:txBody>
      </p:sp>
      <p:sp>
        <p:nvSpPr>
          <p:cNvPr id="7" name="Text Box 11"/>
          <p:cNvSpPr txBox="1">
            <a:spLocks noChangeArrowheads="1"/>
          </p:cNvSpPr>
          <p:nvPr/>
        </p:nvSpPr>
        <p:spPr bwMode="auto">
          <a:xfrm>
            <a:off x="142844" y="2928934"/>
            <a:ext cx="8864600" cy="1338828"/>
          </a:xfrm>
          <a:prstGeom prst="rect">
            <a:avLst/>
          </a:prstGeom>
          <a:noFill/>
          <a:ln w="12700">
            <a:noFill/>
            <a:miter lim="800000"/>
            <a:headEnd type="none" w="sm" len="sm"/>
            <a:tailEnd type="none" w="sm" len="sm"/>
          </a:ln>
          <a:effectLst/>
        </p:spPr>
        <p:txBody>
          <a:bodyPr>
            <a:spAutoFit/>
          </a:bodyPr>
          <a:lstStyle/>
          <a:p>
            <a:pPr>
              <a:spcBef>
                <a:spcPct val="50000"/>
              </a:spcBef>
            </a:pPr>
            <a:r>
              <a:rPr lang="el-GR" dirty="0">
                <a:solidFill>
                  <a:schemeClr val="tx2"/>
                </a:solidFill>
              </a:rPr>
              <a:t>Η υστέρηση απαντάται σε πολλά φυσικά φαινόμενα, όπως η πλαστικότητα, ο μαγνητισμός, η υπεραγωγιμότητα κ.α</a:t>
            </a:r>
            <a:r>
              <a:rPr lang="el-GR" dirty="0" smtClean="0">
                <a:solidFill>
                  <a:schemeClr val="tx2"/>
                </a:solidFill>
              </a:rPr>
              <a:t>. </a:t>
            </a:r>
          </a:p>
          <a:p>
            <a:pPr>
              <a:spcBef>
                <a:spcPct val="50000"/>
              </a:spcBef>
            </a:pPr>
            <a:r>
              <a:rPr lang="el-GR" dirty="0" smtClean="0">
                <a:solidFill>
                  <a:schemeClr val="tx2"/>
                </a:solidFill>
              </a:rPr>
              <a:t>Η έννοια της υστέρησης χρησιμοποιείται σε διάφορους κλάδους της Επιστήμης, από την Μηχανική και την Χημεία ως την Βιολογία και την Πειραματική Ψυχολογία.</a:t>
            </a:r>
            <a:endParaRPr lang="en-US" dirty="0" smtClean="0">
              <a:solidFill>
                <a:schemeClr val="tx2"/>
              </a:solidFill>
            </a:endParaRPr>
          </a:p>
        </p:txBody>
      </p:sp>
      <p:sp>
        <p:nvSpPr>
          <p:cNvPr id="8" name="Text Box 12"/>
          <p:cNvSpPr txBox="1">
            <a:spLocks noChangeArrowheads="1"/>
          </p:cNvSpPr>
          <p:nvPr/>
        </p:nvSpPr>
        <p:spPr bwMode="auto">
          <a:xfrm>
            <a:off x="142844" y="1785926"/>
            <a:ext cx="8864600" cy="646331"/>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b="1" dirty="0">
                <a:solidFill>
                  <a:schemeClr val="tx2"/>
                </a:solidFill>
              </a:rPr>
              <a:t>Υστέρηση</a:t>
            </a:r>
            <a:r>
              <a:rPr lang="el-GR" dirty="0">
                <a:solidFill>
                  <a:schemeClr val="tx2"/>
                </a:solidFill>
              </a:rPr>
              <a:t>: φαινόμενο με μνήμη του οποίου η συμπεριφορά είναι ανεξάρτητη από την </a:t>
            </a:r>
            <a:r>
              <a:rPr lang="el-GR" dirty="0" smtClean="0">
                <a:solidFill>
                  <a:schemeClr val="tx2"/>
                </a:solidFill>
              </a:rPr>
              <a:t>ταχύτητα - συχνότητα επιβολής της φόρτισης.</a:t>
            </a:r>
            <a:endParaRPr lang="en-US" dirty="0">
              <a:solidFill>
                <a:schemeClr val="tx2"/>
              </a:solidFill>
            </a:endParaRPr>
          </a:p>
        </p:txBody>
      </p:sp>
      <p:sp>
        <p:nvSpPr>
          <p:cNvPr id="9" name="Text Box 13"/>
          <p:cNvSpPr txBox="1">
            <a:spLocks noChangeArrowheads="1"/>
          </p:cNvSpPr>
          <p:nvPr/>
        </p:nvSpPr>
        <p:spPr bwMode="auto">
          <a:xfrm>
            <a:off x="142844" y="2508895"/>
            <a:ext cx="8864600" cy="369332"/>
          </a:xfrm>
          <a:prstGeom prst="rect">
            <a:avLst/>
          </a:prstGeom>
          <a:noFill/>
          <a:ln w="12700">
            <a:noFill/>
            <a:miter lim="800000"/>
            <a:headEnd type="none" w="sm" len="sm"/>
            <a:tailEnd type="none" w="sm" len="sm"/>
          </a:ln>
          <a:effectLst/>
        </p:spPr>
        <p:txBody>
          <a:bodyPr>
            <a:spAutoFit/>
          </a:bodyPr>
          <a:lstStyle/>
          <a:p>
            <a:pPr algn="ctr">
              <a:spcBef>
                <a:spcPct val="50000"/>
              </a:spcBef>
              <a:buFont typeface="Wingdings" pitchFamily="2" charset="2"/>
              <a:buNone/>
            </a:pPr>
            <a:r>
              <a:rPr lang="en-US" b="1" dirty="0">
                <a:solidFill>
                  <a:schemeClr val="tx2"/>
                </a:solidFill>
              </a:rPr>
              <a:t>Hysteresis = rate independent memory effect </a:t>
            </a:r>
            <a:r>
              <a:rPr lang="en-US" b="1" baseline="30000" dirty="0">
                <a:solidFill>
                  <a:schemeClr val="tx2"/>
                </a:solidFill>
              </a:rPr>
              <a:t>[1]</a:t>
            </a:r>
            <a:r>
              <a:rPr lang="el-GR" dirty="0">
                <a:solidFill>
                  <a:schemeClr val="tx2"/>
                </a:solidFill>
              </a:rPr>
              <a:t>.</a:t>
            </a:r>
            <a:endParaRPr lang="en-US" dirty="0">
              <a:solidFill>
                <a:schemeClr val="tx2"/>
              </a:solidFill>
            </a:endParaRPr>
          </a:p>
        </p:txBody>
      </p:sp>
      <p:sp>
        <p:nvSpPr>
          <p:cNvPr id="10" name="Text Box 14"/>
          <p:cNvSpPr txBox="1">
            <a:spLocks noChangeArrowheads="1"/>
          </p:cNvSpPr>
          <p:nvPr/>
        </p:nvSpPr>
        <p:spPr bwMode="auto">
          <a:xfrm>
            <a:off x="142844" y="6215082"/>
            <a:ext cx="8405813" cy="307777"/>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n-US" sz="1400" dirty="0">
                <a:solidFill>
                  <a:schemeClr val="tx2"/>
                </a:solidFill>
              </a:rPr>
              <a:t>[1] </a:t>
            </a:r>
            <a:r>
              <a:rPr lang="el-GR" sz="1400" dirty="0"/>
              <a:t>Visintin, A. “Differential models of hysteresis”, Springer-Verlag, Berlin, 1994.</a:t>
            </a:r>
            <a:endParaRPr lang="en-US" sz="1400" dirty="0">
              <a:solidFill>
                <a:schemeClr val="tx2"/>
              </a:solidFill>
            </a:endParaRPr>
          </a:p>
        </p:txBody>
      </p:sp>
      <p:sp>
        <p:nvSpPr>
          <p:cNvPr id="11" name="Text Box 15"/>
          <p:cNvSpPr txBox="1">
            <a:spLocks noChangeArrowheads="1"/>
          </p:cNvSpPr>
          <p:nvPr/>
        </p:nvSpPr>
        <p:spPr bwMode="auto">
          <a:xfrm>
            <a:off x="142844" y="4389318"/>
            <a:ext cx="8864600" cy="1754326"/>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l-GR" b="1" dirty="0">
                <a:solidFill>
                  <a:schemeClr val="tx2"/>
                </a:solidFill>
              </a:rPr>
              <a:t>Σχετικά με θέματα Πολιτικού Μηχανικού:</a:t>
            </a:r>
          </a:p>
          <a:p>
            <a:pPr>
              <a:spcBef>
                <a:spcPct val="50000"/>
              </a:spcBef>
              <a:buFont typeface="Wingdings" pitchFamily="2" charset="2"/>
              <a:buNone/>
            </a:pPr>
            <a:r>
              <a:rPr lang="el-GR" dirty="0">
                <a:solidFill>
                  <a:schemeClr val="tx2"/>
                </a:solidFill>
              </a:rPr>
              <a:t>Με βάση πλήθος πειραματικών δεδομένων προκύπτει ότι </a:t>
            </a:r>
            <a:r>
              <a:rPr lang="el-GR" b="1" dirty="0">
                <a:solidFill>
                  <a:schemeClr val="tx2"/>
                </a:solidFill>
              </a:rPr>
              <a:t>η εσωτερική απόσβεση πολλών υλικών και κατασκευών είναι γενικά ανεξάρτητη από την συχνότητα της </a:t>
            </a:r>
            <a:r>
              <a:rPr lang="el-GR" b="1" dirty="0" smtClean="0">
                <a:solidFill>
                  <a:schemeClr val="tx2"/>
                </a:solidFill>
              </a:rPr>
              <a:t>φόρτισης</a:t>
            </a:r>
            <a:r>
              <a:rPr lang="en-US" b="1" dirty="0" smtClean="0">
                <a:solidFill>
                  <a:schemeClr val="tx2"/>
                </a:solidFill>
              </a:rPr>
              <a:t> </a:t>
            </a:r>
            <a:r>
              <a:rPr lang="en-US" b="1" baseline="30000" dirty="0" smtClean="0">
                <a:solidFill>
                  <a:schemeClr val="tx2"/>
                </a:solidFill>
              </a:rPr>
              <a:t>[2]</a:t>
            </a:r>
            <a:r>
              <a:rPr lang="el-GR" dirty="0" smtClean="0">
                <a:solidFill>
                  <a:schemeClr val="tx2"/>
                </a:solidFill>
              </a:rPr>
              <a:t>.</a:t>
            </a:r>
            <a:endParaRPr lang="en-US" dirty="0" smtClean="0">
              <a:solidFill>
                <a:schemeClr val="tx2"/>
              </a:solidFill>
            </a:endParaRPr>
          </a:p>
          <a:p>
            <a:pPr>
              <a:spcBef>
                <a:spcPct val="50000"/>
              </a:spcBef>
              <a:buFont typeface="Wingdings" pitchFamily="2" charset="2"/>
              <a:buNone/>
            </a:pPr>
            <a:r>
              <a:rPr lang="el-GR" dirty="0" smtClean="0">
                <a:solidFill>
                  <a:schemeClr val="tx2"/>
                </a:solidFill>
              </a:rPr>
              <a:t>Η </a:t>
            </a:r>
            <a:r>
              <a:rPr lang="el-GR" dirty="0">
                <a:solidFill>
                  <a:schemeClr val="tx2"/>
                </a:solidFill>
              </a:rPr>
              <a:t>υστερητική απόσβεση </a:t>
            </a:r>
            <a:r>
              <a:rPr lang="el-GR" dirty="0" smtClean="0">
                <a:solidFill>
                  <a:schemeClr val="tx2"/>
                </a:solidFill>
              </a:rPr>
              <a:t>κυριαρχεί, </a:t>
            </a:r>
            <a:r>
              <a:rPr lang="el-GR" dirty="0">
                <a:solidFill>
                  <a:schemeClr val="tx2"/>
                </a:solidFill>
              </a:rPr>
              <a:t>ιδιαίτερα όταν οι ταχύτητες είναι μικρές.</a:t>
            </a:r>
            <a:endParaRPr lang="en-US" dirty="0">
              <a:solidFill>
                <a:schemeClr val="tx2"/>
              </a:solidFill>
            </a:endParaRPr>
          </a:p>
        </p:txBody>
      </p:sp>
      <p:sp>
        <p:nvSpPr>
          <p:cNvPr id="13" name="Text Box 6"/>
          <p:cNvSpPr txBox="1">
            <a:spLocks noChangeArrowheads="1"/>
          </p:cNvSpPr>
          <p:nvPr/>
        </p:nvSpPr>
        <p:spPr bwMode="auto">
          <a:xfrm>
            <a:off x="2214546" y="333375"/>
            <a:ext cx="6124572" cy="931863"/>
          </a:xfrm>
          <a:prstGeom prst="rect">
            <a:avLst/>
          </a:prstGeom>
          <a:noFill/>
          <a:ln w="12700">
            <a:noFill/>
            <a:miter lim="800000"/>
            <a:headEnd type="none" w="sm" len="sm"/>
            <a:tailEnd type="none" w="sm" len="sm"/>
          </a:ln>
        </p:spPr>
        <p:txBody>
          <a:bodyPr/>
          <a:lstStyle/>
          <a:p>
            <a:pPr algn="r">
              <a:spcBef>
                <a:spcPct val="50000"/>
              </a:spcBef>
            </a:pPr>
            <a:r>
              <a:rPr lang="el-GR" sz="2400" b="1" dirty="0" smtClean="0">
                <a:solidFill>
                  <a:schemeClr val="tx2"/>
                </a:solidFill>
              </a:rPr>
              <a:t>Εισαγωγή:</a:t>
            </a:r>
          </a:p>
          <a:p>
            <a:pPr algn="r">
              <a:spcBef>
                <a:spcPct val="50000"/>
              </a:spcBef>
            </a:pPr>
            <a:r>
              <a:rPr lang="el-GR" sz="2400" b="1" dirty="0" smtClean="0">
                <a:solidFill>
                  <a:schemeClr val="tx2"/>
                </a:solidFill>
              </a:rPr>
              <a:t>Υστέρηση</a:t>
            </a:r>
            <a:endParaRPr lang="en-GB" sz="2400" b="1" dirty="0">
              <a:solidFill>
                <a:schemeClr val="tx2"/>
              </a:solidFill>
            </a:endParaRPr>
          </a:p>
        </p:txBody>
      </p:sp>
      <p:sp>
        <p:nvSpPr>
          <p:cNvPr id="15" name="Text Box 14"/>
          <p:cNvSpPr txBox="1">
            <a:spLocks noChangeArrowheads="1"/>
          </p:cNvSpPr>
          <p:nvPr/>
        </p:nvSpPr>
        <p:spPr bwMode="auto">
          <a:xfrm>
            <a:off x="138082" y="6548457"/>
            <a:ext cx="8405813" cy="307777"/>
          </a:xfrm>
          <a:prstGeom prst="rect">
            <a:avLst/>
          </a:prstGeom>
          <a:noFill/>
          <a:ln w="12700">
            <a:noFill/>
            <a:miter lim="800000"/>
            <a:headEnd type="none" w="sm" len="sm"/>
            <a:tailEnd type="none" w="sm" len="sm"/>
          </a:ln>
          <a:effectLst/>
        </p:spPr>
        <p:txBody>
          <a:bodyPr>
            <a:spAutoFit/>
          </a:bodyPr>
          <a:lstStyle/>
          <a:p>
            <a:pPr>
              <a:spcBef>
                <a:spcPct val="50000"/>
              </a:spcBef>
              <a:buFont typeface="Wingdings" pitchFamily="2" charset="2"/>
              <a:buNone/>
            </a:pPr>
            <a:r>
              <a:rPr lang="en-US" sz="1400" dirty="0" smtClean="0">
                <a:solidFill>
                  <a:schemeClr val="tx2"/>
                </a:solidFill>
              </a:rPr>
              <a:t>[</a:t>
            </a:r>
            <a:r>
              <a:rPr lang="el-GR" sz="1400" dirty="0" smtClean="0">
                <a:solidFill>
                  <a:schemeClr val="tx2"/>
                </a:solidFill>
              </a:rPr>
              <a:t>2</a:t>
            </a:r>
            <a:r>
              <a:rPr lang="en-US" sz="1400" dirty="0" smtClean="0">
                <a:solidFill>
                  <a:schemeClr val="tx2"/>
                </a:solidFill>
              </a:rPr>
              <a:t>] </a:t>
            </a:r>
            <a:r>
              <a:rPr lang="en-US" sz="1400" dirty="0" smtClean="0"/>
              <a:t>Kimball, A.L., Lovell, D.F, </a:t>
            </a:r>
            <a:r>
              <a:rPr lang="el-GR" sz="1400" dirty="0" smtClean="0"/>
              <a:t>“</a:t>
            </a:r>
            <a:r>
              <a:rPr lang="en-US" sz="1400" dirty="0" smtClean="0"/>
              <a:t>Internal friction in solids”, Phys Rev, 1927</a:t>
            </a:r>
            <a:r>
              <a:rPr lang="el-GR" sz="1400" dirty="0" smtClean="0"/>
              <a:t>.</a:t>
            </a:r>
            <a:endParaRPr lang="en-US" sz="1400" dirty="0">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5" grpId="0"/>
    </p:bldLst>
  </p:timing>
</p:sld>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Axis">
      <a:majorFont>
        <a:latin typeface="Arial"/>
        <a:ea typeface=""/>
        <a:cs typeface="Arial"/>
      </a:majorFont>
      <a:minorFont>
        <a:latin typeface="Arial"/>
        <a:ea typeface=""/>
        <a:cs typeface="Arial"/>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5585</TotalTime>
  <Words>7490</Words>
  <Application>Microsoft Office PowerPoint</Application>
  <PresentationFormat>On-screen Show (4:3)</PresentationFormat>
  <Paragraphs>554</Paragraphs>
  <Slides>74</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74</vt:i4>
      </vt:variant>
    </vt:vector>
  </HeadingPairs>
  <TitlesOfParts>
    <vt:vector size="76" baseType="lpstr">
      <vt:lpstr>Axis</vt:lpstr>
      <vt:lpstr>Visio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vector>
  </TitlesOfParts>
  <Company>TechnoLogismiki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User</dc:creator>
  <cp:lastModifiedBy>Aristotelis E. Charalampakis</cp:lastModifiedBy>
  <cp:revision>682</cp:revision>
  <dcterms:created xsi:type="dcterms:W3CDTF">2008-11-14T12:21:51Z</dcterms:created>
  <dcterms:modified xsi:type="dcterms:W3CDTF">2009-04-28T05:35:21Z</dcterms:modified>
</cp:coreProperties>
</file>